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90" r:id="rId4"/>
    <p:sldId id="291" r:id="rId5"/>
    <p:sldId id="282" r:id="rId6"/>
    <p:sldId id="288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9"/>
            <p14:sldId id="290"/>
            <p14:sldId id="291"/>
            <p14:sldId id="282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8/20/2023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Jul-Sep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Ezekiel:  Prophet on a Short Leash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Today: Turn to Ezekiel 29-32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 Egypt: a Way, a Truth, and a Afterlife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teacher: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4D75-14E2-8689-744B-9F75B96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ADE31-88A2-9B6D-97C1-D463DC63A1E3}"/>
              </a:ext>
            </a:extLst>
          </p:cNvPr>
          <p:cNvSpPr txBox="1"/>
          <p:nvPr/>
        </p:nvSpPr>
        <p:spPr>
          <a:xfrm>
            <a:off x="81206" y="50309"/>
            <a:ext cx="411395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Israel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Past:	Ezekiel 1:1-2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597 BC, Ezekiel is 25 and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Ezekiel‘s 30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birthday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(priest to prophet)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1:3-7:27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(of king Jehoiachin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of 13 exact dates)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  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8-19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592 BC,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20-23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591 BC,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Ezekiel 24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588 BC,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day</a:t>
            </a:r>
            <a:r>
              <a:rPr lang="en-US" sz="2000" dirty="0"/>
              <a:t>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Siege of Jerusalem begins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729D-639D-7B89-857A-D2B545091D9B}"/>
              </a:ext>
            </a:extLst>
          </p:cNvPr>
          <p:cNvSpPr txBox="1"/>
          <p:nvPr/>
        </p:nvSpPr>
        <p:spPr>
          <a:xfrm>
            <a:off x="4336758" y="50309"/>
            <a:ext cx="414240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Gentiles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1 Peter 4:17-19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25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            Ezekiel 26-28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u="sng" dirty="0">
                <a:solidFill>
                  <a:schemeClr val="bg1"/>
                </a:solidFill>
              </a:rPr>
              <a:t>586 BC</a:t>
            </a:r>
            <a:r>
              <a:rPr lang="en-US" sz="2000" dirty="0">
                <a:solidFill>
                  <a:schemeClr val="bg1"/>
                </a:solidFill>
              </a:rPr>
              <a:t>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1-2.  Ammon &amp; Moab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3.  Edom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4.  Philistia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5-6.  </a:t>
            </a:r>
            <a:r>
              <a:rPr lang="en-US" sz="2000" dirty="0" err="1">
                <a:solidFill>
                  <a:schemeClr val="bg1"/>
                </a:solidFill>
              </a:rPr>
              <a:t>Tyre</a:t>
            </a:r>
            <a:r>
              <a:rPr lang="en-US" sz="2000" dirty="0">
                <a:solidFill>
                  <a:schemeClr val="bg1"/>
                </a:solidFill>
              </a:rPr>
              <a:t> &amp; </a:t>
            </a:r>
            <a:r>
              <a:rPr lang="en-US" sz="2000" dirty="0" err="1">
                <a:solidFill>
                  <a:schemeClr val="bg1"/>
                </a:solidFill>
              </a:rPr>
              <a:t>Zidon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endParaRPr lang="en-US" sz="2000" b="1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highlight>
                  <a:srgbClr val="FFFF00"/>
                </a:highlight>
              </a:rPr>
              <a:t>Present: Ezekiel 29-32           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 algn="ctr">
              <a:lnSpc>
                <a:spcPts val="1200"/>
              </a:lnSpc>
            </a:pPr>
            <a:r>
              <a:rPr lang="en-US" sz="2000" b="1" dirty="0">
                <a:highlight>
                  <a:srgbClr val="FFFF00"/>
                </a:highlight>
              </a:rPr>
              <a:t>Egypt (this world)</a:t>
            </a:r>
          </a:p>
          <a:p>
            <a:pPr algn="ctr">
              <a:lnSpc>
                <a:spcPts val="1200"/>
              </a:lnSpc>
            </a:pPr>
            <a:endParaRPr lang="en-US" sz="2000" b="1" dirty="0">
              <a:highlight>
                <a:srgbClr val="FFFF00"/>
              </a:highlight>
            </a:endParaRPr>
          </a:p>
          <a:p>
            <a:pPr algn="ctr">
              <a:lnSpc>
                <a:spcPts val="1200"/>
              </a:lnSpc>
            </a:pPr>
            <a:r>
              <a:rPr lang="en-US" sz="1400" dirty="0">
                <a:highlight>
                  <a:srgbClr val="FFFF00"/>
                </a:highlight>
              </a:rPr>
              <a:t> (John 15:9, 1 John 2:15)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       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587 BC, 10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year, 10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month, 12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571 BC, </a:t>
            </a:r>
            <a:r>
              <a:rPr lang="en-US" sz="2000" b="1" dirty="0">
                <a:highlight>
                  <a:srgbClr val="FFFF00"/>
                </a:highlight>
              </a:rPr>
              <a:t>27</a:t>
            </a:r>
            <a:r>
              <a:rPr lang="en-US" sz="2000" b="1" baseline="30000" dirty="0">
                <a:highlight>
                  <a:srgbClr val="FFFF00"/>
                </a:highlight>
              </a:rPr>
              <a:t>th</a:t>
            </a:r>
            <a:r>
              <a:rPr lang="en-US" sz="2000" b="1" dirty="0">
                <a:highlight>
                  <a:srgbClr val="FFFF00"/>
                </a:highlight>
              </a:rPr>
              <a:t> year,    </a:t>
            </a:r>
            <a:r>
              <a:rPr lang="en-US" sz="2000" dirty="0">
                <a:highlight>
                  <a:srgbClr val="FFFF00"/>
                </a:highlight>
              </a:rPr>
              <a:t>1</a:t>
            </a:r>
            <a:r>
              <a:rPr lang="en-US" sz="2000" baseline="30000" dirty="0">
                <a:highlight>
                  <a:srgbClr val="FFFF00"/>
                </a:highlight>
              </a:rPr>
              <a:t>st</a:t>
            </a:r>
            <a:r>
              <a:rPr lang="en-US" sz="2000" dirty="0">
                <a:highlight>
                  <a:srgbClr val="FFFF00"/>
                </a:highlight>
              </a:rPr>
              <a:t> month,  1</a:t>
            </a:r>
            <a:r>
              <a:rPr lang="en-US" sz="2000" baseline="30000" dirty="0">
                <a:highlight>
                  <a:srgbClr val="FFFF00"/>
                </a:highlight>
              </a:rPr>
              <a:t>st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587 BC, 11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year,    1</a:t>
            </a:r>
            <a:r>
              <a:rPr lang="en-US" sz="2000" baseline="30000" dirty="0">
                <a:highlight>
                  <a:srgbClr val="FFFF00"/>
                </a:highlight>
              </a:rPr>
              <a:t>st</a:t>
            </a:r>
            <a:r>
              <a:rPr lang="en-US" sz="2000" dirty="0">
                <a:highlight>
                  <a:srgbClr val="FFFF00"/>
                </a:highlight>
              </a:rPr>
              <a:t> month, 7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587 BC, 11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year,    3</a:t>
            </a:r>
            <a:r>
              <a:rPr lang="en-US" sz="2000" baseline="30000" dirty="0">
                <a:highlight>
                  <a:srgbClr val="FFFF00"/>
                </a:highlight>
              </a:rPr>
              <a:t>rd</a:t>
            </a:r>
            <a:r>
              <a:rPr lang="en-US" sz="2000" dirty="0">
                <a:highlight>
                  <a:srgbClr val="FFFF00"/>
                </a:highlight>
              </a:rPr>
              <a:t> month,  1</a:t>
            </a:r>
            <a:r>
              <a:rPr lang="en-US" sz="2000" baseline="30000" dirty="0">
                <a:highlight>
                  <a:srgbClr val="FFFF00"/>
                </a:highlight>
              </a:rPr>
              <a:t>st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585 BC, 12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year,  12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month,  1</a:t>
            </a:r>
            <a:r>
              <a:rPr lang="en-US" sz="2000" baseline="30000" dirty="0">
                <a:highlight>
                  <a:srgbClr val="FFFF00"/>
                </a:highlight>
              </a:rPr>
              <a:t>st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585 BC, 12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year,                       15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34D2C-B874-3C30-B900-299BD092FC2D}"/>
              </a:ext>
            </a:extLst>
          </p:cNvPr>
          <p:cNvSpPr txBox="1"/>
          <p:nvPr/>
        </p:nvSpPr>
        <p:spPr>
          <a:xfrm>
            <a:off x="8620760" y="52852"/>
            <a:ext cx="3469714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Blesses Israel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Future:  Ezekiel 33-36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585 BC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News of Jerusalem destroyed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   Ezekiel 37-39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1900-20XX AD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The 7-year tribulation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Revelation 6-18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   Ezekiel 40-48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573 BC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25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year, </a:t>
            </a: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(14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 after Jerusalem falls)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20XX  AD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The Millennial Temple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Revelation 19-20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D28F423-C9B4-0DA7-CF7D-ABB1C4483C3E}"/>
              </a:ext>
            </a:extLst>
          </p:cNvPr>
          <p:cNvSpPr/>
          <p:nvPr/>
        </p:nvSpPr>
        <p:spPr>
          <a:xfrm>
            <a:off x="6228080" y="629920"/>
            <a:ext cx="914400" cy="914400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9701-9317-85DC-47F5-700EA632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3</a:t>
            </a:fld>
            <a:endParaRPr lang="en-US" dirty="0"/>
          </a:p>
        </p:txBody>
      </p:sp>
      <p:pic>
        <p:nvPicPr>
          <p:cNvPr id="1030" name="Picture 6" descr="Jewish Exiles in Babylonia Exile Route World History Map, Bible Atlas ...">
            <a:extLst>
              <a:ext uri="{FF2B5EF4-FFF2-40B4-BE49-F238E27FC236}">
                <a16:creationId xmlns:a16="http://schemas.microsoft.com/office/drawing/2014/main" id="{D9043B26-C991-7873-2F34-413033A94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6534" r="5748"/>
          <a:stretch/>
        </p:blipFill>
        <p:spPr bwMode="auto">
          <a:xfrm>
            <a:off x="2299105" y="26504"/>
            <a:ext cx="7579360" cy="68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6C825-9BE6-DF1B-C2B4-70A531391E1B}"/>
              </a:ext>
            </a:extLst>
          </p:cNvPr>
          <p:cNvSpPr txBox="1"/>
          <p:nvPr/>
        </p:nvSpPr>
        <p:spPr>
          <a:xfrm>
            <a:off x="10043160" y="7291"/>
            <a:ext cx="1981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Prophets in Babylon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Daniel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602-536 BC </a:t>
            </a:r>
          </a:p>
          <a:p>
            <a:r>
              <a:rPr lang="en-US" sz="2000" dirty="0">
                <a:solidFill>
                  <a:schemeClr val="bg1"/>
                </a:solidFill>
                <a:ea typeface="Cambria Math" panose="02040503050406030204" pitchFamily="18" charset="0"/>
              </a:rPr>
              <a:t>66 years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(Babylon,</a:t>
            </a:r>
          </a:p>
          <a:p>
            <a:r>
              <a:rPr lang="en-US" sz="2000" dirty="0">
                <a:solidFill>
                  <a:schemeClr val="bg1"/>
                </a:solidFill>
              </a:rPr>
              <a:t>550 miles to Jerusalem)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u="sng" dirty="0">
                <a:solidFill>
                  <a:schemeClr val="bg1"/>
                </a:solidFill>
              </a:rPr>
              <a:t>Ezekiel</a:t>
            </a:r>
          </a:p>
          <a:p>
            <a:r>
              <a:rPr lang="en-US" sz="2000" dirty="0">
                <a:solidFill>
                  <a:schemeClr val="bg1"/>
                </a:solidFill>
              </a:rPr>
              <a:t>592-570 BC</a:t>
            </a:r>
          </a:p>
          <a:p>
            <a:r>
              <a:rPr lang="en-US" sz="2000" dirty="0">
                <a:solidFill>
                  <a:schemeClr val="bg1"/>
                </a:solidFill>
              </a:rPr>
              <a:t>22 years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(by </a:t>
            </a:r>
            <a:r>
              <a:rPr lang="en-US" sz="2000" dirty="0" err="1">
                <a:solidFill>
                  <a:schemeClr val="bg1"/>
                </a:solidFill>
              </a:rPr>
              <a:t>Chebar</a:t>
            </a:r>
            <a:r>
              <a:rPr lang="en-US" sz="2000" dirty="0">
                <a:solidFill>
                  <a:schemeClr val="bg1"/>
                </a:solidFill>
              </a:rPr>
              <a:t> river, appx 50 miles south of Babylon)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Key person: King Nebuchadnezzar</a:t>
            </a:r>
          </a:p>
          <a:p>
            <a:r>
              <a:rPr lang="en-US" sz="2000" dirty="0">
                <a:solidFill>
                  <a:schemeClr val="bg1"/>
                </a:solidFill>
              </a:rPr>
              <a:t>605-562 BC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D26FB-5F5D-EE40-6A2B-D3D485FC3493}"/>
              </a:ext>
            </a:extLst>
          </p:cNvPr>
          <p:cNvSpPr txBox="1"/>
          <p:nvPr/>
        </p:nvSpPr>
        <p:spPr>
          <a:xfrm>
            <a:off x="137160" y="135950"/>
            <a:ext cx="19253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Prophets in Jerusalem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Zephaniah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630 BC</a:t>
            </a:r>
          </a:p>
          <a:p>
            <a:r>
              <a:rPr lang="en-US" sz="1400" dirty="0">
                <a:solidFill>
                  <a:schemeClr val="bg1"/>
                </a:solidFill>
                <a:ea typeface="Cambria Math" panose="02040503050406030204" pitchFamily="18" charset="0"/>
              </a:rPr>
              <a:t>National perspective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Habakkuk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btwn</a:t>
            </a:r>
            <a:r>
              <a:rPr lang="en-US" sz="1400" dirty="0">
                <a:solidFill>
                  <a:schemeClr val="bg1"/>
                </a:solidFill>
              </a:rPr>
              <a:t> 610 -605 BC</a:t>
            </a:r>
          </a:p>
          <a:p>
            <a:r>
              <a:rPr lang="en-US" sz="1400" dirty="0">
                <a:solidFill>
                  <a:schemeClr val="bg1"/>
                </a:solidFill>
              </a:rPr>
              <a:t>Personal perspective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Jeremiah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Cambria Math" panose="02040503050406030204" pitchFamily="18" charset="0"/>
              </a:rPr>
              <a:t>627-580 BC</a:t>
            </a:r>
          </a:p>
          <a:p>
            <a:r>
              <a:rPr lang="en-US" sz="2000" dirty="0">
                <a:solidFill>
                  <a:schemeClr val="bg1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47 years</a:t>
            </a:r>
          </a:p>
          <a:p>
            <a:r>
              <a:rPr lang="en-US" sz="1400" dirty="0">
                <a:solidFill>
                  <a:schemeClr val="bg1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capital perspective</a:t>
            </a:r>
            <a:endParaRPr lang="en-US" sz="1400" dirty="0">
              <a:solidFill>
                <a:schemeClr val="bg1"/>
              </a:solidFill>
              <a:effectLst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(many depart to Egypt after 586 BC)</a:t>
            </a:r>
            <a:r>
              <a:rPr lang="en-US" sz="20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a typeface="Cambria Math" panose="02040503050406030204" pitchFamily="18" charset="0"/>
              </a:rPr>
              <a:t>Key person:  King Josiah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640-609 BC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B8BEDF-5239-9EE4-40E1-D0A84BCAA722}"/>
              </a:ext>
            </a:extLst>
          </p:cNvPr>
          <p:cNvSpPr/>
          <p:nvPr/>
        </p:nvSpPr>
        <p:spPr>
          <a:xfrm>
            <a:off x="6004707" y="603415"/>
            <a:ext cx="1069744" cy="7836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D2DBB-D36D-0E4B-1153-FA64E2DE6789}"/>
              </a:ext>
            </a:extLst>
          </p:cNvPr>
          <p:cNvSpPr/>
          <p:nvPr/>
        </p:nvSpPr>
        <p:spPr>
          <a:xfrm>
            <a:off x="3423920" y="2082800"/>
            <a:ext cx="1991360" cy="180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CD6A75-8C98-2EDD-4F5A-C482A9C8356A}"/>
              </a:ext>
            </a:extLst>
          </p:cNvPr>
          <p:cNvSpPr/>
          <p:nvPr/>
        </p:nvSpPr>
        <p:spPr>
          <a:xfrm>
            <a:off x="2265680" y="4634279"/>
            <a:ext cx="1445867" cy="6508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107D31-9EC9-48E2-9242-8D15A714A643}"/>
              </a:ext>
            </a:extLst>
          </p:cNvPr>
          <p:cNvSpPr/>
          <p:nvPr/>
        </p:nvSpPr>
        <p:spPr>
          <a:xfrm>
            <a:off x="8930639" y="1103405"/>
            <a:ext cx="914400" cy="310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7C00F6-1AF8-40A4-8B89-24127274CE88}"/>
              </a:ext>
            </a:extLst>
          </p:cNvPr>
          <p:cNvSpPr/>
          <p:nvPr/>
        </p:nvSpPr>
        <p:spPr>
          <a:xfrm>
            <a:off x="6756400" y="2046058"/>
            <a:ext cx="1991360" cy="180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BEE60F-9881-709B-ABD8-266EBE3C9492}"/>
              </a:ext>
            </a:extLst>
          </p:cNvPr>
          <p:cNvCxnSpPr>
            <a:cxnSpLocks/>
          </p:cNvCxnSpPr>
          <p:nvPr/>
        </p:nvCxnSpPr>
        <p:spPr>
          <a:xfrm>
            <a:off x="1442720" y="3200400"/>
            <a:ext cx="26143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764D10-36FA-9B33-EFFB-EE99EFCC0DB1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477760" y="3088640"/>
            <a:ext cx="2565400" cy="3811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AFAA3C-4D04-928D-19BF-B56FE25A78FC}"/>
              </a:ext>
            </a:extLst>
          </p:cNvPr>
          <p:cNvCxnSpPr>
            <a:cxnSpLocks/>
          </p:cNvCxnSpPr>
          <p:nvPr/>
        </p:nvCxnSpPr>
        <p:spPr>
          <a:xfrm flipH="1">
            <a:off x="7477760" y="1314194"/>
            <a:ext cx="2611120" cy="14391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ADB8ACB-C0A2-79A1-6371-DE1F49DDB65B}"/>
              </a:ext>
            </a:extLst>
          </p:cNvPr>
          <p:cNvSpPr/>
          <p:nvPr/>
        </p:nvSpPr>
        <p:spPr>
          <a:xfrm>
            <a:off x="4439921" y="629920"/>
            <a:ext cx="889000" cy="2579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7108C-748B-05FB-0C57-5197C0C9B623}"/>
              </a:ext>
            </a:extLst>
          </p:cNvPr>
          <p:cNvSpPr txBox="1"/>
          <p:nvPr/>
        </p:nvSpPr>
        <p:spPr>
          <a:xfrm>
            <a:off x="4231642" y="291561"/>
            <a:ext cx="186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Battle in 605  BC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A00322-D1FC-9DF7-A250-DB791AA2342E}"/>
              </a:ext>
            </a:extLst>
          </p:cNvPr>
          <p:cNvSpPr txBox="1"/>
          <p:nvPr/>
        </p:nvSpPr>
        <p:spPr>
          <a:xfrm>
            <a:off x="2265680" y="4722147"/>
            <a:ext cx="14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Ezekiel 29-32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D93B42-3446-8181-8A4A-20C4023B5EC3}"/>
              </a:ext>
            </a:extLst>
          </p:cNvPr>
          <p:cNvSpPr txBox="1"/>
          <p:nvPr/>
        </p:nvSpPr>
        <p:spPr>
          <a:xfrm>
            <a:off x="2316480" y="6412417"/>
            <a:ext cx="430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He increases the nations, and destroys them  (Job 12:23)</a:t>
            </a:r>
          </a:p>
        </p:txBody>
      </p:sp>
    </p:spTree>
    <p:extLst>
      <p:ext uri="{BB962C8B-B14F-4D97-AF65-F5344CB8AC3E}">
        <p14:creationId xmlns:p14="http://schemas.microsoft.com/office/powerpoint/2010/main" val="19113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7C860B7F-4D39-2C56-C0B1-AD890500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98" y="382693"/>
            <a:ext cx="3564919" cy="22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ll images">
            <a:extLst>
              <a:ext uri="{FF2B5EF4-FFF2-40B4-BE49-F238E27FC236}">
                <a16:creationId xmlns:a16="http://schemas.microsoft.com/office/drawing/2014/main" id="{A6C515F5-1799-B29E-4663-89F74F3E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815" y="332904"/>
            <a:ext cx="1522678" cy="20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p of nile river and dams">
            <a:extLst>
              <a:ext uri="{FF2B5EF4-FFF2-40B4-BE49-F238E27FC236}">
                <a16:creationId xmlns:a16="http://schemas.microsoft.com/office/drawing/2014/main" id="{0C67CA19-C9F3-AC08-149C-51F4CCB4D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74144" y="3280816"/>
            <a:ext cx="1929540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 by Fhaley Haley on remember | Ancient egyptian gods, Egyptian gods ...">
            <a:extLst>
              <a:ext uri="{FF2B5EF4-FFF2-40B4-BE49-F238E27FC236}">
                <a16:creationId xmlns:a16="http://schemas.microsoft.com/office/drawing/2014/main" id="{CF037F9D-90C5-D9CA-A60D-80501C9D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436" y="3311295"/>
            <a:ext cx="3385160" cy="33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94343-3726-890A-6B1D-747C1AFF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694" y="6400310"/>
            <a:ext cx="7926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3" name="Picture 2" descr="Ancient Egypt Gods And Goddesses Family Tree">
            <a:extLst>
              <a:ext uri="{FF2B5EF4-FFF2-40B4-BE49-F238E27FC236}">
                <a16:creationId xmlns:a16="http://schemas.microsoft.com/office/drawing/2014/main" id="{D106C8FC-D7AE-32D0-135F-B1300B0F5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r="15066"/>
          <a:stretch/>
        </p:blipFill>
        <p:spPr bwMode="auto">
          <a:xfrm>
            <a:off x="8279508" y="364884"/>
            <a:ext cx="35048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9B3B0-B7DB-098E-7278-B8696FEF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6012" y="8899525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Aunk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13B39-E31F-E8A7-28BC-DEC7B21B23FA}"/>
              </a:ext>
            </a:extLst>
          </p:cNvPr>
          <p:cNvSpPr txBox="1"/>
          <p:nvPr/>
        </p:nvSpPr>
        <p:spPr>
          <a:xfrm>
            <a:off x="4454120" y="-16557"/>
            <a:ext cx="31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ANKH – cross like with teardrop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193E9-8B4F-6C36-F3FC-7DA3E379330F}"/>
              </a:ext>
            </a:extLst>
          </p:cNvPr>
          <p:cNvSpPr txBox="1"/>
          <p:nvPr/>
        </p:nvSpPr>
        <p:spPr>
          <a:xfrm>
            <a:off x="418919" y="138"/>
            <a:ext cx="380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Afterlife - Balance of feather and heart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4683C-B502-2F3D-BA1B-E23E83685EA5}"/>
              </a:ext>
            </a:extLst>
          </p:cNvPr>
          <p:cNvSpPr txBox="1"/>
          <p:nvPr/>
        </p:nvSpPr>
        <p:spPr>
          <a:xfrm>
            <a:off x="8279508" y="-10221"/>
            <a:ext cx="357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 is the Sun God – Ezekiel 8:16-18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8CAC2-9E1D-C936-6CBA-701939A248B7}"/>
              </a:ext>
            </a:extLst>
          </p:cNvPr>
          <p:cNvSpPr txBox="1"/>
          <p:nvPr/>
        </p:nvSpPr>
        <p:spPr>
          <a:xfrm>
            <a:off x="3246779" y="2870386"/>
            <a:ext cx="43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Revival of Egyptian God worship in the U.S.A.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755B9-AC7A-2C98-802E-7641C676E9D1}"/>
              </a:ext>
            </a:extLst>
          </p:cNvPr>
          <p:cNvSpPr txBox="1"/>
          <p:nvPr/>
        </p:nvSpPr>
        <p:spPr>
          <a:xfrm>
            <a:off x="-81280" y="2854546"/>
            <a:ext cx="33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Nile River prophecy, Ezekiel 29-32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1D673-B7EF-91E6-E225-9BA101069DAF}"/>
              </a:ext>
            </a:extLst>
          </p:cNvPr>
          <p:cNvSpPr txBox="1"/>
          <p:nvPr/>
        </p:nvSpPr>
        <p:spPr>
          <a:xfrm>
            <a:off x="4616785" y="2427600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hieroglyphic symbol = life</a:t>
            </a:r>
            <a:endParaRPr lang="en-US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CA6CCB9-1D33-AFA3-83F5-A11C65C48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415" r="497" b="-415"/>
          <a:stretch/>
        </p:blipFill>
        <p:spPr bwMode="auto">
          <a:xfrm>
            <a:off x="10159787" y="4458453"/>
            <a:ext cx="1899394" cy="230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79E530-2245-BD5C-059F-417E40EA9C8A}"/>
              </a:ext>
            </a:extLst>
          </p:cNvPr>
          <p:cNvSpPr txBox="1"/>
          <p:nvPr/>
        </p:nvSpPr>
        <p:spPr>
          <a:xfrm>
            <a:off x="8359319" y="3929722"/>
            <a:ext cx="351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Kemetic</a:t>
            </a:r>
            <a:r>
              <a:rPr lang="en-US" dirty="0"/>
              <a:t> Religion in Washington DC</a:t>
            </a:r>
          </a:p>
        </p:txBody>
      </p:sp>
      <p:pic>
        <p:nvPicPr>
          <p:cNvPr id="1040" name="Picture 16" descr="Egypt on the Potomac">
            <a:extLst>
              <a:ext uri="{FF2B5EF4-FFF2-40B4-BE49-F238E27FC236}">
                <a16:creationId xmlns:a16="http://schemas.microsoft.com/office/drawing/2014/main" id="{8FB7FA29-CC09-2E69-30B4-B1CC68DB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79" y="4365787"/>
            <a:ext cx="1519042" cy="23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E8CC81-E2D0-7AE0-A9D9-E0890FFAA809}"/>
              </a:ext>
            </a:extLst>
          </p:cNvPr>
          <p:cNvSpPr txBox="1"/>
          <p:nvPr/>
        </p:nvSpPr>
        <p:spPr>
          <a:xfrm>
            <a:off x="4480406" y="890280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Divine 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3BFAC-7C47-8EB8-24DD-A6E4FE3B3C08}"/>
              </a:ext>
            </a:extLst>
          </p:cNvPr>
          <p:cNvSpPr txBox="1"/>
          <p:nvPr/>
        </p:nvSpPr>
        <p:spPr>
          <a:xfrm>
            <a:off x="6446250" y="549473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ancestral </a:t>
            </a:r>
          </a:p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memory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7EBE5-2FCD-B15B-27FE-D76876DB261A}"/>
              </a:ext>
            </a:extLst>
          </p:cNvPr>
          <p:cNvSpPr txBox="1"/>
          <p:nvPr/>
        </p:nvSpPr>
        <p:spPr>
          <a:xfrm>
            <a:off x="-2293" y="4550668"/>
            <a:ext cx="830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Nile </a:t>
            </a:r>
          </a:p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region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F124AB-E8B6-9F8B-04E5-F7BA4201CBC3}"/>
              </a:ext>
            </a:extLst>
          </p:cNvPr>
          <p:cNvSpPr txBox="1"/>
          <p:nvPr/>
        </p:nvSpPr>
        <p:spPr>
          <a:xfrm>
            <a:off x="10906072" y="1205682"/>
            <a:ext cx="1285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sng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Egypt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Osiris-Isis</a:t>
            </a:r>
          </a:p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Horus</a:t>
            </a:r>
          </a:p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Set </a:t>
            </a:r>
            <a:r>
              <a:rPr lang="en-US" sz="1200" dirty="0">
                <a:solidFill>
                  <a:srgbClr val="111111"/>
                </a:solidFill>
                <a:latin typeface="Roboto" panose="02000000000000000000" pitchFamily="2" charset="0"/>
              </a:rPr>
              <a:t>(nephew)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F7644-3D2E-4EBF-7430-BAAEC77CCF99}"/>
              </a:ext>
            </a:extLst>
          </p:cNvPr>
          <p:cNvSpPr txBox="1"/>
          <p:nvPr/>
        </p:nvSpPr>
        <p:spPr>
          <a:xfrm>
            <a:off x="4493724" y="186508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unity/peace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D03A8-E374-E9FE-820F-6CAD4CF6648C}"/>
              </a:ext>
            </a:extLst>
          </p:cNvPr>
          <p:cNvSpPr txBox="1"/>
          <p:nvPr/>
        </p:nvSpPr>
        <p:spPr>
          <a:xfrm>
            <a:off x="4477171" y="155579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energy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61BF0-F493-D58E-40CC-681B72950350}"/>
              </a:ext>
            </a:extLst>
          </p:cNvPr>
          <p:cNvSpPr txBox="1"/>
          <p:nvPr/>
        </p:nvSpPr>
        <p:spPr>
          <a:xfrm>
            <a:off x="4505652" y="43004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Neter</a:t>
            </a:r>
            <a:endParaRPr lang="en-US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2F190-2AC8-78F4-A650-FA8C5276CD19}"/>
              </a:ext>
            </a:extLst>
          </p:cNvPr>
          <p:cNvSpPr txBox="1"/>
          <p:nvPr/>
        </p:nvSpPr>
        <p:spPr>
          <a:xfrm>
            <a:off x="6152206" y="1551156"/>
            <a:ext cx="13981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Roboto" panose="02000000000000000000" pitchFamily="2" charset="0"/>
              </a:rPr>
              <a:t>117</a:t>
            </a:r>
            <a:r>
              <a:rPr lang="en-US" sz="1400" baseline="30000" dirty="0">
                <a:solidFill>
                  <a:srgbClr val="111111"/>
                </a:solidFill>
                <a:latin typeface="Roboto" panose="02000000000000000000" pitchFamily="2" charset="0"/>
              </a:rPr>
              <a:t>th</a:t>
            </a:r>
            <a:r>
              <a:rPr lang="en-US" sz="1400" dirty="0">
                <a:solidFill>
                  <a:srgbClr val="111111"/>
                </a:solidFill>
                <a:latin typeface="Roboto" panose="02000000000000000000" pitchFamily="2" charset="0"/>
              </a:rPr>
              <a:t> Congress</a:t>
            </a:r>
          </a:p>
          <a:p>
            <a:r>
              <a:rPr lang="en-US" sz="1400" dirty="0">
                <a:solidFill>
                  <a:srgbClr val="111111"/>
                </a:solidFill>
                <a:latin typeface="Roboto" panose="02000000000000000000" pitchFamily="2" charset="0"/>
              </a:rPr>
              <a:t>Amen and </a:t>
            </a:r>
          </a:p>
          <a:p>
            <a:r>
              <a:rPr lang="en-US" sz="1400" dirty="0">
                <a:solidFill>
                  <a:srgbClr val="111111"/>
                </a:solidFill>
                <a:latin typeface="Roboto" panose="02000000000000000000" pitchFamily="2" charset="0"/>
              </a:rPr>
              <a:t>a-woman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C241ED-C5BB-5F4D-C959-05B9C52D3B69}"/>
              </a:ext>
            </a:extLst>
          </p:cNvPr>
          <p:cNvSpPr txBox="1"/>
          <p:nvPr/>
        </p:nvSpPr>
        <p:spPr>
          <a:xfrm>
            <a:off x="7768260" y="1186458"/>
            <a:ext cx="1285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sng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Babylon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Nimrod-Semiramis</a:t>
            </a:r>
          </a:p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Tammuz</a:t>
            </a:r>
          </a:p>
          <a:p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Ez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8:14-17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C1BC9-36B8-7080-8F2D-7AAAFF2326F8}"/>
              </a:ext>
            </a:extLst>
          </p:cNvPr>
          <p:cNvSpPr txBox="1"/>
          <p:nvPr/>
        </p:nvSpPr>
        <p:spPr>
          <a:xfrm>
            <a:off x="7656432" y="3527024"/>
            <a:ext cx="466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killed Osiris, whom Isis raised from the dead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C6291E-3921-5E34-1A3D-4493B96C118E}"/>
              </a:ext>
            </a:extLst>
          </p:cNvPr>
          <p:cNvSpPr/>
          <p:nvPr/>
        </p:nvSpPr>
        <p:spPr>
          <a:xfrm>
            <a:off x="8107680" y="2752928"/>
            <a:ext cx="914400" cy="812356"/>
          </a:xfrm>
          <a:prstGeom prst="ellipse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0379C-4437-85FC-97C1-16A6D1942D03}"/>
              </a:ext>
            </a:extLst>
          </p:cNvPr>
          <p:cNvSpPr/>
          <p:nvPr/>
        </p:nvSpPr>
        <p:spPr>
          <a:xfrm>
            <a:off x="10156277" y="2758154"/>
            <a:ext cx="914400" cy="812356"/>
          </a:xfrm>
          <a:prstGeom prst="ellipse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A69F14-AB6F-1CD7-CE61-649CC9410E88}"/>
              </a:ext>
            </a:extLst>
          </p:cNvPr>
          <p:cNvSpPr/>
          <p:nvPr/>
        </p:nvSpPr>
        <p:spPr>
          <a:xfrm>
            <a:off x="4616785" y="3565284"/>
            <a:ext cx="1697160" cy="1396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D2F578-24A2-710B-3DB9-FABE2BC1E27C}"/>
              </a:ext>
            </a:extLst>
          </p:cNvPr>
          <p:cNvSpPr/>
          <p:nvPr/>
        </p:nvSpPr>
        <p:spPr>
          <a:xfrm>
            <a:off x="6381762" y="5012333"/>
            <a:ext cx="481181" cy="13168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DA2B146-3314-FFE3-549E-FD65601E379E}"/>
              </a:ext>
            </a:extLst>
          </p:cNvPr>
          <p:cNvSpPr/>
          <p:nvPr/>
        </p:nvSpPr>
        <p:spPr>
          <a:xfrm>
            <a:off x="8994365" y="2773001"/>
            <a:ext cx="914400" cy="812356"/>
          </a:xfrm>
          <a:prstGeom prst="ellipse">
            <a:avLst/>
          </a:prstGeom>
          <a:noFill/>
          <a:ln w="50800">
            <a:solidFill>
              <a:srgbClr val="FF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203118" y="524653"/>
            <a:ext cx="11816161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Ezekiel</a:t>
            </a:r>
            <a:r>
              <a:rPr lang="en-US" sz="2400" u="sng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	        Jesus Christ is </a:t>
            </a:r>
            <a:r>
              <a:rPr lang="en-US" sz="2400" b="1" dirty="0">
                <a:solidFill>
                  <a:schemeClr val="bg1"/>
                </a:solidFill>
              </a:rPr>
              <a:t>the</a:t>
            </a:r>
            <a:r>
              <a:rPr lang="en-US" sz="2400" dirty="0">
                <a:solidFill>
                  <a:schemeClr val="bg1"/>
                </a:solidFill>
              </a:rPr>
              <a:t> way, </a:t>
            </a:r>
            <a:r>
              <a:rPr lang="en-US" sz="2400" b="1" dirty="0">
                <a:solidFill>
                  <a:schemeClr val="bg1"/>
                </a:solidFill>
              </a:rPr>
              <a:t>the</a:t>
            </a:r>
            <a:r>
              <a:rPr lang="en-US" sz="2400" dirty="0">
                <a:solidFill>
                  <a:schemeClr val="bg1"/>
                </a:solidFill>
              </a:rPr>
              <a:t> truth, and </a:t>
            </a:r>
            <a:r>
              <a:rPr lang="en-US" sz="2400" b="1" dirty="0">
                <a:solidFill>
                  <a:schemeClr val="bg1"/>
                </a:solidFill>
              </a:rPr>
              <a:t>the</a:t>
            </a:r>
            <a:r>
              <a:rPr lang="en-US" sz="2400" dirty="0">
                <a:solidFill>
                  <a:schemeClr val="bg1"/>
                </a:solidFill>
              </a:rPr>
              <a:t> life (John 14:6)</a:t>
            </a:r>
          </a:p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29:1-16  	Pharoah the Great Dragon Slain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     </a:t>
            </a:r>
            <a:r>
              <a:rPr lang="en-US" sz="2000" dirty="0">
                <a:solidFill>
                  <a:schemeClr val="bg1"/>
                </a:solidFill>
              </a:rPr>
              <a:t>7 months before the fall of Jerusalem.  Pride – I am God who made the Nile.  </a:t>
            </a:r>
            <a:endParaRPr lang="en-US" sz="1050" dirty="0">
              <a:solidFill>
                <a:schemeClr val="bg1"/>
              </a:solidFill>
            </a:endParaRPr>
          </a:p>
          <a:p>
            <a:endParaRPr lang="en-US" sz="3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29:17-21	Nebuchadnezzar’s Wage Paid       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  <a:r>
              <a:rPr lang="en-US" sz="2000" dirty="0">
                <a:solidFill>
                  <a:schemeClr val="bg1"/>
                </a:solidFill>
              </a:rPr>
              <a:t>After an unsuccessful 13-year siege of </a:t>
            </a:r>
            <a:r>
              <a:rPr lang="en-US" sz="2000" dirty="0" err="1">
                <a:solidFill>
                  <a:schemeClr val="bg1"/>
                </a:solidFill>
              </a:rPr>
              <a:t>Tyre</a:t>
            </a:r>
            <a:r>
              <a:rPr lang="en-US" sz="2000" dirty="0">
                <a:solidFill>
                  <a:schemeClr val="bg1"/>
                </a:solidFill>
              </a:rPr>
              <a:t>, the LORD rewarded Nebuchadnezzar with Egypt.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30:1-19  	Time of the Heathen </a:t>
            </a:r>
            <a:r>
              <a:rPr lang="en-US" sz="2000" b="1" dirty="0">
                <a:solidFill>
                  <a:schemeClr val="bg1"/>
                </a:solidFill>
              </a:rPr>
              <a:t>(Gentiles)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  <a:r>
              <a:rPr lang="en-US" sz="2000" dirty="0">
                <a:solidFill>
                  <a:schemeClr val="bg1"/>
                </a:solidFill>
              </a:rPr>
              <a:t>30:3 heathen, day of the LORD, cloudy day.                       (Daniel 2-7, Luke 21:24, Romans 11:25)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30:20-26  	Two Broken Arms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</a:rPr>
              <a:t>		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arm broke </a:t>
            </a:r>
            <a:r>
              <a:rPr lang="en-US" sz="2000">
                <a:solidFill>
                  <a:schemeClr val="bg1"/>
                </a:solidFill>
              </a:rPr>
              <a:t>Assyria in </a:t>
            </a:r>
            <a:r>
              <a:rPr lang="en-US" sz="2000" dirty="0">
                <a:solidFill>
                  <a:schemeClr val="bg1"/>
                </a:solidFill>
              </a:rPr>
              <a:t>609 at Harran. 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arm broke Egypt in 605 at Carchemish.                                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31:1-18  	Trees of Eden in the Garden of God	 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  <a:r>
              <a:rPr lang="en-US" sz="2000" dirty="0">
                <a:solidFill>
                  <a:schemeClr val="bg1"/>
                </a:solidFill>
              </a:rPr>
              <a:t>Nations are fallen trees, as in Ezekiel 17 and Daniel 4.  Since Adam sinned in Genesis 3.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32:1-16  	Lamentation for Pharoah 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     </a:t>
            </a:r>
            <a:r>
              <a:rPr lang="en-US" sz="2000" dirty="0">
                <a:solidFill>
                  <a:schemeClr val="bg1"/>
                </a:solidFill>
              </a:rPr>
              <a:t>Pharoah is like a whale–caught in a net, cast to shore, eaten, and much blood.          (Rev 8:8-9)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32:17-32  	Egypt &amp; Daughters Cast Down </a:t>
            </a:r>
            <a:r>
              <a:rPr lang="en-US" sz="2400" dirty="0">
                <a:solidFill>
                  <a:schemeClr val="bg1"/>
                </a:solidFill>
              </a:rPr>
              <a:t>to the lowest pit</a:t>
            </a:r>
            <a:r>
              <a:rPr lang="en-US" sz="2000" dirty="0">
                <a:solidFill>
                  <a:schemeClr val="bg1"/>
                </a:solidFill>
              </a:rPr>
              <a:t> (Heb 9:27) (uncircumcised </a:t>
            </a: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</a:rPr>
              <a:t>Ro 2:29)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                    Egypt:  Mummies, pyramids, the Book of the Dead, and a good works system for the afterlife.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Next Sunday:  Ezekiel  33-36;  read ahead questions on the back.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0" y="-4880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Egypt: </a:t>
            </a:r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way, </a:t>
            </a:r>
            <a:r>
              <a:rPr lang="en-US" sz="3200" b="1" dirty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truth, and </a:t>
            </a:r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afterlife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287676" y="872051"/>
            <a:ext cx="11630346" cy="5647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  What two groups does the watchman speak to?  (Ezekiel 33:1-9)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2.   Who says “the way of the LORD is not equal?  (Ezekiel 33:17-20)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What time is this prophecy fulfilled?  (Ezekiel 34:11-16a)</a:t>
            </a: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Who is taken from the heathen and brought into their own land?  (Ezekiel 36:24)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5.    How did the Holy Spirit speak to you while reading /studying Ezekiel chapters 33-36?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612844" y="127141"/>
            <a:ext cx="10966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Ezekiel 33-36 read ahead 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480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29667</TotalTime>
  <Words>879</Words>
  <Application>Microsoft Office PowerPoint</Application>
  <PresentationFormat>Widescreen</PresentationFormat>
  <Paragraphs>234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Fellowship Church Sunday School  Jul-Sep 2023  Ezekiel:  Prophet on a Short Leash  Today: Turn to Ezekiel 29-32   Egypt: a Way, a Truth, and a Afterlife   teacher:  Bill Heath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445</cp:revision>
  <cp:lastPrinted>2023-08-20T11:16:39Z</cp:lastPrinted>
  <dcterms:created xsi:type="dcterms:W3CDTF">2021-12-26T22:17:50Z</dcterms:created>
  <dcterms:modified xsi:type="dcterms:W3CDTF">2023-08-20T11:16:42Z</dcterms:modified>
</cp:coreProperties>
</file>