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89" r:id="rId3"/>
    <p:sldId id="282" r:id="rId4"/>
    <p:sldId id="288" r:id="rId5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4AA90D-1AC6-4833-A0FC-5AE4ACB72110}">
          <p14:sldIdLst>
            <p14:sldId id="256"/>
            <p14:sldId id="289"/>
            <p14:sldId id="282"/>
            <p14:sldId id="2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447" autoAdjust="0"/>
  </p:normalViewPr>
  <p:slideViewPr>
    <p:cSldViewPr snapToGrid="0">
      <p:cViewPr varScale="1">
        <p:scale>
          <a:sx n="63" d="100"/>
          <a:sy n="63" d="100"/>
        </p:scale>
        <p:origin x="804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8A852-B911-4C93-AAB0-2DFCCC3B37E5}" type="datetimeFigureOut">
              <a:rPr lang="en-US" smtClean="0"/>
              <a:t>8/27/2023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7F6C9B-4AE2-4BE4-88B6-FD41C40E5B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522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1C00C-1569-40C7-82E2-DA934C591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45C107-2A7B-4FCE-9C6F-CD7A31F72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D9E9A-BE0A-4E22-A8F6-BEB3F50B3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5D91B-08C7-467F-847E-DF9B26D7F106}" type="datetime1">
              <a:rPr lang="en-US" smtClean="0"/>
              <a:t>8/27/2023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B50C7-9584-4D2C-B499-26DB2613C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D97FE-19B8-4537-820C-C3A5696C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9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05695-CE00-4DFD-9666-9D1BF890E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2E3C64-821C-4B29-84AC-CFDC2AABF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AFBA5-9C3A-44B5-9EA9-5A8369E67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101E-E8C6-4C34-B121-70E6A0F72FA4}" type="datetime1">
              <a:rPr lang="en-US" smtClean="0"/>
              <a:t>8/27/2023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E5EFE-A9FB-4E57-A631-30A145B55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00FF9-6843-45B4-AB0E-0E7883BF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160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4D176D-8411-4CE6-8492-AC8F565121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6F8BA-AEED-4EED-9072-3E21D93AF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00E40-CAF6-4CB4-876D-93B9F9121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CDCB-9E33-406B-8993-93B407C8AEDF}" type="datetime1">
              <a:rPr lang="en-US" smtClean="0"/>
              <a:t>8/27/2023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81CAF-9995-4694-A791-7F0124C7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83706-4B16-4D22-8C86-EB1D2C9EF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90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BAE69-EDFD-4A7D-A1C4-771FB24F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D37AA-C9DF-4783-B822-AE703B48A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4D149-6D96-4419-9891-EADCC829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7933-78D6-457E-8F14-AFA89ECC8267}" type="datetime1">
              <a:rPr lang="en-US" smtClean="0"/>
              <a:t>8/27/2023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D7F94-E36E-43A7-AD95-50F0ED52C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C60E-D97D-4CAF-8C53-B1CD726CD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255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03AD4-0801-47FD-A183-5BF87AF0A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6CF11A-A058-46BA-B20D-4BC92FBE1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DC734-9BC4-4BF3-A1CC-336835224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3FE4-ECE3-441B-8DE4-8CF91CAB2B70}" type="datetime1">
              <a:rPr lang="en-US" smtClean="0"/>
              <a:t>8/27/2023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305DC-8CB8-4DD7-B633-FB8614D47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B2DD6-F671-4853-B494-198D0F47B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2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48BDD-913D-45D3-93B0-3F34FB753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ECD2E-2B57-4D0C-8707-920EB6EBD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C10CA3-D2CA-486D-B64C-522105D17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05098-1493-4C70-9F44-DCFC4E06E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43AA-FBEE-4F81-A443-1C8CD7DDF835}" type="datetime1">
              <a:rPr lang="en-US" smtClean="0"/>
              <a:t>8/27/2023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E3CBDF-CEE7-42B2-8639-512814BCA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97B533-B683-41FC-A20C-FA07DE7B2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842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36FDE-E9B4-4255-A993-43B5DD0A4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B180D-4770-49C7-867C-CD003C87B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D836AF-99F0-46AA-A89A-8120F97DA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47139-914A-4A4A-8B4C-E4363E84D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05FE96-A863-4D19-9438-ABD60D61B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AB0AF2-9FDA-48B5-A56A-A55D72A79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D9EB-98E0-4D5D-B6DF-8519E307DFA6}" type="datetime1">
              <a:rPr lang="en-US" smtClean="0"/>
              <a:t>8/27/2023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E6D53D-8308-4253-B156-06BC0C10A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D9AB4A-B45E-4DEC-ADF1-38B92195A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02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C88C1-1B75-449E-A019-8FCA0B54E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0D61EF-0978-4D2E-8294-D23031490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E05A-7379-4D93-AF01-9D8AF38840C3}" type="datetime1">
              <a:rPr lang="en-US" smtClean="0"/>
              <a:t>8/27/2023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5A2861-4054-4F27-91AA-3761D1363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81F128-26C2-4578-AAA5-7295BF63F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946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D3234-237D-4FAB-AF2B-6A3433EE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8107-E5F8-4F74-BA23-95B63BC6E742}" type="datetime1">
              <a:rPr lang="en-US" smtClean="0"/>
              <a:t>8/27/2023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1127C2-EC99-41CE-B8D4-B7553F9CD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5282DC-1DEF-41CD-A521-02C5438E4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61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0FAD9-9B82-472C-8A2F-F704DCB05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56F67-C550-466F-A8FD-194E09AF5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531AC4-7B7A-4765-B52B-C09AF3845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324C15-3B0B-4EC6-A947-829F51FFE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544C-1053-4FDB-8753-91F19867B1A0}" type="datetime1">
              <a:rPr lang="en-US" smtClean="0"/>
              <a:t>8/27/2023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B33EB6-5BA9-4347-89F6-1AE46BB10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E7B59-F846-4B06-95F8-F1F19BB47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40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23B08-482B-4D8A-A280-3810A158E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528F0-3A2F-4731-BFD5-7C5A8B652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CB4B3-F285-4376-8DB8-8BEA795F5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FACFF1-85F5-44CF-BC67-B0F8D55DA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E38D4-A85E-4FB5-B742-29A5014475E6}" type="datetime1">
              <a:rPr lang="en-US" smtClean="0"/>
              <a:t>8/27/2023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52CBFB-0D8C-4331-AAE8-AF0F27CFC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5402C-6DA5-408F-8FD1-A1BD15CA7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64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524840-24F3-4C02-84C1-8AC0E4B08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24E94B-195D-4D65-BF20-E16D0FE93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93662-241A-4E6D-9C61-07A5A683F6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F456C-99C5-4DC7-A8BD-98578A665D3E}" type="datetime1">
              <a:rPr lang="en-US" smtClean="0"/>
              <a:t>8/27/2023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BDA06-B513-49F8-A3E0-FA3B13902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BB1AF-49F1-45E6-9F4C-F8B580C56D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758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1912F7-3EA2-4396-8A5E-275ED1B3D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3768" y="565265"/>
            <a:ext cx="8284464" cy="56356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Fellowship Church Sunday School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Jul-Sep 2023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Ezekiel:  Prophet on a Short Leash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Today: Turn to Ezekiel 33-36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 The Watchman’s Duty and Prophecies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teacher:  Bill Heath</a:t>
            </a:r>
            <a:endParaRPr lang="en-US" sz="3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4427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C54D75-14E2-8689-744B-9F75B961B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2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13ADE31-88A2-9B6D-97C1-D463DC63A1E3}"/>
              </a:ext>
            </a:extLst>
          </p:cNvPr>
          <p:cNvSpPr txBox="1"/>
          <p:nvPr/>
        </p:nvSpPr>
        <p:spPr>
          <a:xfrm>
            <a:off x="81206" y="50309"/>
            <a:ext cx="4113953" cy="673876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b="1" u="sng" dirty="0">
              <a:solidFill>
                <a:schemeClr val="bg1"/>
              </a:solidFill>
            </a:endParaRP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solidFill>
                  <a:schemeClr val="bg1"/>
                </a:solidFill>
              </a:rPr>
              <a:t>God Curses Israel</a:t>
            </a: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chemeClr val="bg1"/>
              </a:solidFill>
            </a:endParaRP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bg1"/>
                </a:solidFill>
              </a:rPr>
              <a:t>Deuteronomy 11:26-29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Past:	Ezekiel 1:1-2  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   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597 BC, Ezekiel is 25 and in exile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593 BC, Ezekiel‘s 30</a:t>
            </a:r>
            <a:r>
              <a:rPr lang="en-US" sz="2000" baseline="30000" dirty="0">
                <a:solidFill>
                  <a:schemeClr val="bg1"/>
                </a:solidFill>
              </a:rPr>
              <a:t>th </a:t>
            </a:r>
            <a:r>
              <a:rPr lang="en-US" sz="2000" dirty="0">
                <a:solidFill>
                  <a:schemeClr val="bg1"/>
                </a:solidFill>
              </a:rPr>
              <a:t>birthday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               (priest to prophet)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	Ezekiel 1:3-7:27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593 BC, 5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year, 4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month, 5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day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             (of king Jehoiachin in exile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                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               1</a:t>
            </a:r>
            <a:r>
              <a:rPr lang="en-US" sz="2000" baseline="30000" dirty="0">
                <a:solidFill>
                  <a:schemeClr val="bg1"/>
                </a:solidFill>
              </a:rPr>
              <a:t>st</a:t>
            </a:r>
            <a:r>
              <a:rPr lang="en-US" sz="2000" dirty="0">
                <a:solidFill>
                  <a:schemeClr val="bg1"/>
                </a:solidFill>
              </a:rPr>
              <a:t> of 13 exact dates) 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</a:rPr>
              <a:t>  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</a:rPr>
              <a:t>        </a:t>
            </a:r>
            <a:endParaRPr lang="en-US" sz="24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	Ezekiel 8-19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592 BC, 6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year, 6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month, 5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day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	Ezekiel 20-23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591 BC, 7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year, 5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month, 10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day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  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             Ezekiel 24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588 BC, 9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year, 10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month, 10</a:t>
            </a:r>
            <a:r>
              <a:rPr lang="en-US" sz="2000" baseline="30000" dirty="0">
                <a:solidFill>
                  <a:schemeClr val="bg1"/>
                </a:solidFill>
              </a:rPr>
              <a:t>th </a:t>
            </a:r>
            <a:r>
              <a:rPr lang="en-US" sz="2000" dirty="0">
                <a:solidFill>
                  <a:schemeClr val="bg1"/>
                </a:solidFill>
              </a:rPr>
              <a:t>day</a:t>
            </a:r>
            <a:r>
              <a:rPr lang="en-US" sz="2000" dirty="0"/>
              <a:t>s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highlight>
                <a:srgbClr val="FFFF00"/>
              </a:highlight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              Siege of Jerusalem begins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B2729D-639D-7B89-857A-D2B545091D9B}"/>
              </a:ext>
            </a:extLst>
          </p:cNvPr>
          <p:cNvSpPr txBox="1"/>
          <p:nvPr/>
        </p:nvSpPr>
        <p:spPr>
          <a:xfrm>
            <a:off x="4336758" y="50309"/>
            <a:ext cx="4142403" cy="673876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u="sng" dirty="0">
              <a:solidFill>
                <a:schemeClr val="bg1"/>
              </a:solidFill>
            </a:endParaRP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solidFill>
                  <a:schemeClr val="bg1"/>
                </a:solidFill>
              </a:rPr>
              <a:t>God Curses Gentiles</a:t>
            </a: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u="sng" dirty="0">
              <a:solidFill>
                <a:schemeClr val="bg1"/>
              </a:solidFill>
            </a:endParaRP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bg1"/>
                </a:solidFill>
              </a:rPr>
              <a:t>1 Peter 4:17-19</a:t>
            </a: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	Ezekiel 25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r>
              <a:rPr lang="en-US" sz="2000" dirty="0">
                <a:solidFill>
                  <a:schemeClr val="bg1"/>
                </a:solidFill>
              </a:rPr>
              <a:t>1-2.  Ammon &amp; Moab</a:t>
            </a:r>
          </a:p>
          <a:p>
            <a:pPr>
              <a:lnSpc>
                <a:spcPts val="1200"/>
              </a:lnSpc>
            </a:pP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r>
              <a:rPr lang="en-US" sz="2000" dirty="0">
                <a:solidFill>
                  <a:schemeClr val="bg1"/>
                </a:solidFill>
              </a:rPr>
              <a:t>3.  Edom</a:t>
            </a:r>
          </a:p>
          <a:p>
            <a:pPr>
              <a:lnSpc>
                <a:spcPts val="1200"/>
              </a:lnSpc>
            </a:pP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r>
              <a:rPr lang="en-US" sz="2000" dirty="0">
                <a:solidFill>
                  <a:schemeClr val="bg1"/>
                </a:solidFill>
              </a:rPr>
              <a:t>4.  Philistia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bg1"/>
                </a:solidFill>
              </a:rPr>
              <a:t>  </a:t>
            </a:r>
            <a:r>
              <a:rPr lang="en-US" sz="2400" b="1" dirty="0">
                <a:solidFill>
                  <a:schemeClr val="bg1"/>
                </a:solidFill>
              </a:rPr>
              <a:t>            Ezekiel 26-28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u="sng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endParaRPr lang="en-US" sz="2000" u="sng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r>
              <a:rPr lang="en-US" sz="2000" dirty="0">
                <a:solidFill>
                  <a:schemeClr val="bg1"/>
                </a:solidFill>
              </a:rPr>
              <a:t>586 BC, 11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year,                          1</a:t>
            </a:r>
            <a:r>
              <a:rPr lang="en-US" sz="2000" baseline="30000" dirty="0">
                <a:solidFill>
                  <a:schemeClr val="bg1"/>
                </a:solidFill>
              </a:rPr>
              <a:t>st</a:t>
            </a:r>
            <a:r>
              <a:rPr lang="en-US" sz="2000" dirty="0">
                <a:solidFill>
                  <a:schemeClr val="bg1"/>
                </a:solidFill>
              </a:rPr>
              <a:t> day</a:t>
            </a:r>
          </a:p>
          <a:p>
            <a:pPr>
              <a:lnSpc>
                <a:spcPts val="1200"/>
              </a:lnSpc>
            </a:pPr>
            <a:endParaRPr lang="en-US" sz="2000" b="1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r>
              <a:rPr lang="en-US" sz="2000" dirty="0">
                <a:solidFill>
                  <a:schemeClr val="bg1"/>
                </a:solidFill>
              </a:rPr>
              <a:t>5-6.  </a:t>
            </a:r>
            <a:r>
              <a:rPr lang="en-US" sz="2000" dirty="0" err="1">
                <a:solidFill>
                  <a:schemeClr val="bg1"/>
                </a:solidFill>
              </a:rPr>
              <a:t>Tyre</a:t>
            </a:r>
            <a:r>
              <a:rPr lang="en-US" sz="2000" dirty="0">
                <a:solidFill>
                  <a:schemeClr val="bg1"/>
                </a:solidFill>
              </a:rPr>
              <a:t> &amp; </a:t>
            </a:r>
            <a:r>
              <a:rPr lang="en-US" sz="2000" dirty="0" err="1">
                <a:solidFill>
                  <a:schemeClr val="bg1"/>
                </a:solidFill>
              </a:rPr>
              <a:t>Zidon</a:t>
            </a: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endParaRPr lang="en-US" sz="2000" b="1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endParaRPr lang="en-US" sz="2000" b="1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r>
              <a:rPr lang="en-US" sz="2400" b="1" dirty="0">
                <a:solidFill>
                  <a:schemeClr val="bg1"/>
                </a:solidFill>
              </a:rPr>
              <a:t>              Ezekiel 29-32           </a:t>
            </a:r>
          </a:p>
          <a:p>
            <a:pPr>
              <a:lnSpc>
                <a:spcPts val="1200"/>
              </a:lnSpc>
            </a:pP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endParaRPr lang="en-US" sz="2000" dirty="0">
              <a:solidFill>
                <a:schemeClr val="bg1"/>
              </a:solidFill>
            </a:endParaRPr>
          </a:p>
          <a:p>
            <a:pPr algn="ctr">
              <a:lnSpc>
                <a:spcPts val="1200"/>
              </a:lnSpc>
            </a:pPr>
            <a:r>
              <a:rPr lang="en-US" sz="2000" b="1" dirty="0">
                <a:solidFill>
                  <a:schemeClr val="bg1"/>
                </a:solidFill>
              </a:rPr>
              <a:t>Egypt </a:t>
            </a:r>
          </a:p>
          <a:p>
            <a:pPr>
              <a:lnSpc>
                <a:spcPts val="1200"/>
              </a:lnSpc>
            </a:pPr>
            <a:r>
              <a:rPr lang="en-US" sz="2000" dirty="0">
                <a:solidFill>
                  <a:schemeClr val="bg1"/>
                </a:solidFill>
              </a:rPr>
              <a:t>       </a:t>
            </a:r>
          </a:p>
          <a:p>
            <a:pPr>
              <a:lnSpc>
                <a:spcPts val="1200"/>
              </a:lnSpc>
            </a:pP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r>
              <a:rPr lang="en-US" sz="2000" dirty="0">
                <a:solidFill>
                  <a:schemeClr val="bg1"/>
                </a:solidFill>
              </a:rPr>
              <a:t>587 BC, 10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year, 10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month, 12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day</a:t>
            </a:r>
          </a:p>
          <a:p>
            <a:pPr>
              <a:lnSpc>
                <a:spcPts val="1200"/>
              </a:lnSpc>
            </a:pP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r>
              <a:rPr lang="en-US" sz="2000" dirty="0">
                <a:solidFill>
                  <a:schemeClr val="bg1"/>
                </a:solidFill>
              </a:rPr>
              <a:t>571 BC, </a:t>
            </a:r>
            <a:r>
              <a:rPr lang="en-US" sz="2000" b="1" dirty="0">
                <a:solidFill>
                  <a:schemeClr val="bg1"/>
                </a:solidFill>
              </a:rPr>
              <a:t>27</a:t>
            </a:r>
            <a:r>
              <a:rPr lang="en-US" sz="2000" b="1" baseline="30000" dirty="0">
                <a:solidFill>
                  <a:schemeClr val="bg1"/>
                </a:solidFill>
              </a:rPr>
              <a:t>th</a:t>
            </a:r>
            <a:r>
              <a:rPr lang="en-US" sz="2000" b="1" dirty="0">
                <a:solidFill>
                  <a:schemeClr val="bg1"/>
                </a:solidFill>
              </a:rPr>
              <a:t> year,    </a:t>
            </a:r>
            <a:r>
              <a:rPr lang="en-US" sz="2000" dirty="0">
                <a:solidFill>
                  <a:schemeClr val="bg1"/>
                </a:solidFill>
              </a:rPr>
              <a:t>1</a:t>
            </a:r>
            <a:r>
              <a:rPr lang="en-US" sz="2000" baseline="30000" dirty="0">
                <a:solidFill>
                  <a:schemeClr val="bg1"/>
                </a:solidFill>
              </a:rPr>
              <a:t>st</a:t>
            </a:r>
            <a:r>
              <a:rPr lang="en-US" sz="2000" dirty="0">
                <a:solidFill>
                  <a:schemeClr val="bg1"/>
                </a:solidFill>
              </a:rPr>
              <a:t> month,  1</a:t>
            </a:r>
            <a:r>
              <a:rPr lang="en-US" sz="2000" baseline="30000" dirty="0">
                <a:solidFill>
                  <a:schemeClr val="bg1"/>
                </a:solidFill>
              </a:rPr>
              <a:t>st</a:t>
            </a:r>
            <a:r>
              <a:rPr lang="en-US" sz="2000" dirty="0">
                <a:solidFill>
                  <a:schemeClr val="bg1"/>
                </a:solidFill>
              </a:rPr>
              <a:t> day</a:t>
            </a:r>
          </a:p>
          <a:p>
            <a:pPr>
              <a:lnSpc>
                <a:spcPts val="1200"/>
              </a:lnSpc>
            </a:pP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r>
              <a:rPr lang="en-US" sz="2000" dirty="0">
                <a:solidFill>
                  <a:schemeClr val="bg1"/>
                </a:solidFill>
              </a:rPr>
              <a:t>587 BC, 11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year,    1</a:t>
            </a:r>
            <a:r>
              <a:rPr lang="en-US" sz="2000" baseline="30000" dirty="0">
                <a:solidFill>
                  <a:schemeClr val="bg1"/>
                </a:solidFill>
              </a:rPr>
              <a:t>st</a:t>
            </a:r>
            <a:r>
              <a:rPr lang="en-US" sz="2000" dirty="0">
                <a:solidFill>
                  <a:schemeClr val="bg1"/>
                </a:solidFill>
              </a:rPr>
              <a:t> month, 7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day</a:t>
            </a:r>
          </a:p>
          <a:p>
            <a:pPr>
              <a:lnSpc>
                <a:spcPts val="1200"/>
              </a:lnSpc>
            </a:pP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r>
              <a:rPr lang="en-US" sz="2000" dirty="0">
                <a:solidFill>
                  <a:schemeClr val="bg1"/>
                </a:solidFill>
              </a:rPr>
              <a:t>587 BC, 11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year,    3</a:t>
            </a:r>
            <a:r>
              <a:rPr lang="en-US" sz="2000" baseline="30000" dirty="0">
                <a:solidFill>
                  <a:schemeClr val="bg1"/>
                </a:solidFill>
              </a:rPr>
              <a:t>rd</a:t>
            </a:r>
            <a:r>
              <a:rPr lang="en-US" sz="2000" dirty="0">
                <a:solidFill>
                  <a:schemeClr val="bg1"/>
                </a:solidFill>
              </a:rPr>
              <a:t> month,  1</a:t>
            </a:r>
            <a:r>
              <a:rPr lang="en-US" sz="2000" baseline="30000" dirty="0">
                <a:solidFill>
                  <a:schemeClr val="bg1"/>
                </a:solidFill>
              </a:rPr>
              <a:t>st</a:t>
            </a:r>
            <a:r>
              <a:rPr lang="en-US" sz="2000" dirty="0">
                <a:solidFill>
                  <a:schemeClr val="bg1"/>
                </a:solidFill>
              </a:rPr>
              <a:t> day</a:t>
            </a:r>
          </a:p>
          <a:p>
            <a:pPr>
              <a:lnSpc>
                <a:spcPts val="1200"/>
              </a:lnSpc>
            </a:pP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r>
              <a:rPr lang="en-US" sz="2000" dirty="0">
                <a:solidFill>
                  <a:schemeClr val="bg1"/>
                </a:solidFill>
              </a:rPr>
              <a:t>585 BC, 12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year,  12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month,  1</a:t>
            </a:r>
            <a:r>
              <a:rPr lang="en-US" sz="2000" baseline="30000" dirty="0">
                <a:solidFill>
                  <a:schemeClr val="bg1"/>
                </a:solidFill>
              </a:rPr>
              <a:t>st</a:t>
            </a:r>
            <a:r>
              <a:rPr lang="en-US" sz="2000" dirty="0">
                <a:solidFill>
                  <a:schemeClr val="bg1"/>
                </a:solidFill>
              </a:rPr>
              <a:t> day</a:t>
            </a:r>
          </a:p>
          <a:p>
            <a:pPr>
              <a:lnSpc>
                <a:spcPts val="1200"/>
              </a:lnSpc>
            </a:pP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r>
              <a:rPr lang="en-US" sz="2000" dirty="0">
                <a:solidFill>
                  <a:schemeClr val="bg1"/>
                </a:solidFill>
              </a:rPr>
              <a:t>585 BC, 12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year,                       15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day</a:t>
            </a:r>
          </a:p>
          <a:p>
            <a:pPr>
              <a:lnSpc>
                <a:spcPts val="1200"/>
              </a:lnSpc>
            </a:pP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534D2C-B874-3C30-B900-299BD092FC2D}"/>
              </a:ext>
            </a:extLst>
          </p:cNvPr>
          <p:cNvSpPr txBox="1"/>
          <p:nvPr/>
        </p:nvSpPr>
        <p:spPr>
          <a:xfrm>
            <a:off x="8620760" y="52852"/>
            <a:ext cx="3469714" cy="673876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u="sng" dirty="0">
              <a:solidFill>
                <a:schemeClr val="bg1"/>
              </a:solidFill>
            </a:endParaRP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solidFill>
                  <a:schemeClr val="bg1"/>
                </a:solidFill>
              </a:rPr>
              <a:t>God Blesses Israel</a:t>
            </a:r>
          </a:p>
          <a:p>
            <a:pPr algn="ctr">
              <a:lnSpc>
                <a:spcPts val="1200"/>
              </a:lnSpc>
            </a:pPr>
            <a:endParaRPr lang="en-US" sz="1400" dirty="0">
              <a:solidFill>
                <a:schemeClr val="bg1"/>
              </a:solidFill>
            </a:endParaRPr>
          </a:p>
          <a:p>
            <a:pPr algn="ctr">
              <a:lnSpc>
                <a:spcPts val="1200"/>
              </a:lnSpc>
            </a:pPr>
            <a:r>
              <a:rPr lang="en-US" sz="1400" dirty="0">
                <a:solidFill>
                  <a:schemeClr val="bg1"/>
                </a:solidFill>
              </a:rPr>
              <a:t>Deuteronomy 11:26-29</a:t>
            </a:r>
          </a:p>
          <a:p>
            <a:pPr algn="ctr">
              <a:lnSpc>
                <a:spcPts val="1200"/>
              </a:lnSpc>
            </a:pPr>
            <a:endParaRPr lang="en-US" sz="1400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endParaRPr lang="en-US" sz="2000" dirty="0"/>
          </a:p>
          <a:p>
            <a:pPr>
              <a:lnSpc>
                <a:spcPts val="1200"/>
              </a:lnSpc>
            </a:pPr>
            <a:r>
              <a:rPr lang="en-US" sz="2400" b="1" dirty="0">
                <a:highlight>
                  <a:srgbClr val="FFFF00"/>
                </a:highlight>
              </a:rPr>
              <a:t>Present:  Ezekiel 33-36</a:t>
            </a:r>
          </a:p>
          <a:p>
            <a:pPr>
              <a:lnSpc>
                <a:spcPts val="1200"/>
              </a:lnSpc>
            </a:pPr>
            <a:r>
              <a:rPr lang="en-US" sz="2000" b="1" dirty="0">
                <a:highlight>
                  <a:srgbClr val="FFFF00"/>
                </a:highlight>
              </a:rPr>
              <a:t>                 </a:t>
            </a:r>
          </a:p>
          <a:p>
            <a:pPr>
              <a:lnSpc>
                <a:spcPts val="1200"/>
              </a:lnSpc>
            </a:pPr>
            <a:r>
              <a:rPr lang="en-US" sz="2000" dirty="0">
                <a:highlight>
                  <a:srgbClr val="FFFF00"/>
                </a:highlight>
              </a:rPr>
              <a:t>585 BC</a:t>
            </a:r>
          </a:p>
          <a:p>
            <a:pPr>
              <a:lnSpc>
                <a:spcPts val="1200"/>
              </a:lnSpc>
            </a:pPr>
            <a:r>
              <a:rPr lang="en-US" sz="2000" dirty="0">
                <a:highlight>
                  <a:srgbClr val="FFFF00"/>
                </a:highlight>
              </a:rPr>
              <a:t> </a:t>
            </a:r>
          </a:p>
          <a:p>
            <a:pPr>
              <a:lnSpc>
                <a:spcPts val="1200"/>
              </a:lnSpc>
            </a:pPr>
            <a:r>
              <a:rPr lang="en-US" sz="2000" dirty="0">
                <a:highlight>
                  <a:srgbClr val="FFFF00"/>
                </a:highlight>
              </a:rPr>
              <a:t>12</a:t>
            </a:r>
            <a:r>
              <a:rPr lang="en-US" sz="2000" baseline="30000" dirty="0">
                <a:highlight>
                  <a:srgbClr val="FFFF00"/>
                </a:highlight>
              </a:rPr>
              <a:t>th</a:t>
            </a:r>
            <a:r>
              <a:rPr lang="en-US" sz="2000" dirty="0">
                <a:highlight>
                  <a:srgbClr val="FFFF00"/>
                </a:highlight>
              </a:rPr>
              <a:t> year, 10</a:t>
            </a:r>
            <a:r>
              <a:rPr lang="en-US" sz="2000" baseline="30000" dirty="0">
                <a:highlight>
                  <a:srgbClr val="FFFF00"/>
                </a:highlight>
              </a:rPr>
              <a:t>th</a:t>
            </a:r>
            <a:r>
              <a:rPr lang="en-US" sz="2000" dirty="0">
                <a:highlight>
                  <a:srgbClr val="FFFF00"/>
                </a:highlight>
              </a:rPr>
              <a:t> month, 5</a:t>
            </a:r>
            <a:r>
              <a:rPr lang="en-US" sz="2000" baseline="30000" dirty="0">
                <a:highlight>
                  <a:srgbClr val="FFFF00"/>
                </a:highlight>
              </a:rPr>
              <a:t>th</a:t>
            </a:r>
            <a:r>
              <a:rPr lang="en-US" sz="2000" dirty="0">
                <a:highlight>
                  <a:srgbClr val="FFFF00"/>
                </a:highlight>
              </a:rPr>
              <a:t> day</a:t>
            </a: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highlight>
                <a:srgbClr val="FFFF00"/>
              </a:highlight>
            </a:endParaRPr>
          </a:p>
          <a:p>
            <a:pPr>
              <a:lnSpc>
                <a:spcPts val="1200"/>
              </a:lnSpc>
            </a:pPr>
            <a:r>
              <a:rPr lang="en-US" sz="2000" dirty="0">
                <a:highlight>
                  <a:srgbClr val="FFFF00"/>
                </a:highlight>
              </a:rPr>
              <a:t>News of Jerusalem destroyed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                Ezekiel 37-39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1900-20XX AD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The 7-year tribulation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Revelation 6-18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Future:  Ezekiel 40-48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573 BC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b="1" dirty="0">
                <a:solidFill>
                  <a:schemeClr val="bg1"/>
                </a:solidFill>
              </a:rPr>
              <a:t>25</a:t>
            </a:r>
            <a:r>
              <a:rPr lang="en-US" sz="2000" b="1" baseline="30000" dirty="0">
                <a:solidFill>
                  <a:schemeClr val="bg1"/>
                </a:solidFill>
              </a:rPr>
              <a:t>th</a:t>
            </a:r>
            <a:r>
              <a:rPr lang="en-US" sz="2000" b="1" dirty="0">
                <a:solidFill>
                  <a:schemeClr val="bg1"/>
                </a:solidFill>
              </a:rPr>
              <a:t> year, </a:t>
            </a:r>
            <a:r>
              <a:rPr lang="en-US" sz="2000" dirty="0">
                <a:solidFill>
                  <a:schemeClr val="bg1"/>
                </a:solidFill>
              </a:rPr>
              <a:t>1</a:t>
            </a:r>
            <a:r>
              <a:rPr lang="en-US" sz="2000" baseline="30000" dirty="0">
                <a:solidFill>
                  <a:schemeClr val="bg1"/>
                </a:solidFill>
              </a:rPr>
              <a:t>st</a:t>
            </a:r>
            <a:r>
              <a:rPr lang="en-US" sz="2000" dirty="0">
                <a:solidFill>
                  <a:schemeClr val="bg1"/>
                </a:solidFill>
              </a:rPr>
              <a:t> month, 10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day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r>
              <a:rPr lang="en-US" sz="2000" dirty="0">
                <a:solidFill>
                  <a:schemeClr val="bg1"/>
                </a:solidFill>
              </a:rPr>
              <a:t> (14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year after Jerusalem falls)</a:t>
            </a:r>
          </a:p>
          <a:p>
            <a:pPr>
              <a:lnSpc>
                <a:spcPts val="1200"/>
              </a:lnSpc>
            </a:pP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r>
              <a:rPr lang="en-US" sz="2000" dirty="0">
                <a:solidFill>
                  <a:schemeClr val="bg1"/>
                </a:solidFill>
              </a:rPr>
              <a:t>20XX  AD</a:t>
            </a:r>
          </a:p>
          <a:p>
            <a:pPr>
              <a:lnSpc>
                <a:spcPts val="1200"/>
              </a:lnSpc>
            </a:pP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r>
              <a:rPr lang="en-US" sz="2000" dirty="0">
                <a:solidFill>
                  <a:schemeClr val="bg1"/>
                </a:solidFill>
              </a:rPr>
              <a:t>The Millennial Temple</a:t>
            </a:r>
          </a:p>
          <a:p>
            <a:pPr>
              <a:lnSpc>
                <a:spcPts val="1200"/>
              </a:lnSpc>
            </a:pP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r>
              <a:rPr lang="en-US" sz="2000" dirty="0">
                <a:solidFill>
                  <a:schemeClr val="bg1"/>
                </a:solidFill>
              </a:rPr>
              <a:t>Revelation 19-20</a:t>
            </a:r>
          </a:p>
          <a:p>
            <a:pPr>
              <a:lnSpc>
                <a:spcPts val="1200"/>
              </a:lnSpc>
            </a:pP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696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028C80F-547A-88DE-D2CF-5DDA87457928}"/>
              </a:ext>
            </a:extLst>
          </p:cNvPr>
          <p:cNvSpPr txBox="1"/>
          <p:nvPr/>
        </p:nvSpPr>
        <p:spPr>
          <a:xfrm>
            <a:off x="203118" y="585613"/>
            <a:ext cx="11816161" cy="6093976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chemeClr val="bg1"/>
                </a:solidFill>
              </a:rPr>
              <a:t>Ezekiel</a:t>
            </a:r>
            <a:r>
              <a:rPr lang="en-US" sz="2400" u="sng" dirty="0">
                <a:solidFill>
                  <a:schemeClr val="bg1"/>
                </a:solidFill>
              </a:rPr>
              <a:t>	</a:t>
            </a:r>
            <a:r>
              <a:rPr lang="en-US" sz="2400" dirty="0">
                <a:solidFill>
                  <a:schemeClr val="bg1"/>
                </a:solidFill>
              </a:rPr>
              <a:t>	        								</a:t>
            </a:r>
            <a:r>
              <a:rPr lang="en-US" sz="2400" u="sng" dirty="0">
                <a:solidFill>
                  <a:schemeClr val="bg1"/>
                </a:solidFill>
              </a:rPr>
              <a:t>New Testament</a:t>
            </a:r>
          </a:p>
          <a:p>
            <a:endParaRPr lang="en-US" sz="600" b="1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</a:rPr>
              <a:t>33:1-33	A Watchman’s/Pastor’s Expectations			</a:t>
            </a:r>
            <a:r>
              <a:rPr lang="en-US" sz="2400" dirty="0">
                <a:solidFill>
                  <a:schemeClr val="bg1"/>
                </a:solidFill>
              </a:rPr>
              <a:t>1 &amp; 2 Timothy, Titus</a:t>
            </a:r>
            <a:r>
              <a:rPr lang="en-US" sz="2400" b="1" dirty="0">
                <a:solidFill>
                  <a:schemeClr val="bg1"/>
                </a:solidFill>
              </a:rPr>
              <a:t>		</a:t>
            </a:r>
            <a:r>
              <a:rPr lang="en-US" sz="2000" dirty="0">
                <a:solidFill>
                  <a:schemeClr val="bg1"/>
                </a:solidFill>
              </a:rPr>
              <a:t>duty: 1-20, fall in 586/abominations: 21-22/23-29, hypocrisy: 30-33   </a:t>
            </a:r>
          </a:p>
          <a:p>
            <a:endParaRPr lang="en-US" sz="800" b="1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</a:rPr>
              <a:t>34:1-31  	Evil &amp; Good Shepherds &amp; the Sheep				</a:t>
            </a:r>
            <a:r>
              <a:rPr lang="en-US" sz="2400" dirty="0">
                <a:solidFill>
                  <a:schemeClr val="bg1"/>
                </a:solidFill>
              </a:rPr>
              <a:t>John 10, Luke 15</a:t>
            </a:r>
            <a:endParaRPr lang="en-US" sz="2000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</a:rPr>
              <a:t>     		</a:t>
            </a:r>
            <a:r>
              <a:rPr lang="en-US" sz="2000" dirty="0">
                <a:solidFill>
                  <a:schemeClr val="bg1"/>
                </a:solidFill>
              </a:rPr>
              <a:t>evil: 1-10,  good: 11-16a, evil: 16b-21, one good: 22-31</a:t>
            </a:r>
          </a:p>
          <a:p>
            <a:endParaRPr lang="en-US" sz="800" b="1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</a:rPr>
              <a:t>35:1-15 	God’s Curse for Edom </a:t>
            </a:r>
            <a:r>
              <a:rPr lang="en-US" sz="2000" dirty="0">
                <a:solidFill>
                  <a:schemeClr val="bg1"/>
                </a:solidFill>
              </a:rPr>
              <a:t>(Esau: Genesis/Obadiah-Haman/Herod)</a:t>
            </a:r>
            <a:r>
              <a:rPr lang="en-US" sz="2400" b="1" dirty="0">
                <a:solidFill>
                  <a:schemeClr val="bg1"/>
                </a:solidFill>
              </a:rPr>
              <a:t>	</a:t>
            </a:r>
            <a:r>
              <a:rPr lang="en-US" sz="2400" dirty="0">
                <a:solidFill>
                  <a:schemeClr val="bg1"/>
                </a:solidFill>
              </a:rPr>
              <a:t>Romans 9:6-13</a:t>
            </a:r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                                 (Ezekiel, Genesis 12:1-3) past: 1-13, future: 14-15 </a:t>
            </a: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</a:rPr>
              <a:t>36:1-15             God’s Blessing for Israel 				</a:t>
            </a:r>
            <a:r>
              <a:rPr lang="en-US" sz="2400" dirty="0">
                <a:solidFill>
                  <a:schemeClr val="bg1"/>
                </a:solidFill>
              </a:rPr>
              <a:t>	Romans 11		</a:t>
            </a:r>
            <a:r>
              <a:rPr lang="en-US" sz="2400" b="1" dirty="0">
                <a:solidFill>
                  <a:schemeClr val="bg1"/>
                </a:solidFill>
              </a:rPr>
              <a:t>	</a:t>
            </a:r>
            <a:r>
              <a:rPr lang="en-US" sz="2000" dirty="0">
                <a:solidFill>
                  <a:schemeClr val="bg1"/>
                </a:solidFill>
              </a:rPr>
              <a:t>present and future: land 1-9, people 10-15</a:t>
            </a: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</a:rPr>
              <a:t>36:16-23 	God’s Judgment Against Israel 				</a:t>
            </a:r>
            <a:r>
              <a:rPr lang="en-US" sz="2400" dirty="0">
                <a:solidFill>
                  <a:schemeClr val="bg1"/>
                </a:solidFill>
              </a:rPr>
              <a:t>Romans 9-10</a:t>
            </a:r>
          </a:p>
          <a:p>
            <a:r>
              <a:rPr lang="en-US" sz="2400" dirty="0">
                <a:solidFill>
                  <a:schemeClr val="bg1"/>
                </a:solidFill>
              </a:rPr>
              <a:t>		</a:t>
            </a:r>
            <a:r>
              <a:rPr lang="en-US" sz="2000" dirty="0">
                <a:solidFill>
                  <a:schemeClr val="bg1"/>
                </a:solidFill>
              </a:rPr>
              <a:t>(Review of Ezekiel 12-20) why? For God’s holy name before the heathen</a:t>
            </a: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</a:rPr>
              <a:t>36:24-38  	God’s Transformation of Israel</a:t>
            </a:r>
            <a:r>
              <a:rPr lang="en-US" sz="2000" dirty="0">
                <a:solidFill>
                  <a:schemeClr val="bg1"/>
                </a:solidFill>
              </a:rPr>
              <a:t>				</a:t>
            </a:r>
            <a:r>
              <a:rPr lang="en-US" sz="2400" dirty="0">
                <a:solidFill>
                  <a:schemeClr val="bg1"/>
                </a:solidFill>
              </a:rPr>
              <a:t>Matthew 24-25, </a:t>
            </a:r>
            <a:r>
              <a:rPr lang="en-US" sz="2000" dirty="0">
                <a:solidFill>
                  <a:schemeClr val="bg1"/>
                </a:solidFill>
              </a:rPr>
              <a:t>		near the 2</a:t>
            </a:r>
            <a:r>
              <a:rPr lang="en-US" sz="2000" baseline="30000" dirty="0">
                <a:solidFill>
                  <a:schemeClr val="bg1"/>
                </a:solidFill>
              </a:rPr>
              <a:t>nd</a:t>
            </a:r>
            <a:r>
              <a:rPr lang="en-US" sz="2000" dirty="0">
                <a:solidFill>
                  <a:schemeClr val="bg1"/>
                </a:solidFill>
              </a:rPr>
              <a:t> coming and into the millennial reign of Jesus Christ	Revelation 19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Next Sunday:  Ezekiel  37-39;  read ahead questions on the back.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1D5AF4-D87B-5A3B-BC99-38E180F17D80}"/>
              </a:ext>
            </a:extLst>
          </p:cNvPr>
          <p:cNvSpPr txBox="1"/>
          <p:nvPr/>
        </p:nvSpPr>
        <p:spPr>
          <a:xfrm>
            <a:off x="0" y="-48805"/>
            <a:ext cx="121919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The Watchman’s Duty and Prophecies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73805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028C80F-547A-88DE-D2CF-5DDA87457928}"/>
              </a:ext>
            </a:extLst>
          </p:cNvPr>
          <p:cNvSpPr txBox="1"/>
          <p:nvPr/>
        </p:nvSpPr>
        <p:spPr>
          <a:xfrm>
            <a:off x="287676" y="872051"/>
            <a:ext cx="11630346" cy="587853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1.   What is Ezekiel prophesying to?  (Ezekiel 37:9)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2.   The house of Israel will come out of their graves and be placed in the land of Israel.  (Ezekiel 37:11-14)</a:t>
            </a:r>
          </a:p>
          <a:p>
            <a:r>
              <a:rPr lang="en-US" sz="2000" dirty="0">
                <a:solidFill>
                  <a:schemeClr val="bg1"/>
                </a:solidFill>
              </a:rPr>
              <a:t>       When is this event? (Revelation 19:4-6)                  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pPr marL="457200" indent="-457200">
              <a:buAutoNum type="arabicPeriod" startAt="3"/>
            </a:pPr>
            <a:r>
              <a:rPr lang="en-US" sz="2000" dirty="0">
                <a:solidFill>
                  <a:schemeClr val="bg1"/>
                </a:solidFill>
              </a:rPr>
              <a:t>What nations are </a:t>
            </a:r>
            <a:r>
              <a:rPr lang="en-US" sz="2000" dirty="0" err="1">
                <a:solidFill>
                  <a:schemeClr val="bg1"/>
                </a:solidFill>
              </a:rPr>
              <a:t>Meshech</a:t>
            </a:r>
            <a:r>
              <a:rPr lang="en-US" sz="2000" dirty="0">
                <a:solidFill>
                  <a:schemeClr val="bg1"/>
                </a:solidFill>
              </a:rPr>
              <a:t> and Tubal?  (Ezekiel 38:2, 39:2)</a:t>
            </a:r>
          </a:p>
          <a:p>
            <a:pPr marL="457200" indent="-457200">
              <a:buAutoNum type="arabicPeriod" startAt="3"/>
            </a:pPr>
            <a:endParaRPr lang="en-US" sz="2000" dirty="0">
              <a:solidFill>
                <a:schemeClr val="bg1"/>
              </a:solidFill>
            </a:endParaRPr>
          </a:p>
          <a:p>
            <a:pPr marL="457200" indent="-457200">
              <a:buAutoNum type="arabicPeriod" startAt="3"/>
            </a:pPr>
            <a:endParaRPr lang="en-US" sz="2000" dirty="0">
              <a:solidFill>
                <a:schemeClr val="bg1"/>
              </a:solidFill>
            </a:endParaRPr>
          </a:p>
          <a:p>
            <a:pPr marL="457200" indent="-457200">
              <a:buAutoNum type="arabicPeriod" startAt="3"/>
            </a:pPr>
            <a:endParaRPr lang="en-US" sz="2000" dirty="0">
              <a:solidFill>
                <a:schemeClr val="bg1"/>
              </a:solidFill>
            </a:endParaRPr>
          </a:p>
          <a:p>
            <a:pPr marL="457200" indent="-457200">
              <a:buAutoNum type="arabicPeriod" startAt="3"/>
            </a:pPr>
            <a:r>
              <a:rPr lang="en-US" sz="2000" dirty="0">
                <a:solidFill>
                  <a:schemeClr val="bg1"/>
                </a:solidFill>
              </a:rPr>
              <a:t>When is this prophecy fulfilled for the house of Israel?  (Ezekiel 39:25-29)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pPr marL="457200" indent="-457200">
              <a:buAutoNum type="arabicPeriod" startAt="5"/>
            </a:pPr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5.    How did the Holy Spirit speak to you while reading /studying Ezekiel chapters 37-39?</a:t>
            </a:r>
            <a:endParaRPr lang="en-US" sz="2000" b="1" dirty="0">
              <a:solidFill>
                <a:schemeClr val="bg1"/>
              </a:solidFill>
            </a:endParaRPr>
          </a:p>
          <a:p>
            <a:pPr marL="457200" indent="-457200">
              <a:buFontTx/>
              <a:buAutoNum type="arabicPeriod" startAt="5"/>
            </a:pPr>
            <a:endParaRPr lang="en-US" sz="2000" b="1" dirty="0">
              <a:solidFill>
                <a:schemeClr val="bg1"/>
              </a:solidFill>
            </a:endParaRPr>
          </a:p>
          <a:p>
            <a:pPr marL="457200" indent="-457200">
              <a:buFontTx/>
              <a:buAutoNum type="arabicPeriod" startAt="5"/>
            </a:pPr>
            <a:endParaRPr lang="en-US" sz="2000" b="1" dirty="0">
              <a:solidFill>
                <a:schemeClr val="bg1"/>
              </a:solidFill>
            </a:endParaRPr>
          </a:p>
          <a:p>
            <a:pPr marL="457200" indent="-457200">
              <a:buFontTx/>
              <a:buAutoNum type="arabicPeriod" startAt="5"/>
            </a:pPr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1600" b="1" dirty="0">
                <a:solidFill>
                  <a:schemeClr val="bg1"/>
                </a:solidFill>
              </a:rPr>
              <a:t>Note:  Yom Kipper War of October 6 to October 26, 1973.  50th Anniversary.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67D2F-BD80-D3BE-C719-19F87937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1D5AF4-D87B-5A3B-BC99-38E180F17D80}"/>
              </a:ext>
            </a:extLst>
          </p:cNvPr>
          <p:cNvSpPr txBox="1"/>
          <p:nvPr/>
        </p:nvSpPr>
        <p:spPr>
          <a:xfrm>
            <a:off x="612844" y="127141"/>
            <a:ext cx="1096631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Ezekiel 37-39 read ahead questions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34805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31475</TotalTime>
  <Words>661</Words>
  <Application>Microsoft Office PowerPoint</Application>
  <PresentationFormat>Widescreen</PresentationFormat>
  <Paragraphs>169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Fellowship Church Sunday School  Jul-Sep 2023  Ezekiel:  Prophet on a Short Leash  Today: Turn to Ezekiel 33-36   The Watchman’s Duty and Prophecies   teacher:  Bill Heath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Fellowship Church Sunday School  Jan – May 2022 Acts of the Apostles  Today – Turn to Acts 1</dc:title>
  <dc:creator>William Heath</dc:creator>
  <cp:lastModifiedBy>Bill Heath</cp:lastModifiedBy>
  <cp:revision>457</cp:revision>
  <cp:lastPrinted>2023-08-27T02:54:35Z</cp:lastPrinted>
  <dcterms:created xsi:type="dcterms:W3CDTF">2021-12-26T22:17:50Z</dcterms:created>
  <dcterms:modified xsi:type="dcterms:W3CDTF">2023-08-27T12:27:10Z</dcterms:modified>
</cp:coreProperties>
</file>