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90" r:id="rId3"/>
    <p:sldId id="291" r:id="rId4"/>
    <p:sldId id="282" r:id="rId5"/>
    <p:sldId id="292" r:id="rId6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4AA90D-1AC6-4833-A0FC-5AE4ACB72110}">
          <p14:sldIdLst>
            <p14:sldId id="256"/>
            <p14:sldId id="290"/>
            <p14:sldId id="291"/>
            <p14:sldId id="282"/>
            <p14:sldId id="29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447" autoAdjust="0"/>
  </p:normalViewPr>
  <p:slideViewPr>
    <p:cSldViewPr snapToGrid="0">
      <p:cViewPr varScale="1">
        <p:scale>
          <a:sx n="59" d="100"/>
          <a:sy n="59" d="100"/>
        </p:scale>
        <p:origin x="964" y="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8A852-B911-4C93-AAB0-2DFCCC3B37E5}" type="datetimeFigureOut">
              <a:rPr lang="en-US" smtClean="0"/>
              <a:t>10/1/2023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7F6C9B-4AE2-4BE4-88B6-FD41C40E5B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522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1C00C-1569-40C7-82E2-DA934C5919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45C107-2A7B-4FCE-9C6F-CD7A31F722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D9E9A-BE0A-4E22-A8F6-BEB3F50B3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5D91B-08C7-467F-847E-DF9B26D7F106}" type="datetime1">
              <a:rPr lang="en-US" smtClean="0"/>
              <a:t>10/1/2023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B50C7-9584-4D2C-B499-26DB2613C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D97FE-19B8-4537-820C-C3A5696C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91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05695-CE00-4DFD-9666-9D1BF890E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2E3C64-821C-4B29-84AC-CFDC2AABF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AFBA5-9C3A-44B5-9EA9-5A8369E67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101E-E8C6-4C34-B121-70E6A0F72FA4}" type="datetime1">
              <a:rPr lang="en-US" smtClean="0"/>
              <a:t>10/1/2023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E5EFE-A9FB-4E57-A631-30A145B55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00FF9-6843-45B4-AB0E-0E7883BF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160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4D176D-8411-4CE6-8492-AC8F565121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6F8BA-AEED-4EED-9072-3E21D93AFA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600E40-CAF6-4CB4-876D-93B9F9121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CDCB-9E33-406B-8993-93B407C8AEDF}" type="datetime1">
              <a:rPr lang="en-US" smtClean="0"/>
              <a:t>10/1/2023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81CAF-9995-4694-A791-7F0124C79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83706-4B16-4D22-8C86-EB1D2C9EF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902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BAE69-EDFD-4A7D-A1C4-771FB24F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D37AA-C9DF-4783-B822-AE703B48A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4D149-6D96-4419-9891-EADCC829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7933-78D6-457E-8F14-AFA89ECC8267}" type="datetime1">
              <a:rPr lang="en-US" smtClean="0"/>
              <a:t>10/1/2023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D7F94-E36E-43A7-AD95-50F0ED52C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C60E-D97D-4CAF-8C53-B1CD726CD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255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03AD4-0801-47FD-A183-5BF87AF0A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6CF11A-A058-46BA-B20D-4BC92FBE1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DC734-9BC4-4BF3-A1CC-336835224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3FE4-ECE3-441B-8DE4-8CF91CAB2B70}" type="datetime1">
              <a:rPr lang="en-US" smtClean="0"/>
              <a:t>10/1/2023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305DC-8CB8-4DD7-B633-FB8614D47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B2DD6-F671-4853-B494-198D0F47B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26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48BDD-913D-45D3-93B0-3F34FB753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ECD2E-2B57-4D0C-8707-920EB6EBD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C10CA3-D2CA-486D-B64C-522105D17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F05098-1493-4C70-9F44-DCFC4E06E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43AA-FBEE-4F81-A443-1C8CD7DDF835}" type="datetime1">
              <a:rPr lang="en-US" smtClean="0"/>
              <a:t>10/1/2023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E3CBDF-CEE7-42B2-8639-512814BCA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97B533-B683-41FC-A20C-FA07DE7B2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842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36FDE-E9B4-4255-A993-43B5DD0A4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9B180D-4770-49C7-867C-CD003C87B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D836AF-99F0-46AA-A89A-8120F97DAD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547139-914A-4A4A-8B4C-E4363E84D0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05FE96-A863-4D19-9438-ABD60D61B9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AB0AF2-9FDA-48B5-A56A-A55D72A79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D9EB-98E0-4D5D-B6DF-8519E307DFA6}" type="datetime1">
              <a:rPr lang="en-US" smtClean="0"/>
              <a:t>10/1/2023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E6D53D-8308-4253-B156-06BC0C10A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D9AB4A-B45E-4DEC-ADF1-38B92195A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028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C88C1-1B75-449E-A019-8FCA0B54E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0D61EF-0978-4D2E-8294-D23031490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E05A-7379-4D93-AF01-9D8AF38840C3}" type="datetime1">
              <a:rPr lang="en-US" smtClean="0"/>
              <a:t>10/1/2023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5A2861-4054-4F27-91AA-3761D1363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81F128-26C2-4578-AAA5-7295BF63F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946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D3234-237D-4FAB-AF2B-6A3433EE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8107-E5F8-4F74-BA23-95B63BC6E742}" type="datetime1">
              <a:rPr lang="en-US" smtClean="0"/>
              <a:t>10/1/2023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1127C2-EC99-41CE-B8D4-B7553F9CD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5282DC-1DEF-41CD-A521-02C5438E4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61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0FAD9-9B82-472C-8A2F-F704DCB05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56F67-C550-466F-A8FD-194E09AF5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531AC4-7B7A-4765-B52B-C09AF38459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324C15-3B0B-4EC6-A947-829F51FFE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544C-1053-4FDB-8753-91F19867B1A0}" type="datetime1">
              <a:rPr lang="en-US" smtClean="0"/>
              <a:t>10/1/2023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B33EB6-5BA9-4347-89F6-1AE46BB10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CE7B59-F846-4B06-95F8-F1F19BB47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40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23B08-482B-4D8A-A280-3810A158E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9528F0-3A2F-4731-BFD5-7C5A8B652F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1CB4B3-F285-4376-8DB8-8BEA795F5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FACFF1-85F5-44CF-BC67-B0F8D55DA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E38D4-A85E-4FB5-B742-29A5014475E6}" type="datetime1">
              <a:rPr lang="en-US" smtClean="0"/>
              <a:t>10/1/2023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52CBFB-0D8C-4331-AAE8-AF0F27CFC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5402C-6DA5-408F-8FD1-A1BD15CA7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642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524840-24F3-4C02-84C1-8AC0E4B08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24E94B-195D-4D65-BF20-E16D0FE93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93662-241A-4E6D-9C61-07A5A683F6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F456C-99C5-4DC7-A8BD-98578A665D3E}" type="datetime1">
              <a:rPr lang="en-US" smtClean="0"/>
              <a:t>10/1/2023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BDA06-B513-49F8-A3E0-FA3B13902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BB1AF-49F1-45E6-9F4C-F8B580C56D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758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1912F7-3EA2-4396-8A5E-275ED1B3D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3768" y="565265"/>
            <a:ext cx="8284464" cy="56356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Fellowship Church Sunday School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Jul-Sep 2023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Ezekiel:  Prophet on a Short Leash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Today: Turn to Ezekiel 1-48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Review of Ezekiel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teacher:  Bill Heath</a:t>
            </a:r>
            <a:endParaRPr lang="en-US" sz="3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4427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C54D75-14E2-8689-744B-9F75B961B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2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13ADE31-88A2-9B6D-97C1-D463DC63A1E3}"/>
              </a:ext>
            </a:extLst>
          </p:cNvPr>
          <p:cNvSpPr txBox="1"/>
          <p:nvPr/>
        </p:nvSpPr>
        <p:spPr>
          <a:xfrm>
            <a:off x="81206" y="50309"/>
            <a:ext cx="4113953" cy="6738768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b="1" u="sng" dirty="0">
              <a:solidFill>
                <a:schemeClr val="bg1"/>
              </a:solidFill>
            </a:endParaRP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solidFill>
                  <a:schemeClr val="bg1"/>
                </a:solidFill>
              </a:rPr>
              <a:t>God Curses Israel</a:t>
            </a: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schemeClr val="bg1"/>
              </a:solidFill>
            </a:endParaRP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bg1"/>
                </a:solidFill>
              </a:rPr>
              <a:t>Deuteronomy 11:26-29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</a:rPr>
              <a:t>Past:	Ezekiel 1:1-2   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</a:rPr>
              <a:t>    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597 BC, Ezekiel is 25 and in exile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593 BC, Ezekiel‘s 30</a:t>
            </a:r>
            <a:r>
              <a:rPr lang="en-US" sz="2000" baseline="30000" dirty="0">
                <a:solidFill>
                  <a:schemeClr val="bg1"/>
                </a:solidFill>
              </a:rPr>
              <a:t>th </a:t>
            </a:r>
            <a:r>
              <a:rPr lang="en-US" sz="2000" dirty="0">
                <a:solidFill>
                  <a:schemeClr val="bg1"/>
                </a:solidFill>
              </a:rPr>
              <a:t>birthday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                (priest to prophet)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</a:rPr>
              <a:t>	Ezekiel 1:3-7:27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</a:rPr>
              <a:t>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593 BC, 5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year, 4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month, 5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day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              (of king Jehoiachin in exile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                  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                1</a:t>
            </a:r>
            <a:r>
              <a:rPr lang="en-US" sz="2000" baseline="30000" dirty="0">
                <a:solidFill>
                  <a:schemeClr val="bg1"/>
                </a:solidFill>
              </a:rPr>
              <a:t>st</a:t>
            </a:r>
            <a:r>
              <a:rPr lang="en-US" sz="2000" dirty="0">
                <a:solidFill>
                  <a:schemeClr val="bg1"/>
                </a:solidFill>
              </a:rPr>
              <a:t> of 13 exact dates) 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bg1"/>
                </a:solidFill>
              </a:rPr>
              <a:t>   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bg1"/>
                </a:solidFill>
              </a:rPr>
              <a:t>        </a:t>
            </a:r>
            <a:endParaRPr lang="en-US" sz="2400" b="1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</a:rPr>
              <a:t>	Ezekiel 8-19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 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592 BC, 6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year, 6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month, 5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day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</a:rPr>
              <a:t>	Ezekiel 20-23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591 BC, 7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year, 5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month, 10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day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    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</a:rPr>
              <a:t>             Ezekiel 24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588 BC, 9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year, 10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month, 10</a:t>
            </a:r>
            <a:r>
              <a:rPr lang="en-US" sz="2000" baseline="30000" dirty="0">
                <a:solidFill>
                  <a:schemeClr val="bg1"/>
                </a:solidFill>
              </a:rPr>
              <a:t>th </a:t>
            </a:r>
            <a:r>
              <a:rPr lang="en-US" sz="2000" dirty="0">
                <a:solidFill>
                  <a:schemeClr val="bg1"/>
                </a:solidFill>
              </a:rPr>
              <a:t>day</a:t>
            </a:r>
            <a:r>
              <a:rPr lang="en-US" sz="2000" dirty="0"/>
              <a:t>s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highlight>
                <a:srgbClr val="FFFF00"/>
              </a:highlight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               Siege of Jerusalem begins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B2729D-639D-7B89-857A-D2B545091D9B}"/>
              </a:ext>
            </a:extLst>
          </p:cNvPr>
          <p:cNvSpPr txBox="1"/>
          <p:nvPr/>
        </p:nvSpPr>
        <p:spPr>
          <a:xfrm>
            <a:off x="4336758" y="50309"/>
            <a:ext cx="4142403" cy="6738768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u="sng" dirty="0">
              <a:solidFill>
                <a:schemeClr val="bg1"/>
              </a:solidFill>
            </a:endParaRP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solidFill>
                  <a:schemeClr val="bg1"/>
                </a:solidFill>
              </a:rPr>
              <a:t>God Curses Gentiles</a:t>
            </a: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u="sng" dirty="0">
              <a:solidFill>
                <a:schemeClr val="bg1"/>
              </a:solidFill>
            </a:endParaRP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bg1"/>
                </a:solidFill>
              </a:rPr>
              <a:t>1 Peter 4:17-19</a:t>
            </a: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</a:rPr>
              <a:t>	Ezekiel 25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>
              <a:lnSpc>
                <a:spcPts val="1200"/>
              </a:lnSpc>
            </a:pPr>
            <a:r>
              <a:rPr lang="en-US" sz="2000" dirty="0">
                <a:solidFill>
                  <a:schemeClr val="bg1"/>
                </a:solidFill>
              </a:rPr>
              <a:t>1-2. Ammon &amp; Moab (Lot’s daughters)</a:t>
            </a:r>
          </a:p>
          <a:p>
            <a:pPr>
              <a:lnSpc>
                <a:spcPts val="1200"/>
              </a:lnSpc>
            </a:pPr>
            <a:endParaRPr lang="en-US" sz="2000" dirty="0">
              <a:solidFill>
                <a:schemeClr val="bg1"/>
              </a:solidFill>
            </a:endParaRPr>
          </a:p>
          <a:p>
            <a:pPr>
              <a:lnSpc>
                <a:spcPts val="1200"/>
              </a:lnSpc>
            </a:pPr>
            <a:r>
              <a:rPr lang="en-US" sz="2000" dirty="0">
                <a:solidFill>
                  <a:schemeClr val="bg1"/>
                </a:solidFill>
              </a:rPr>
              <a:t>3. Edom (</a:t>
            </a:r>
            <a:r>
              <a:rPr lang="en-US" sz="2000" dirty="0" err="1">
                <a:solidFill>
                  <a:schemeClr val="bg1"/>
                </a:solidFill>
              </a:rPr>
              <a:t>Ez</a:t>
            </a:r>
            <a:r>
              <a:rPr lang="en-US" sz="2000" dirty="0">
                <a:solidFill>
                  <a:schemeClr val="bg1"/>
                </a:solidFill>
              </a:rPr>
              <a:t> 35, Obadiah)</a:t>
            </a:r>
          </a:p>
          <a:p>
            <a:pPr>
              <a:lnSpc>
                <a:spcPts val="1200"/>
              </a:lnSpc>
            </a:pPr>
            <a:endParaRPr lang="en-US" sz="2000" dirty="0">
              <a:solidFill>
                <a:schemeClr val="bg1"/>
              </a:solidFill>
            </a:endParaRPr>
          </a:p>
          <a:p>
            <a:pPr>
              <a:lnSpc>
                <a:spcPts val="1200"/>
              </a:lnSpc>
            </a:pPr>
            <a:r>
              <a:rPr lang="en-US" sz="2000" dirty="0">
                <a:solidFill>
                  <a:schemeClr val="bg1"/>
                </a:solidFill>
              </a:rPr>
              <a:t>4. Philistia (Palestine)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bg1"/>
                </a:solidFill>
              </a:rPr>
              <a:t>  </a:t>
            </a:r>
            <a:r>
              <a:rPr lang="en-US" sz="2400" b="1" dirty="0">
                <a:solidFill>
                  <a:schemeClr val="bg1"/>
                </a:solidFill>
              </a:rPr>
              <a:t>            Ezekiel 26-28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u="sng" dirty="0">
              <a:solidFill>
                <a:schemeClr val="bg1"/>
              </a:solidFill>
            </a:endParaRPr>
          </a:p>
          <a:p>
            <a:pPr>
              <a:lnSpc>
                <a:spcPts val="1200"/>
              </a:lnSpc>
            </a:pPr>
            <a:endParaRPr lang="en-US" sz="2000" u="sng" dirty="0">
              <a:solidFill>
                <a:schemeClr val="bg1"/>
              </a:solidFill>
            </a:endParaRPr>
          </a:p>
          <a:p>
            <a:pPr>
              <a:lnSpc>
                <a:spcPts val="1200"/>
              </a:lnSpc>
            </a:pPr>
            <a:r>
              <a:rPr lang="en-US" sz="2000" dirty="0">
                <a:solidFill>
                  <a:schemeClr val="bg1"/>
                </a:solidFill>
              </a:rPr>
              <a:t>586 BC, 11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year,                          1</a:t>
            </a:r>
            <a:r>
              <a:rPr lang="en-US" sz="2000" baseline="30000" dirty="0">
                <a:solidFill>
                  <a:schemeClr val="bg1"/>
                </a:solidFill>
              </a:rPr>
              <a:t>st</a:t>
            </a:r>
            <a:r>
              <a:rPr lang="en-US" sz="2000" dirty="0">
                <a:solidFill>
                  <a:schemeClr val="bg1"/>
                </a:solidFill>
              </a:rPr>
              <a:t> day</a:t>
            </a:r>
          </a:p>
          <a:p>
            <a:pPr>
              <a:lnSpc>
                <a:spcPts val="1200"/>
              </a:lnSpc>
            </a:pPr>
            <a:endParaRPr lang="en-US" sz="2000" b="1" dirty="0">
              <a:solidFill>
                <a:schemeClr val="bg1"/>
              </a:solidFill>
            </a:endParaRPr>
          </a:p>
          <a:p>
            <a:pPr>
              <a:lnSpc>
                <a:spcPts val="1200"/>
              </a:lnSpc>
            </a:pPr>
            <a:r>
              <a:rPr lang="en-US" sz="2000" dirty="0">
                <a:solidFill>
                  <a:schemeClr val="bg1"/>
                </a:solidFill>
              </a:rPr>
              <a:t>5-6.  </a:t>
            </a:r>
            <a:r>
              <a:rPr lang="en-US" sz="2000" dirty="0" err="1">
                <a:solidFill>
                  <a:schemeClr val="bg1"/>
                </a:solidFill>
              </a:rPr>
              <a:t>Tyre</a:t>
            </a:r>
            <a:r>
              <a:rPr lang="en-US" sz="2000" dirty="0">
                <a:solidFill>
                  <a:schemeClr val="bg1"/>
                </a:solidFill>
              </a:rPr>
              <a:t> &amp; </a:t>
            </a:r>
            <a:r>
              <a:rPr lang="en-US" sz="2000" dirty="0" err="1">
                <a:solidFill>
                  <a:schemeClr val="bg1"/>
                </a:solidFill>
              </a:rPr>
              <a:t>Zidon</a:t>
            </a:r>
            <a:endParaRPr lang="en-US" sz="2000" dirty="0">
              <a:solidFill>
                <a:schemeClr val="bg1"/>
              </a:solidFill>
            </a:endParaRPr>
          </a:p>
          <a:p>
            <a:pPr>
              <a:lnSpc>
                <a:spcPts val="1200"/>
              </a:lnSpc>
            </a:pPr>
            <a:endParaRPr lang="en-US" sz="2000" b="1" dirty="0">
              <a:solidFill>
                <a:schemeClr val="bg1"/>
              </a:solidFill>
            </a:endParaRPr>
          </a:p>
          <a:p>
            <a:pPr>
              <a:lnSpc>
                <a:spcPts val="1200"/>
              </a:lnSpc>
            </a:pPr>
            <a:endParaRPr lang="en-US" sz="2000" b="1" dirty="0">
              <a:solidFill>
                <a:schemeClr val="bg1"/>
              </a:solidFill>
            </a:endParaRPr>
          </a:p>
          <a:p>
            <a:pPr>
              <a:lnSpc>
                <a:spcPts val="1200"/>
              </a:lnSpc>
            </a:pPr>
            <a:endParaRPr lang="en-US" sz="2000" dirty="0">
              <a:solidFill>
                <a:schemeClr val="bg1"/>
              </a:solidFill>
            </a:endParaRPr>
          </a:p>
          <a:p>
            <a:pPr>
              <a:lnSpc>
                <a:spcPts val="1200"/>
              </a:lnSpc>
            </a:pPr>
            <a:r>
              <a:rPr lang="en-US" sz="2400" b="1" dirty="0">
                <a:solidFill>
                  <a:schemeClr val="bg1"/>
                </a:solidFill>
              </a:rPr>
              <a:t>              Ezekiel 29-32           </a:t>
            </a:r>
          </a:p>
          <a:p>
            <a:pPr>
              <a:lnSpc>
                <a:spcPts val="1200"/>
              </a:lnSpc>
            </a:pPr>
            <a:endParaRPr lang="en-US" sz="2000" dirty="0">
              <a:solidFill>
                <a:schemeClr val="bg1"/>
              </a:solidFill>
            </a:endParaRPr>
          </a:p>
          <a:p>
            <a:pPr>
              <a:lnSpc>
                <a:spcPts val="1200"/>
              </a:lnSpc>
            </a:pPr>
            <a:endParaRPr lang="en-US" sz="2000" dirty="0">
              <a:solidFill>
                <a:schemeClr val="bg1"/>
              </a:solidFill>
            </a:endParaRPr>
          </a:p>
          <a:p>
            <a:pPr algn="ctr">
              <a:lnSpc>
                <a:spcPts val="1200"/>
              </a:lnSpc>
            </a:pPr>
            <a:r>
              <a:rPr lang="en-US" sz="2000" b="1" dirty="0">
                <a:solidFill>
                  <a:schemeClr val="bg1"/>
                </a:solidFill>
              </a:rPr>
              <a:t>Egypt </a:t>
            </a:r>
          </a:p>
          <a:p>
            <a:pPr>
              <a:lnSpc>
                <a:spcPts val="1200"/>
              </a:lnSpc>
            </a:pPr>
            <a:r>
              <a:rPr lang="en-US" sz="2000" dirty="0">
                <a:solidFill>
                  <a:schemeClr val="bg1"/>
                </a:solidFill>
              </a:rPr>
              <a:t>       </a:t>
            </a:r>
          </a:p>
          <a:p>
            <a:pPr>
              <a:lnSpc>
                <a:spcPts val="1200"/>
              </a:lnSpc>
            </a:pPr>
            <a:endParaRPr lang="en-US" sz="2000" dirty="0">
              <a:solidFill>
                <a:schemeClr val="bg1"/>
              </a:solidFill>
            </a:endParaRPr>
          </a:p>
          <a:p>
            <a:pPr>
              <a:lnSpc>
                <a:spcPts val="1200"/>
              </a:lnSpc>
            </a:pPr>
            <a:r>
              <a:rPr lang="en-US" sz="2000" dirty="0">
                <a:solidFill>
                  <a:schemeClr val="bg1"/>
                </a:solidFill>
              </a:rPr>
              <a:t>587 BC, 10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year, 10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month, 12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day</a:t>
            </a:r>
          </a:p>
          <a:p>
            <a:pPr>
              <a:lnSpc>
                <a:spcPts val="1200"/>
              </a:lnSpc>
            </a:pPr>
            <a:endParaRPr lang="en-US" sz="2000" dirty="0">
              <a:solidFill>
                <a:schemeClr val="bg1"/>
              </a:solidFill>
            </a:endParaRPr>
          </a:p>
          <a:p>
            <a:pPr>
              <a:lnSpc>
                <a:spcPts val="1200"/>
              </a:lnSpc>
            </a:pPr>
            <a:r>
              <a:rPr lang="en-US" sz="2000" dirty="0">
                <a:solidFill>
                  <a:schemeClr val="bg1"/>
                </a:solidFill>
              </a:rPr>
              <a:t>571 BC, </a:t>
            </a:r>
            <a:r>
              <a:rPr lang="en-US" sz="2000" b="1" dirty="0">
                <a:solidFill>
                  <a:schemeClr val="bg1"/>
                </a:solidFill>
              </a:rPr>
              <a:t>27</a:t>
            </a:r>
            <a:r>
              <a:rPr lang="en-US" sz="2000" b="1" baseline="30000" dirty="0">
                <a:solidFill>
                  <a:schemeClr val="bg1"/>
                </a:solidFill>
              </a:rPr>
              <a:t>th</a:t>
            </a:r>
            <a:r>
              <a:rPr lang="en-US" sz="2000" b="1" dirty="0">
                <a:solidFill>
                  <a:schemeClr val="bg1"/>
                </a:solidFill>
              </a:rPr>
              <a:t> year,    </a:t>
            </a:r>
            <a:r>
              <a:rPr lang="en-US" sz="2000" dirty="0">
                <a:solidFill>
                  <a:schemeClr val="bg1"/>
                </a:solidFill>
              </a:rPr>
              <a:t>1</a:t>
            </a:r>
            <a:r>
              <a:rPr lang="en-US" sz="2000" baseline="30000" dirty="0">
                <a:solidFill>
                  <a:schemeClr val="bg1"/>
                </a:solidFill>
              </a:rPr>
              <a:t>st</a:t>
            </a:r>
            <a:r>
              <a:rPr lang="en-US" sz="2000" dirty="0">
                <a:solidFill>
                  <a:schemeClr val="bg1"/>
                </a:solidFill>
              </a:rPr>
              <a:t> month,  1</a:t>
            </a:r>
            <a:r>
              <a:rPr lang="en-US" sz="2000" baseline="30000" dirty="0">
                <a:solidFill>
                  <a:schemeClr val="bg1"/>
                </a:solidFill>
              </a:rPr>
              <a:t>st</a:t>
            </a:r>
            <a:r>
              <a:rPr lang="en-US" sz="2000" dirty="0">
                <a:solidFill>
                  <a:schemeClr val="bg1"/>
                </a:solidFill>
              </a:rPr>
              <a:t> day</a:t>
            </a:r>
          </a:p>
          <a:p>
            <a:pPr>
              <a:lnSpc>
                <a:spcPts val="1200"/>
              </a:lnSpc>
            </a:pPr>
            <a:endParaRPr lang="en-US" sz="2000" dirty="0">
              <a:solidFill>
                <a:schemeClr val="bg1"/>
              </a:solidFill>
            </a:endParaRPr>
          </a:p>
          <a:p>
            <a:pPr>
              <a:lnSpc>
                <a:spcPts val="1200"/>
              </a:lnSpc>
            </a:pPr>
            <a:r>
              <a:rPr lang="en-US" sz="2000" dirty="0">
                <a:solidFill>
                  <a:schemeClr val="bg1"/>
                </a:solidFill>
              </a:rPr>
              <a:t>587 BC, 11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year,    1</a:t>
            </a:r>
            <a:r>
              <a:rPr lang="en-US" sz="2000" baseline="30000" dirty="0">
                <a:solidFill>
                  <a:schemeClr val="bg1"/>
                </a:solidFill>
              </a:rPr>
              <a:t>st</a:t>
            </a:r>
            <a:r>
              <a:rPr lang="en-US" sz="2000" dirty="0">
                <a:solidFill>
                  <a:schemeClr val="bg1"/>
                </a:solidFill>
              </a:rPr>
              <a:t> month, 7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day</a:t>
            </a:r>
          </a:p>
          <a:p>
            <a:pPr>
              <a:lnSpc>
                <a:spcPts val="1200"/>
              </a:lnSpc>
            </a:pPr>
            <a:endParaRPr lang="en-US" sz="2000" dirty="0">
              <a:solidFill>
                <a:schemeClr val="bg1"/>
              </a:solidFill>
            </a:endParaRPr>
          </a:p>
          <a:p>
            <a:pPr>
              <a:lnSpc>
                <a:spcPts val="1200"/>
              </a:lnSpc>
            </a:pPr>
            <a:r>
              <a:rPr lang="en-US" sz="2000" dirty="0">
                <a:solidFill>
                  <a:schemeClr val="bg1"/>
                </a:solidFill>
              </a:rPr>
              <a:t>587 BC, 11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year,    3</a:t>
            </a:r>
            <a:r>
              <a:rPr lang="en-US" sz="2000" baseline="30000" dirty="0">
                <a:solidFill>
                  <a:schemeClr val="bg1"/>
                </a:solidFill>
              </a:rPr>
              <a:t>rd</a:t>
            </a:r>
            <a:r>
              <a:rPr lang="en-US" sz="2000" dirty="0">
                <a:solidFill>
                  <a:schemeClr val="bg1"/>
                </a:solidFill>
              </a:rPr>
              <a:t> month,  1</a:t>
            </a:r>
            <a:r>
              <a:rPr lang="en-US" sz="2000" baseline="30000" dirty="0">
                <a:solidFill>
                  <a:schemeClr val="bg1"/>
                </a:solidFill>
              </a:rPr>
              <a:t>st</a:t>
            </a:r>
            <a:r>
              <a:rPr lang="en-US" sz="2000" dirty="0">
                <a:solidFill>
                  <a:schemeClr val="bg1"/>
                </a:solidFill>
              </a:rPr>
              <a:t> day</a:t>
            </a:r>
          </a:p>
          <a:p>
            <a:pPr>
              <a:lnSpc>
                <a:spcPts val="1200"/>
              </a:lnSpc>
            </a:pPr>
            <a:endParaRPr lang="en-US" sz="2000" dirty="0">
              <a:solidFill>
                <a:schemeClr val="bg1"/>
              </a:solidFill>
            </a:endParaRPr>
          </a:p>
          <a:p>
            <a:pPr>
              <a:lnSpc>
                <a:spcPts val="1200"/>
              </a:lnSpc>
            </a:pPr>
            <a:r>
              <a:rPr lang="en-US" sz="2000" dirty="0">
                <a:solidFill>
                  <a:schemeClr val="bg1"/>
                </a:solidFill>
              </a:rPr>
              <a:t>585 BC, 12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year,  12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month,  1</a:t>
            </a:r>
            <a:r>
              <a:rPr lang="en-US" sz="2000" baseline="30000" dirty="0">
                <a:solidFill>
                  <a:schemeClr val="bg1"/>
                </a:solidFill>
              </a:rPr>
              <a:t>st</a:t>
            </a:r>
            <a:r>
              <a:rPr lang="en-US" sz="2000" dirty="0">
                <a:solidFill>
                  <a:schemeClr val="bg1"/>
                </a:solidFill>
              </a:rPr>
              <a:t> day</a:t>
            </a:r>
          </a:p>
          <a:p>
            <a:pPr>
              <a:lnSpc>
                <a:spcPts val="1200"/>
              </a:lnSpc>
            </a:pPr>
            <a:endParaRPr lang="en-US" sz="2000" dirty="0">
              <a:solidFill>
                <a:schemeClr val="bg1"/>
              </a:solidFill>
            </a:endParaRPr>
          </a:p>
          <a:p>
            <a:pPr>
              <a:lnSpc>
                <a:spcPts val="1200"/>
              </a:lnSpc>
            </a:pPr>
            <a:r>
              <a:rPr lang="en-US" sz="2000" dirty="0">
                <a:solidFill>
                  <a:schemeClr val="bg1"/>
                </a:solidFill>
              </a:rPr>
              <a:t>585 BC, 12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year,                       15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day</a:t>
            </a:r>
          </a:p>
          <a:p>
            <a:pPr>
              <a:lnSpc>
                <a:spcPts val="1200"/>
              </a:lnSpc>
            </a:pP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534D2C-B874-3C30-B900-299BD092FC2D}"/>
              </a:ext>
            </a:extLst>
          </p:cNvPr>
          <p:cNvSpPr txBox="1"/>
          <p:nvPr/>
        </p:nvSpPr>
        <p:spPr>
          <a:xfrm>
            <a:off x="8620760" y="52852"/>
            <a:ext cx="3469714" cy="6738768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u="sng" dirty="0">
              <a:solidFill>
                <a:schemeClr val="bg1"/>
              </a:solidFill>
            </a:endParaRP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solidFill>
                  <a:schemeClr val="bg1"/>
                </a:solidFill>
              </a:rPr>
              <a:t>God Blesses Israel</a:t>
            </a:r>
          </a:p>
          <a:p>
            <a:pPr algn="ctr">
              <a:lnSpc>
                <a:spcPts val="1200"/>
              </a:lnSpc>
            </a:pPr>
            <a:endParaRPr lang="en-US" sz="1400" dirty="0">
              <a:solidFill>
                <a:schemeClr val="bg1"/>
              </a:solidFill>
            </a:endParaRPr>
          </a:p>
          <a:p>
            <a:pPr algn="ctr">
              <a:lnSpc>
                <a:spcPts val="1200"/>
              </a:lnSpc>
            </a:pPr>
            <a:r>
              <a:rPr lang="en-US" sz="1400" dirty="0">
                <a:solidFill>
                  <a:schemeClr val="bg1"/>
                </a:solidFill>
              </a:rPr>
              <a:t>Deuteronomy 11:26-29</a:t>
            </a:r>
          </a:p>
          <a:p>
            <a:pPr algn="ctr">
              <a:lnSpc>
                <a:spcPts val="1200"/>
              </a:lnSpc>
            </a:pPr>
            <a:endParaRPr lang="en-US" sz="1400" dirty="0">
              <a:solidFill>
                <a:schemeClr val="bg1"/>
              </a:solidFill>
            </a:endParaRPr>
          </a:p>
          <a:p>
            <a:pPr>
              <a:lnSpc>
                <a:spcPts val="1200"/>
              </a:lnSpc>
            </a:pPr>
            <a:endParaRPr lang="en-US" sz="2000" dirty="0">
              <a:solidFill>
                <a:schemeClr val="bg1"/>
              </a:solidFill>
            </a:endParaRPr>
          </a:p>
          <a:p>
            <a:pPr>
              <a:lnSpc>
                <a:spcPts val="1200"/>
              </a:lnSpc>
            </a:pPr>
            <a:r>
              <a:rPr lang="en-US" sz="2400" b="1" dirty="0">
                <a:solidFill>
                  <a:schemeClr val="bg1"/>
                </a:solidFill>
              </a:rPr>
              <a:t>           Ezekiel 33-36</a:t>
            </a:r>
          </a:p>
          <a:p>
            <a:pPr>
              <a:lnSpc>
                <a:spcPts val="1200"/>
              </a:lnSpc>
            </a:pPr>
            <a:r>
              <a:rPr lang="en-US" sz="2000" b="1" dirty="0">
                <a:solidFill>
                  <a:schemeClr val="bg1"/>
                </a:solidFill>
              </a:rPr>
              <a:t>                 </a:t>
            </a:r>
          </a:p>
          <a:p>
            <a:pPr>
              <a:lnSpc>
                <a:spcPts val="1200"/>
              </a:lnSpc>
            </a:pPr>
            <a:r>
              <a:rPr lang="en-US" sz="2000" dirty="0">
                <a:solidFill>
                  <a:schemeClr val="bg1"/>
                </a:solidFill>
              </a:rPr>
              <a:t>585 BC – Jerusalem destroyed</a:t>
            </a:r>
          </a:p>
          <a:p>
            <a:pPr>
              <a:lnSpc>
                <a:spcPts val="1200"/>
              </a:lnSpc>
            </a:pPr>
            <a:r>
              <a:rPr lang="en-US" sz="2000" dirty="0">
                <a:solidFill>
                  <a:schemeClr val="bg1"/>
                </a:solidFill>
              </a:rPr>
              <a:t> </a:t>
            </a:r>
          </a:p>
          <a:p>
            <a:pPr>
              <a:lnSpc>
                <a:spcPts val="1200"/>
              </a:lnSpc>
            </a:pPr>
            <a:r>
              <a:rPr lang="en-US" sz="2000" dirty="0">
                <a:solidFill>
                  <a:schemeClr val="bg1"/>
                </a:solidFill>
              </a:rPr>
              <a:t>12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year, 10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month, 5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day</a:t>
            </a: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highlight>
                <a:srgbClr val="FFFF00"/>
              </a:highlight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</a:rPr>
              <a:t>Present/Future: Eze 37-39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1900-20xx AD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(Zionism &amp; Israel-1948/67/73)</a:t>
            </a:r>
          </a:p>
          <a:p>
            <a:pPr marL="342900" marR="0" indent="-34290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* Romans 11, Revelation 16-18,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Battle of Armageddon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  </a:t>
            </a:r>
            <a:endParaRPr lang="en-US" sz="11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b="1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</a:rPr>
              <a:t>Future:  Ezekiel 40-48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 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 573 BC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 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b="1" dirty="0">
                <a:solidFill>
                  <a:schemeClr val="bg1"/>
                </a:solidFill>
              </a:rPr>
              <a:t>25</a:t>
            </a:r>
            <a:r>
              <a:rPr lang="en-US" sz="2000" b="1" baseline="30000" dirty="0">
                <a:solidFill>
                  <a:schemeClr val="bg1"/>
                </a:solidFill>
              </a:rPr>
              <a:t>th</a:t>
            </a:r>
            <a:r>
              <a:rPr lang="en-US" sz="2000" b="1" dirty="0">
                <a:solidFill>
                  <a:schemeClr val="bg1"/>
                </a:solidFill>
              </a:rPr>
              <a:t> year, </a:t>
            </a:r>
            <a:r>
              <a:rPr lang="en-US" sz="2000" dirty="0">
                <a:solidFill>
                  <a:schemeClr val="bg1"/>
                </a:solidFill>
              </a:rPr>
              <a:t>1</a:t>
            </a:r>
            <a:r>
              <a:rPr lang="en-US" sz="2000" baseline="30000" dirty="0">
                <a:solidFill>
                  <a:schemeClr val="bg1"/>
                </a:solidFill>
              </a:rPr>
              <a:t>st</a:t>
            </a:r>
            <a:r>
              <a:rPr lang="en-US" sz="2000" dirty="0">
                <a:solidFill>
                  <a:schemeClr val="bg1"/>
                </a:solidFill>
              </a:rPr>
              <a:t> month, 10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day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>
              <a:lnSpc>
                <a:spcPts val="1200"/>
              </a:lnSpc>
            </a:pPr>
            <a:r>
              <a:rPr lang="en-US" sz="2000" dirty="0">
                <a:solidFill>
                  <a:schemeClr val="bg1"/>
                </a:solidFill>
              </a:rPr>
              <a:t> (14</a:t>
            </a:r>
            <a:r>
              <a:rPr lang="en-US" sz="2000" baseline="30000" dirty="0">
                <a:solidFill>
                  <a:schemeClr val="bg1"/>
                </a:solidFill>
              </a:rPr>
              <a:t>th</a:t>
            </a:r>
            <a:r>
              <a:rPr lang="en-US" sz="2000" dirty="0">
                <a:solidFill>
                  <a:schemeClr val="bg1"/>
                </a:solidFill>
              </a:rPr>
              <a:t> year after Jerusalem falls)</a:t>
            </a:r>
          </a:p>
          <a:p>
            <a:pPr>
              <a:lnSpc>
                <a:spcPts val="1200"/>
              </a:lnSpc>
            </a:pPr>
            <a:endParaRPr lang="en-US" sz="2000" dirty="0">
              <a:solidFill>
                <a:schemeClr val="bg1"/>
              </a:solidFill>
            </a:endParaRPr>
          </a:p>
          <a:p>
            <a:pPr>
              <a:lnSpc>
                <a:spcPts val="1200"/>
              </a:lnSpc>
            </a:pPr>
            <a:endParaRPr lang="en-US" sz="2000" dirty="0">
              <a:solidFill>
                <a:schemeClr val="bg1"/>
              </a:solidFill>
            </a:endParaRPr>
          </a:p>
          <a:p>
            <a:pPr>
              <a:lnSpc>
                <a:spcPts val="1200"/>
              </a:lnSpc>
            </a:pPr>
            <a:r>
              <a:rPr lang="en-US" sz="2000" dirty="0">
                <a:solidFill>
                  <a:schemeClr val="bg1"/>
                </a:solidFill>
              </a:rPr>
              <a:t>20xx  AD - Millennial Temple</a:t>
            </a:r>
          </a:p>
          <a:p>
            <a:pPr>
              <a:lnSpc>
                <a:spcPts val="1200"/>
              </a:lnSpc>
            </a:pPr>
            <a:endParaRPr lang="en-US" sz="2000" dirty="0">
              <a:solidFill>
                <a:schemeClr val="bg1"/>
              </a:solidFill>
            </a:endParaRPr>
          </a:p>
          <a:p>
            <a:pPr>
              <a:lnSpc>
                <a:spcPts val="1200"/>
              </a:lnSpc>
            </a:pPr>
            <a:r>
              <a:rPr lang="en-US" sz="2000" dirty="0">
                <a:solidFill>
                  <a:schemeClr val="bg1"/>
                </a:solidFill>
              </a:rPr>
              <a:t>Design – Ministry – Land</a:t>
            </a:r>
          </a:p>
          <a:p>
            <a:pPr>
              <a:lnSpc>
                <a:spcPts val="1200"/>
              </a:lnSpc>
            </a:pPr>
            <a:endParaRPr lang="en-US" sz="2000" dirty="0">
              <a:solidFill>
                <a:schemeClr val="bg1"/>
              </a:solidFill>
            </a:endParaRPr>
          </a:p>
          <a:p>
            <a:pPr>
              <a:lnSpc>
                <a:spcPts val="1200"/>
              </a:lnSpc>
            </a:pPr>
            <a:r>
              <a:rPr lang="en-US" sz="2000" dirty="0">
                <a:solidFill>
                  <a:schemeClr val="bg1"/>
                </a:solidFill>
              </a:rPr>
              <a:t>(Revelation 20)</a:t>
            </a:r>
          </a:p>
        </p:txBody>
      </p:sp>
    </p:spTree>
    <p:extLst>
      <p:ext uri="{BB962C8B-B14F-4D97-AF65-F5344CB8AC3E}">
        <p14:creationId xmlns:p14="http://schemas.microsoft.com/office/powerpoint/2010/main" val="2145624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028C80F-547A-88DE-D2CF-5DDA87457928}"/>
              </a:ext>
            </a:extLst>
          </p:cNvPr>
          <p:cNvSpPr txBox="1"/>
          <p:nvPr/>
        </p:nvSpPr>
        <p:spPr>
          <a:xfrm>
            <a:off x="187919" y="572526"/>
            <a:ext cx="11816161" cy="612905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chemeClr val="bg1"/>
                </a:solidFill>
              </a:rPr>
              <a:t>1-3, Ezekiel’s Vision and Commission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chemeClr val="bg1"/>
                </a:solidFill>
              </a:rPr>
              <a:t>4-7, Jerusalem's and Israel's End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chemeClr val="bg1"/>
                </a:solidFill>
              </a:rPr>
              <a:t>8-11, God Sees and Glory Departs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chemeClr val="bg1"/>
                </a:solidFill>
              </a:rPr>
              <a:t>	12-16, 17-20, 21-24, Sin's Consequences for Israel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chemeClr val="bg1"/>
                </a:solidFill>
              </a:rPr>
              <a:t>	25-28, God Curses Six Gentile Nations (28 </a:t>
            </a:r>
            <a:r>
              <a:rPr lang="en-US" sz="2400" b="1" dirty="0" err="1">
                <a:solidFill>
                  <a:schemeClr val="bg1"/>
                </a:solidFill>
              </a:rPr>
              <a:t>Tyre</a:t>
            </a:r>
            <a:r>
              <a:rPr lang="en-US" sz="2400" b="1" dirty="0">
                <a:solidFill>
                  <a:schemeClr val="bg1"/>
                </a:solidFill>
              </a:rPr>
              <a:t>-Satan)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chemeClr val="bg1"/>
                </a:solidFill>
              </a:rPr>
              <a:t>	29-32, Egypt: a Way, a Truth, and an Afterlife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chemeClr val="bg1"/>
                </a:solidFill>
              </a:rPr>
              <a:t>		33-36, The Watchman's Duty and Prophecies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chemeClr val="bg1"/>
                </a:solidFill>
              </a:rPr>
              <a:t>		37-39, Let Us Sanctify God's Holy Name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chemeClr val="bg1"/>
                </a:solidFill>
              </a:rPr>
              <a:t>			40-42, Design of the Millennial Temple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chemeClr val="bg1"/>
                </a:solidFill>
              </a:rPr>
              <a:t>			43-46, Ministry of the Millennial Temple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chemeClr val="bg1"/>
                </a:solidFill>
              </a:rPr>
              <a:t>			47-48, Land Around the Millennial Temple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1D5AF4-D87B-5A3B-BC99-38E180F17D80}"/>
              </a:ext>
            </a:extLst>
          </p:cNvPr>
          <p:cNvSpPr txBox="1"/>
          <p:nvPr/>
        </p:nvSpPr>
        <p:spPr>
          <a:xfrm>
            <a:off x="0" y="-48805"/>
            <a:ext cx="1219199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Outline of Ezekiel </a:t>
            </a:r>
            <a:endParaRPr lang="en-US" sz="3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6A74BD-2935-0373-5151-F990A4FDC5FB}"/>
              </a:ext>
            </a:extLst>
          </p:cNvPr>
          <p:cNvSpPr txBox="1"/>
          <p:nvPr/>
        </p:nvSpPr>
        <p:spPr>
          <a:xfrm flipH="1">
            <a:off x="9331240" y="642252"/>
            <a:ext cx="2619104" cy="6001643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Jul 2 – Oct 1, 2023</a:t>
            </a:r>
          </a:p>
          <a:p>
            <a:r>
              <a:rPr lang="en-US" sz="2400" dirty="0">
                <a:solidFill>
                  <a:schemeClr val="bg1"/>
                </a:solidFill>
              </a:rPr>
              <a:t>10.5 hours / CEUs</a:t>
            </a:r>
          </a:p>
          <a:p>
            <a:r>
              <a:rPr lang="en-US" sz="2400" dirty="0">
                <a:solidFill>
                  <a:schemeClr val="bg1"/>
                </a:solidFill>
              </a:rPr>
              <a:t>(18 signs,  13 visions, 8 parables)</a:t>
            </a:r>
          </a:p>
          <a:p>
            <a:r>
              <a:rPr lang="en-US" sz="2400" dirty="0">
                <a:solidFill>
                  <a:schemeClr val="bg1"/>
                </a:solidFill>
              </a:rPr>
              <a:t>53 sections</a:t>
            </a:r>
          </a:p>
          <a:p>
            <a:r>
              <a:rPr lang="en-US" sz="2400" dirty="0">
                <a:solidFill>
                  <a:schemeClr val="bg1"/>
                </a:solidFill>
              </a:rPr>
              <a:t>94 passages</a:t>
            </a:r>
          </a:p>
          <a:p>
            <a:r>
              <a:rPr lang="en-US" sz="2400" dirty="0">
                <a:solidFill>
                  <a:schemeClr val="bg1"/>
                </a:solidFill>
              </a:rPr>
              <a:t>7 maps</a:t>
            </a:r>
          </a:p>
          <a:p>
            <a:r>
              <a:rPr lang="en-US" sz="2400" dirty="0">
                <a:solidFill>
                  <a:schemeClr val="bg1"/>
                </a:solidFill>
              </a:rPr>
              <a:t>4 diagrams</a:t>
            </a:r>
          </a:p>
          <a:p>
            <a:r>
              <a:rPr lang="en-US" sz="2400" dirty="0">
                <a:solidFill>
                  <a:schemeClr val="bg1"/>
                </a:solidFill>
              </a:rPr>
              <a:t>3 tables</a:t>
            </a:r>
          </a:p>
          <a:p>
            <a:r>
              <a:rPr lang="en-US" sz="2400" dirty="0">
                <a:solidFill>
                  <a:schemeClr val="bg1"/>
                </a:solidFill>
              </a:rPr>
              <a:t>2 charts</a:t>
            </a:r>
          </a:p>
          <a:p>
            <a:r>
              <a:rPr lang="en-US" sz="2400" dirty="0">
                <a:solidFill>
                  <a:schemeClr val="bg1"/>
                </a:solidFill>
              </a:rPr>
              <a:t>1 image </a:t>
            </a:r>
          </a:p>
          <a:p>
            <a:r>
              <a:rPr lang="en-US" sz="2400" dirty="0">
                <a:solidFill>
                  <a:schemeClr val="bg1"/>
                </a:solidFill>
              </a:rPr>
              <a:t>1 link (6 minutes)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Fellowship Church</a:t>
            </a:r>
          </a:p>
          <a:p>
            <a:r>
              <a:rPr lang="en-US" sz="2400" dirty="0">
                <a:solidFill>
                  <a:schemeClr val="bg1"/>
                </a:solidFill>
              </a:rPr>
              <a:t>Sunday School</a:t>
            </a:r>
          </a:p>
          <a:p>
            <a:r>
              <a:rPr lang="en-US" sz="2400" dirty="0">
                <a:solidFill>
                  <a:schemeClr val="bg1"/>
                </a:solidFill>
              </a:rPr>
              <a:t>Bill Heath</a:t>
            </a:r>
          </a:p>
        </p:txBody>
      </p:sp>
    </p:spTree>
    <p:extLst>
      <p:ext uri="{BB962C8B-B14F-4D97-AF65-F5344CB8AC3E}">
        <p14:creationId xmlns:p14="http://schemas.microsoft.com/office/powerpoint/2010/main" val="1853722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028C80F-547A-88DE-D2CF-5DDA87457928}"/>
              </a:ext>
            </a:extLst>
          </p:cNvPr>
          <p:cNvSpPr txBox="1"/>
          <p:nvPr/>
        </p:nvSpPr>
        <p:spPr>
          <a:xfrm>
            <a:off x="187919" y="572526"/>
            <a:ext cx="11816161" cy="603242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Key verse</a:t>
            </a:r>
            <a:r>
              <a:rPr lang="en-US" sz="2400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:  “Son of man, I have made thee a watchman unto the house of Israel” 3:17, 33:1-9.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schemeClr val="bg1"/>
              </a:solidFill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Keywords</a:t>
            </a:r>
            <a:r>
              <a:rPr lang="en-US" sz="24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and phrases </a:t>
            </a:r>
            <a:r>
              <a:rPr lang="en-US" sz="2400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used in Ezekiel more than any other Bible book: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</a:t>
            </a:r>
            <a:endParaRPr lang="en-US" sz="1200" dirty="0">
              <a:solidFill>
                <a:schemeClr val="bg1"/>
              </a:solidFill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son of man (93x), house of Israel (82x), sword (71x), ye/they shall know that I am the LORD (64x), face of angel, man, or God (45x), heathen (44x), </a:t>
            </a:r>
            <a:r>
              <a:rPr lang="en-US" sz="2400" dirty="0"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slain/wound (32x), pollute/profane (31x), sanctuary (30x, </a:t>
            </a:r>
            <a:r>
              <a:rPr lang="en-US" sz="2400" dirty="0" err="1"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Ez</a:t>
            </a:r>
            <a:r>
              <a:rPr lang="en-US" sz="2400" dirty="0"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44-48, little sanctuary-1x, 11:16)</a:t>
            </a: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,, </a:t>
            </a:r>
            <a:r>
              <a:rPr lang="en-US" sz="2400" dirty="0" err="1">
                <a:solidFill>
                  <a:schemeClr val="bg1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cherubims</a:t>
            </a:r>
            <a:r>
              <a:rPr lang="en-US" sz="2400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(17x)/cherub (9x, </a:t>
            </a:r>
            <a:r>
              <a:rPr lang="en-US" sz="2400" dirty="0" err="1">
                <a:solidFill>
                  <a:schemeClr val="bg1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Ez</a:t>
            </a:r>
            <a:r>
              <a:rPr lang="en-US" sz="2400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10), inner court (17x, </a:t>
            </a:r>
            <a:r>
              <a:rPr lang="en-US" sz="2400" dirty="0" err="1">
                <a:solidFill>
                  <a:schemeClr val="bg1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Ez</a:t>
            </a:r>
            <a:r>
              <a:rPr lang="en-US" sz="2400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40-46), ministry (14x, </a:t>
            </a:r>
            <a:r>
              <a:rPr lang="en-US" sz="2400" dirty="0" err="1">
                <a:solidFill>
                  <a:schemeClr val="bg1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Ez</a:t>
            </a:r>
            <a:r>
              <a:rPr lang="en-US" sz="2400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43-46), the prince (14x, </a:t>
            </a:r>
            <a:r>
              <a:rPr lang="en-US" sz="2400" dirty="0" err="1">
                <a:solidFill>
                  <a:schemeClr val="bg1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Ez</a:t>
            </a:r>
            <a:r>
              <a:rPr lang="en-US" sz="2400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44-46), uncircumcised (14x), </a:t>
            </a:r>
            <a:r>
              <a:rPr lang="en-US" sz="2400" dirty="0"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palm tree (13x, </a:t>
            </a:r>
            <a:r>
              <a:rPr lang="en-US" sz="2400" dirty="0" err="1"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Ez</a:t>
            </a:r>
            <a:r>
              <a:rPr lang="en-US" sz="2400" dirty="0"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40-41)</a:t>
            </a:r>
            <a:r>
              <a:rPr lang="en-US" sz="24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, </a:t>
            </a:r>
            <a:r>
              <a:rPr lang="en-US" sz="2400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go down to the pit (7x), fell on his face (6x), nether parts of the earth (5x, only in Ezekiel), watchman (5x).  </a:t>
            </a:r>
            <a:r>
              <a:rPr lang="en-US" sz="2400" dirty="0">
                <a:effectLst/>
                <a:highlight>
                  <a:srgbClr val="FFFF00"/>
                </a:highlight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Garden of God/Eden-trees (4x, 2nd to Genesis 1-3, Joel 2:3)</a:t>
            </a:r>
            <a:r>
              <a:rPr lang="en-US" sz="2400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, spirit (44x, 2nd to Isaiah), Sodom (6x, </a:t>
            </a:r>
            <a:r>
              <a:rPr lang="en-US" sz="2400" dirty="0" err="1">
                <a:solidFill>
                  <a:schemeClr val="bg1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Ez</a:t>
            </a:r>
            <a:r>
              <a:rPr lang="en-US" sz="2400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16, 2nd to Genesis 10-19),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the LORD says (&gt;300 x, 2nd to Jeremiah).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Ezekiel’s name is only in the Bible (2x), Ezekiel 1:3, 24:24.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Ezekiel = God Strengthens. Ezekiel relates to Leviticus and Revelation 20.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1D5AF4-D87B-5A3B-BC99-38E180F17D80}"/>
              </a:ext>
            </a:extLst>
          </p:cNvPr>
          <p:cNvSpPr txBox="1"/>
          <p:nvPr/>
        </p:nvSpPr>
        <p:spPr>
          <a:xfrm>
            <a:off x="0" y="-48805"/>
            <a:ext cx="1219199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Ezekiel – Prophet on a Short Leash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73805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028C80F-547A-88DE-D2CF-5DDA87457928}"/>
              </a:ext>
            </a:extLst>
          </p:cNvPr>
          <p:cNvSpPr txBox="1"/>
          <p:nvPr/>
        </p:nvSpPr>
        <p:spPr>
          <a:xfrm>
            <a:off x="187919" y="572526"/>
            <a:ext cx="11816161" cy="6001643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Questions?  Questions?  </a:t>
            </a:r>
            <a:r>
              <a:rPr lang="en-US" sz="2400" b="1">
                <a:solidFill>
                  <a:schemeClr val="bg1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Questions? </a:t>
            </a:r>
            <a:endParaRPr lang="en-US" sz="2400" b="1" dirty="0">
              <a:solidFill>
                <a:schemeClr val="bg1"/>
              </a:solidFill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Testimony.  How did the Holy Spirit speak to you from Ezekiel?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Next Sunday:  New Testament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	       </a:t>
            </a:r>
            <a:r>
              <a:rPr lang="en-US" sz="24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Philemon “12 Evidence of Brotherly Love”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1D5AF4-D87B-5A3B-BC99-38E180F17D80}"/>
              </a:ext>
            </a:extLst>
          </p:cNvPr>
          <p:cNvSpPr txBox="1"/>
          <p:nvPr/>
        </p:nvSpPr>
        <p:spPr>
          <a:xfrm>
            <a:off x="0" y="-48805"/>
            <a:ext cx="1219199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Ezekiel – Prophet on a Short Leash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632858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35626</TotalTime>
  <Words>819</Words>
  <Application>Microsoft Office PowerPoint</Application>
  <PresentationFormat>Widescreen</PresentationFormat>
  <Paragraphs>183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Verdana</vt:lpstr>
      <vt:lpstr>Wingdings 3</vt:lpstr>
      <vt:lpstr>Office Theme</vt:lpstr>
      <vt:lpstr>Fellowship Church Sunday School  Jul-Sep 2023  Ezekiel:  Prophet on a Short Leash  Today: Turn to Ezekiel 1-48  Review of Ezekiel   teacher:  Bill Heath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Fellowship Church Sunday School  Jan – May 2022 Acts of the Apostles  Today – Turn to Acts 1</dc:title>
  <dc:creator>William Heath</dc:creator>
  <cp:lastModifiedBy>Bill Heath</cp:lastModifiedBy>
  <cp:revision>517</cp:revision>
  <cp:lastPrinted>2023-10-01T11:38:24Z</cp:lastPrinted>
  <dcterms:created xsi:type="dcterms:W3CDTF">2021-12-26T22:17:50Z</dcterms:created>
  <dcterms:modified xsi:type="dcterms:W3CDTF">2023-10-01T11:43:44Z</dcterms:modified>
</cp:coreProperties>
</file>