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5"/>
  </p:notesMasterIdLst>
  <p:sldIdLst>
    <p:sldId id="376" r:id="rId2"/>
    <p:sldId id="381" r:id="rId3"/>
    <p:sldId id="379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Sept 11,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799" y="121920"/>
            <a:ext cx="5476241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11:1-3, 6, 39-40)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9093" y="159461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62" y="160528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37269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3:11-15, </a:t>
            </a:r>
          </a:p>
          <a:p>
            <a:r>
              <a:rPr lang="en-US" sz="2000" dirty="0"/>
              <a:t>Philippians 4:5, 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366261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05760" y="1451055"/>
            <a:ext cx="6871573" cy="53245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#1 – Abel’s Faith &amp; Innocent Blood (Heb 11:4, Gen 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 – Walking with God &amp; with Enoch (Heb 11:5-6, Gen 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#3 – Secure on the Ark with Noah (Heb 11:7, Gen 6-11)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#4a – Faith with Abraham (Heb 11:8-19, Gen 12-23)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#4b – Faith with Sarah (Heb 11:11-12, 1 Peter 3:6)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#4c – OT &amp; NT Strangers &amp; Pilgrims (Heb 11:13-16, 1 Pe 2:11)</a:t>
            </a:r>
            <a:endParaRPr lang="en-US" sz="2000" dirty="0">
              <a:solidFill>
                <a:schemeClr val="bg1"/>
              </a:solidFill>
              <a:highlight>
                <a:srgbClr val="FFFF00"/>
              </a:highlight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#5 –  Faith &amp; Laughter with Isaac (Heb 11:17-19, Gen 18-24</a:t>
            </a:r>
            <a:r>
              <a:rPr lang="en-US" sz="2000" dirty="0">
                <a:solidFill>
                  <a:schemeClr val="bg1"/>
                </a:solidFill>
                <a:latin typeface="Gill Sans MT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#6 –  Your Faith with Jacob/Israel (Heb 11:20-21, Gen 25-36)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#7 –  Faith with Joseph (Heb 11:22, Gen 37- 50)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#8 –  Faith with Moses (Heb 11:23-29, Exodus-</a:t>
            </a:r>
            <a:r>
              <a:rPr lang="en-US" sz="2000" dirty="0" err="1">
                <a:solidFill>
                  <a:srgbClr val="FFFFFF"/>
                </a:solidFill>
                <a:latin typeface="Gill Sans MT"/>
              </a:rPr>
              <a:t>Deut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#9 –  Faith with Joshua (Heb 11:30, Joshua)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#10 – Faith with Rahab (Heb 11:31, Joshua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#11 – Faith with the Judges (Heb 11:32, Judges)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#12 – Faith with David (Heb 11:32, 2 Samuel, 1 Chr)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#13 – Faith with Samuel (Heb 11:32, 1 Samuel)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#14 – Faith with the Prophets (Heb 11:32-38, Is-Malachi)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#15 – Faith for All (Heb 11:39-40, Old Testament saints)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A50065-AA3E-9593-9D58-A34E7417329B}"/>
              </a:ext>
            </a:extLst>
          </p:cNvPr>
          <p:cNvSpPr txBox="1"/>
          <p:nvPr/>
        </p:nvSpPr>
        <p:spPr>
          <a:xfrm>
            <a:off x="314191" y="40641"/>
            <a:ext cx="11421378" cy="4326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en-US" sz="2400" kern="1200" dirty="0">
                <a:solidFill>
                  <a:schemeClr val="bg1"/>
                </a:solidFill>
                <a:highlight>
                  <a:srgbClr val="FFFF00"/>
                </a:highlight>
                <a:ea typeface="+mj-ea"/>
                <a:cs typeface="+mj-cs"/>
              </a:rPr>
              <a:t>By Faith with Jacob/Israel for your personal learning (Romans 15:4) </a:t>
            </a:r>
          </a:p>
        </p:txBody>
      </p:sp>
      <p:pic>
        <p:nvPicPr>
          <p:cNvPr id="9" name="Picture 8" descr="A person holding a statue of a horse and a group of people&#10;&#10;Description automatically generated">
            <a:extLst>
              <a:ext uri="{FF2B5EF4-FFF2-40B4-BE49-F238E27FC236}">
                <a16:creationId xmlns:a16="http://schemas.microsoft.com/office/drawing/2014/main" id="{9747B6D1-00D0-6D3C-0588-16677A457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8035" y="3928292"/>
            <a:ext cx="3180094" cy="2298719"/>
          </a:xfrm>
          <a:prstGeom prst="rect">
            <a:avLst/>
          </a:prstGeom>
        </p:spPr>
      </p:pic>
      <p:pic>
        <p:nvPicPr>
          <p:cNvPr id="6" name="Picture 5" descr="A painting of a group of people&#10;&#10;Description automatically generated">
            <a:extLst>
              <a:ext uri="{FF2B5EF4-FFF2-40B4-BE49-F238E27FC236}">
                <a16:creationId xmlns:a16="http://schemas.microsoft.com/office/drawing/2014/main" id="{05292214-4FC5-179E-B209-FF589EDE6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9636" y="669228"/>
            <a:ext cx="3442011" cy="2585969"/>
          </a:xfrm>
          <a:prstGeom prst="rect">
            <a:avLst/>
          </a:prstGeom>
        </p:spPr>
      </p:pic>
      <p:pic>
        <p:nvPicPr>
          <p:cNvPr id="3" name="Picture 2" descr="Image result for Esau sells his birthright">
            <a:extLst>
              <a:ext uri="{FF2B5EF4-FFF2-40B4-BE49-F238E27FC236}">
                <a16:creationId xmlns:a16="http://schemas.microsoft.com/office/drawing/2014/main" id="{DB76F2F1-C92F-326B-BDB2-B0374C9E43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3780" y="669227"/>
            <a:ext cx="3838977" cy="2559318"/>
          </a:xfrm>
          <a:prstGeom prst="rect">
            <a:avLst/>
          </a:prstGeom>
          <a:noFill/>
        </p:spPr>
      </p:pic>
      <p:pic>
        <p:nvPicPr>
          <p:cNvPr id="7" name="Picture 6" descr="Image result for Jacob dream ladder to heaven">
            <a:extLst>
              <a:ext uri="{FF2B5EF4-FFF2-40B4-BE49-F238E27FC236}">
                <a16:creationId xmlns:a16="http://schemas.microsoft.com/office/drawing/2014/main" id="{87AD42CA-11F9-1401-C675-3417D027F7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25502" y="669227"/>
            <a:ext cx="3372627" cy="2537932"/>
          </a:xfrm>
          <a:prstGeom prst="rect">
            <a:avLst/>
          </a:prstGeom>
          <a:noFill/>
        </p:spPr>
      </p:pic>
      <p:pic>
        <p:nvPicPr>
          <p:cNvPr id="8" name="Picture 7" descr="A person with his arms raised&#10;&#10;Description automatically generated">
            <a:extLst>
              <a:ext uri="{FF2B5EF4-FFF2-40B4-BE49-F238E27FC236}">
                <a16:creationId xmlns:a16="http://schemas.microsoft.com/office/drawing/2014/main" id="{DCCDAF15-ACA8-07D3-A746-4478BF89E0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5738" y="3933512"/>
            <a:ext cx="3988375" cy="2298719"/>
          </a:xfrm>
          <a:prstGeom prst="rect">
            <a:avLst/>
          </a:prstGeom>
        </p:spPr>
      </p:pic>
      <p:pic>
        <p:nvPicPr>
          <p:cNvPr id="10" name="Picture 9" descr="Image result for jacob and laban speckled sheep">
            <a:extLst>
              <a:ext uri="{FF2B5EF4-FFF2-40B4-BE49-F238E27FC236}">
                <a16:creationId xmlns:a16="http://schemas.microsoft.com/office/drawing/2014/main" id="{B3C69ECE-F022-1CFA-4281-E26A5AFD808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844394" y="4173523"/>
            <a:ext cx="3037422" cy="2055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FreeBibleimages :: Jacob returns to Canaan :: Laban chases after Jacob ...">
            <a:extLst>
              <a:ext uri="{FF2B5EF4-FFF2-40B4-BE49-F238E27FC236}">
                <a16:creationId xmlns:a16="http://schemas.microsoft.com/office/drawing/2014/main" id="{E3F81F88-39C5-CF34-4C2F-54A86A04B3C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90" y="5210873"/>
            <a:ext cx="1304925" cy="97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2AF8052-E355-5221-F71B-BF2966CBD9A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1" y="3967991"/>
            <a:ext cx="1304925" cy="1029933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382B83-0FA4-1EE7-EC82-14A8F28CB709}"/>
              </a:ext>
            </a:extLst>
          </p:cNvPr>
          <p:cNvSpPr txBox="1"/>
          <p:nvPr/>
        </p:nvSpPr>
        <p:spPr>
          <a:xfrm>
            <a:off x="203780" y="3173917"/>
            <a:ext cx="3838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Genesis 25:29-34 (Esau sells his birthright to Jacob)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760B52-108B-89FD-433C-CEB92C28B83C}"/>
              </a:ext>
            </a:extLst>
          </p:cNvPr>
          <p:cNvSpPr txBox="1"/>
          <p:nvPr/>
        </p:nvSpPr>
        <p:spPr>
          <a:xfrm>
            <a:off x="8697715" y="6201751"/>
            <a:ext cx="3260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Genesis 35:1-15 (Jacob’s house puts away strange gods)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18F8E4-47B6-0422-DFF5-D45021AF7110}"/>
              </a:ext>
            </a:extLst>
          </p:cNvPr>
          <p:cNvSpPr txBox="1"/>
          <p:nvPr/>
        </p:nvSpPr>
        <p:spPr>
          <a:xfrm>
            <a:off x="4305738" y="6232231"/>
            <a:ext cx="398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Genesis 32:24-32 (Jacob wrestles with Jesus and named Israel, Hosea 12:2-6)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56234C-BC51-F8D6-ACDA-3CFBD64318E8}"/>
              </a:ext>
            </a:extLst>
          </p:cNvPr>
          <p:cNvSpPr txBox="1"/>
          <p:nvPr/>
        </p:nvSpPr>
        <p:spPr>
          <a:xfrm>
            <a:off x="416333" y="6215388"/>
            <a:ext cx="3485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Genesis 30:25-43 (Uncle Laban and Jacob ‘s relations in Genesis 29-31)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B47F26-554C-3B9A-5D5F-FA54F4D95CF3}"/>
              </a:ext>
            </a:extLst>
          </p:cNvPr>
          <p:cNvSpPr txBox="1"/>
          <p:nvPr/>
        </p:nvSpPr>
        <p:spPr>
          <a:xfrm>
            <a:off x="8473890" y="3228545"/>
            <a:ext cx="3442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Genesis 28:10-22 (Jacob dreams of angels and God’s blessing)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D671D0-BA35-9A17-C6CF-9C5CA92BAA51}"/>
              </a:ext>
            </a:extLst>
          </p:cNvPr>
          <p:cNvSpPr txBox="1"/>
          <p:nvPr/>
        </p:nvSpPr>
        <p:spPr>
          <a:xfrm>
            <a:off x="4519635" y="3174005"/>
            <a:ext cx="3442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Genesis 27:1-28:5 (tricked, Isaac </a:t>
            </a:r>
          </a:p>
          <a:p>
            <a:r>
              <a:rPr lang="en-US" dirty="0"/>
              <a:t>blesses Jacob with the inheritance) </a:t>
            </a:r>
          </a:p>
        </p:txBody>
      </p:sp>
    </p:spTree>
    <p:extLst>
      <p:ext uri="{BB962C8B-B14F-4D97-AF65-F5344CB8AC3E}">
        <p14:creationId xmlns:p14="http://schemas.microsoft.com/office/powerpoint/2010/main" val="362381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318C74-0FBC-DA1A-B297-66372CB20C0D}"/>
              </a:ext>
            </a:extLst>
          </p:cNvPr>
          <p:cNvSpPr txBox="1"/>
          <p:nvPr/>
        </p:nvSpPr>
        <p:spPr>
          <a:xfrm>
            <a:off x="172718" y="132080"/>
            <a:ext cx="1203960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bg1"/>
                </a:solidFill>
                <a:latin typeface="Gill Sans MT"/>
              </a:rPr>
              <a:t>		</a:t>
            </a:r>
            <a:r>
              <a:rPr lang="en-US" sz="32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By Faith with Jacob/Israel (Hebrews 11:20-21)</a:t>
            </a:r>
          </a:p>
          <a:p>
            <a:pPr algn="ctr"/>
            <a:endParaRPr lang="en-US" sz="1000" dirty="0">
              <a:solidFill>
                <a:schemeClr val="bg1"/>
              </a:solidFill>
              <a:highlight>
                <a:srgbClr val="FFFF00"/>
              </a:highlight>
              <a:latin typeface="Gill Sans MT"/>
            </a:endParaRPr>
          </a:p>
          <a:p>
            <a:r>
              <a:rPr lang="en-US" sz="2400" b="1" dirty="0"/>
              <a:t>Text:  </a:t>
            </a:r>
            <a:r>
              <a:rPr lang="en-US" sz="2400" dirty="0"/>
              <a:t>11:20 By faith Isaac blessed </a:t>
            </a:r>
            <a:r>
              <a:rPr lang="en-US" sz="2400" b="1" dirty="0"/>
              <a:t>Jacob and</a:t>
            </a:r>
            <a:r>
              <a:rPr lang="en-US" sz="2400" dirty="0"/>
              <a:t> </a:t>
            </a:r>
            <a:r>
              <a:rPr lang="en-US" sz="2400" b="1" dirty="0"/>
              <a:t>Esau</a:t>
            </a:r>
            <a:r>
              <a:rPr lang="en-US" sz="2400" dirty="0"/>
              <a:t> </a:t>
            </a:r>
            <a:r>
              <a:rPr lang="en-US" sz="2400" b="1" dirty="0"/>
              <a:t>concerning things to come. </a:t>
            </a:r>
          </a:p>
          <a:p>
            <a:r>
              <a:rPr lang="en-US" sz="2400" dirty="0"/>
              <a:t>                   (Jacob:  Gen 27: 27-29,  Esau:  Gen 33-40 &amp; </a:t>
            </a:r>
            <a:r>
              <a:rPr lang="en-US" sz="2400" b="1" dirty="0"/>
              <a:t>Hebrews 12:16-17</a:t>
            </a:r>
            <a:r>
              <a:rPr lang="en-US" sz="2400" dirty="0"/>
              <a:t>)</a:t>
            </a:r>
          </a:p>
          <a:p>
            <a:endParaRPr lang="en-US" sz="1200" b="1" dirty="0"/>
          </a:p>
          <a:p>
            <a:r>
              <a:rPr lang="en-US" sz="2400" dirty="0"/>
              <a:t>21 </a:t>
            </a:r>
            <a:r>
              <a:rPr lang="en-US" sz="2400" b="1" dirty="0"/>
              <a:t>By faith Jacob, when he was dying, </a:t>
            </a:r>
            <a:r>
              <a:rPr lang="en-US" sz="2400" dirty="0"/>
              <a:t>blessed both the sons of Joseph; and worshipped, [leaning] upon the top of his staff.  (Simeon and Levi in Gen 49:5-7 for Shechem in Gen 34)</a:t>
            </a:r>
            <a:br>
              <a:rPr lang="en-US" sz="2400" dirty="0"/>
            </a:br>
            <a:endParaRPr lang="en-US" sz="1200" dirty="0"/>
          </a:p>
          <a:p>
            <a:r>
              <a:rPr lang="en-US" sz="2400" b="1" dirty="0"/>
              <a:t>Old Testament:  </a:t>
            </a:r>
            <a:r>
              <a:rPr lang="en-US" sz="2400" dirty="0"/>
              <a:t>Jacob/Israel is 81x in the same sentence and in the same order.  </a:t>
            </a:r>
          </a:p>
          <a:p>
            <a:r>
              <a:rPr lang="en-US" sz="2400" dirty="0"/>
              <a:t>                           Genesis 25-36 (12x), Psalms (12x), Isaiah (22x), Micah (5x)</a:t>
            </a:r>
          </a:p>
          <a:p>
            <a:endParaRPr lang="en-US" sz="1200" dirty="0"/>
          </a:p>
          <a:p>
            <a:r>
              <a:rPr lang="en-US" sz="2400" b="1" dirty="0"/>
              <a:t>New Testament:  </a:t>
            </a:r>
            <a:r>
              <a:rPr lang="en-US" sz="2400" dirty="0"/>
              <a:t>Jacob/Israel is 1x in Romans 11:26 “And so all </a:t>
            </a:r>
            <a:r>
              <a:rPr lang="en-US" sz="2400" b="1" dirty="0"/>
              <a:t>Israel</a:t>
            </a:r>
            <a:r>
              <a:rPr lang="en-US" sz="2400" dirty="0"/>
              <a:t> shall be saved: as it is written,  There shall come out of Zion the Deliverer, and shall turn away ungodliness from</a:t>
            </a:r>
            <a:r>
              <a:rPr lang="en-US" sz="2400" b="1" dirty="0"/>
              <a:t> Jacob</a:t>
            </a:r>
            <a:r>
              <a:rPr lang="en-US" sz="2400" dirty="0"/>
              <a:t>.”  (written in Isaiah 59:20; detailed in Zechariah 13:8-9, Matthew 24-25 and Romans 11)</a:t>
            </a:r>
          </a:p>
          <a:p>
            <a:r>
              <a:rPr lang="en-US" sz="1200" dirty="0"/>
              <a:t>                          </a:t>
            </a:r>
          </a:p>
          <a:p>
            <a:r>
              <a:rPr lang="en-US" sz="2400" b="1" dirty="0"/>
              <a:t>Straight and balanced truth:  </a:t>
            </a:r>
            <a:r>
              <a:rPr lang="en-US" sz="2400" dirty="0"/>
              <a:t>The law and the prophets proclaim the Lord Jesus Christ.</a:t>
            </a:r>
          </a:p>
          <a:p>
            <a:endParaRPr lang="en-US" sz="1200" dirty="0"/>
          </a:p>
          <a:p>
            <a:r>
              <a:rPr lang="en-US" sz="2400" b="1" dirty="0"/>
              <a:t>Application:  </a:t>
            </a:r>
            <a:r>
              <a:rPr lang="en-US" sz="2400" dirty="0"/>
              <a:t>Christ-followers learn from Jacob/Israel the design of God to grow in Christ as</a:t>
            </a:r>
          </a:p>
          <a:p>
            <a:r>
              <a:rPr lang="en-US" sz="2400" dirty="0"/>
              <a:t>                      Peter affirms in 2 Peter 3:18 and John in 1 John 2:12-14.   Also Romans 6-8.</a:t>
            </a:r>
          </a:p>
          <a:p>
            <a:endParaRPr lang="en-US" sz="1200" dirty="0"/>
          </a:p>
          <a:p>
            <a:r>
              <a:rPr lang="en-US" sz="2400" b="1" dirty="0"/>
              <a:t>Decision:  </a:t>
            </a:r>
            <a:r>
              <a:rPr lang="en-US" sz="2400" dirty="0"/>
              <a:t>Seek, trust, and obey God our Father in heaven to grow in Christ.</a:t>
            </a:r>
          </a:p>
        </p:txBody>
      </p:sp>
    </p:spTree>
    <p:extLst>
      <p:ext uri="{BB962C8B-B14F-4D97-AF65-F5344CB8AC3E}">
        <p14:creationId xmlns:p14="http://schemas.microsoft.com/office/powerpoint/2010/main" val="252448691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54830</TotalTime>
  <Words>706</Words>
  <Application>Microsoft Office PowerPoint</Application>
  <PresentationFormat>Widescreen</PresentationFormat>
  <Paragraphs>63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Gill Sans MT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1443</cp:revision>
  <cp:lastPrinted>2024-09-11T18:03:14Z</cp:lastPrinted>
  <dcterms:created xsi:type="dcterms:W3CDTF">2013-07-15T20:26:40Z</dcterms:created>
  <dcterms:modified xsi:type="dcterms:W3CDTF">2024-09-11T18:41:17Z</dcterms:modified>
</cp:coreProperties>
</file>