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61" r:id="rId1"/>
    <p:sldMasterId id="2147483873" r:id="rId2"/>
  </p:sldMasterIdLst>
  <p:notesMasterIdLst>
    <p:notesMasterId r:id="rId5"/>
  </p:notesMasterIdLst>
  <p:sldIdLst>
    <p:sldId id="372" r:id="rId3"/>
    <p:sldId id="373" r:id="rId4"/>
  </p:sldIdLst>
  <p:sldSz cx="12192000" cy="6858000"/>
  <p:notesSz cx="7102475" cy="93884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528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8163" cy="469900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022726" y="0"/>
            <a:ext cx="3078163" cy="469900"/>
          </a:xfrm>
          <a:prstGeom prst="rect">
            <a:avLst/>
          </a:prstGeom>
        </p:spPr>
        <p:txBody>
          <a:bodyPr vert="horz" lIns="91423" tIns="45712" rIns="91423" bIns="45712" rtlCol="0"/>
          <a:lstStyle>
            <a:lvl1pPr algn="r">
              <a:defRPr sz="1200"/>
            </a:lvl1pPr>
          </a:lstStyle>
          <a:p>
            <a:fld id="{0AC9DA1F-9C06-46A4-8A99-BC0A7DC41F13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35013" y="1173163"/>
            <a:ext cx="5632450" cy="31686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3" tIns="45712" rIns="91423" bIns="45712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9613" y="4518025"/>
            <a:ext cx="5683250" cy="3697288"/>
          </a:xfrm>
          <a:prstGeom prst="rect">
            <a:avLst/>
          </a:prstGeom>
        </p:spPr>
        <p:txBody>
          <a:bodyPr vert="horz" lIns="91423" tIns="45712" rIns="91423" bIns="45712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2" y="8918576"/>
            <a:ext cx="3078163" cy="469900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022726" y="8918576"/>
            <a:ext cx="3078163" cy="469900"/>
          </a:xfrm>
          <a:prstGeom prst="rect">
            <a:avLst/>
          </a:prstGeom>
        </p:spPr>
        <p:txBody>
          <a:bodyPr vert="horz" lIns="91423" tIns="45712" rIns="91423" bIns="45712" rtlCol="0" anchor="b"/>
          <a:lstStyle>
            <a:lvl1pPr algn="r">
              <a:defRPr sz="1200"/>
            </a:lvl1pPr>
          </a:lstStyle>
          <a:p>
            <a:fld id="{EF112C6F-2770-4703-98DB-2275B640CE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01287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Fellowship Church by Bill Heath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1AD51A55-303F-4D54-AB99-832332D3BB80}" type="datetime1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5/1/2024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Notes:  Core Scriptures to profit the souls of women with God's design, purpose, and beauty.  Genesis 1:27, Proverbs 31, Matthew 19:4, Romans 16:1-16, Ephesians 5:22-33, 1 Peter 3:1-7</a:t>
            </a:r>
          </a:p>
        </p:txBody>
      </p:sp>
    </p:spTree>
    <p:extLst>
      <p:ext uri="{BB962C8B-B14F-4D97-AF65-F5344CB8AC3E}">
        <p14:creationId xmlns:p14="http://schemas.microsoft.com/office/powerpoint/2010/main" val="274143752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-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F112C6F-2770-4703-98DB-2275B640CE06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en-US" sz="12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1475214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2083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71716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14917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05B67A-261F-9DE2-01F4-59766EB60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9986B47-F04F-B032-5DF6-8D446B57915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02B05A-85D2-0B7B-8AD9-202775A37E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83920-9796-51D7-7B01-4D3EE2469B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B246A3B-85BA-41E0-3E7D-D9310EBB29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1129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485243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31496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34041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2810488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35464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264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3094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F6E646-2988-0016-83C8-ABBCC41604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8FD27B3-9EB6-554C-DC5F-B0AFF5BFACD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08C58E-59EF-A80D-8A92-4C706C6EF5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09AE1-587A-B9A0-7536-7619B23505E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845967-ED14-C0B2-E816-FD76E38F8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006556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352230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0C598-BE26-A80B-0421-F1DB3A249A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2BFA8D7-95A0-8DD1-EEAE-F672E3F23D4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2029B2C-1ECB-2C63-5849-5FC6D25B0E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3DC0C92-6A66-42CE-7D8C-8B28F9A977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9CE2458-12BE-2EA7-AFB3-C6C566D244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173933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6A91F562-B015-29AE-E68D-EFA1192ABC3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30733EA-5D0A-426F-3B5C-3F2D18B27AB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B72CC72-024A-43EA-BF05-67E22683FC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F16518-33A4-4532-1F2D-23A95CBFF3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2391F5-09BE-D072-E6C8-D4B52F999D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62671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F8B252F-E9F8-BEFE-E9AE-7E37A961D9B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C8CAC0E-0E4E-9770-AA4F-17A9E007CC8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A010F5-956E-532C-D62B-1EFB3D64F0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C651D6A-13B2-4634-882C-51D5BB89694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AD65DB-599C-478A-4EF1-D72ED7E656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74672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1AE8597-4776-2EBC-2786-AB3A655EF4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6893AE-3EC4-9FBF-58A0-269E4ABDFF6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E28B258-33A4-9EDA-D199-A2A61B2571D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DA1376C-F755-7D1B-63F2-7723EBA209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C710ADB-C96D-71AA-2670-A894894DD4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6C3B9D3-10CE-946A-C332-6C74ADEE14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9699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E545BD-8620-2E66-A3D4-F0A7ED633F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A0C2867-03F6-1394-4E3C-53C53510642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759B24-07FD-BF6D-5FEA-D3F2FCFD73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17EE568-E5A6-6D85-D7D9-EEA86715F17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83C2469-4709-B49E-67F5-BC86510DA3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6339F942-C2FA-A491-6711-8AE66C9C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0190FC4-6AEF-8B96-5C2B-36CD9A0492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AB44438-44CE-DE86-0DC8-EBADDC9319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9399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33C6A5-DC17-8DFC-8CAC-9B9C8DD077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4BE22BF-B2E4-0075-316E-353EE5B71D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26168DB-DDBA-D74F-01C9-2801256FFBE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37DB4DE-C342-5C40-C8F5-53E8B40F9B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38869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893AEC7-2627-7021-F79E-BC57259D07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AF61FD6-4987-E19E-1FC7-9F1CD4AA10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97F659-64E4-FC20-3A9E-1FAE44F4B2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89983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65A24DC-F02D-1BF9-8DFE-D8577A8609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26AA109-5826-3716-750F-4F8B49FE1A4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9A15675-6163-1F32-8880-123F09C8B15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F5BD302-85C7-639A-4C77-F1B19282A0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t>5/1/2024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A09919-FAFA-6AE6-505C-1208FC895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2AB3E96-0BC3-C140-64E7-1627225062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49934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8FE0E4-325B-1AE4-6DA5-F7B5DED9E5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668FD5C-1C6C-2DF5-40C9-FF8DDB2B1C1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33EF42D-6042-2014-44AC-5AE0DD0EC75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BDF341-5281-90C2-8579-F667541691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4B53A7-3209-46A6-9454-F38EAC8F11E7}" type="datetimeFigureOut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A548D91-356D-C664-7BDE-B9305B84B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708FEE8-F0DF-4403-F170-7E5B96E62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69573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647392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62" r:id="rId1"/>
    <p:sldLayoutId id="2147483863" r:id="rId2"/>
    <p:sldLayoutId id="2147483864" r:id="rId3"/>
    <p:sldLayoutId id="2147483865" r:id="rId4"/>
    <p:sldLayoutId id="2147483866" r:id="rId5"/>
    <p:sldLayoutId id="2147483867" r:id="rId6"/>
    <p:sldLayoutId id="2147483868" r:id="rId7"/>
    <p:sldLayoutId id="2147483869" r:id="rId8"/>
    <p:sldLayoutId id="2147483870" r:id="rId9"/>
    <p:sldLayoutId id="2147483871" r:id="rId10"/>
    <p:sldLayoutId id="2147483872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DC5926E-5C15-E9CC-DA68-B6349B0E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D323C2-3787-4536-916E-1191EFEFF71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61A4ADE-A51F-F14D-6E7C-2B6CDADE07B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A4B53A7-3209-46A6-9454-F38EAC8F11E7}" type="datetimeFigureOut">
              <a:rPr lang="en-US" smtClean="0"/>
              <a:pPr/>
              <a:t>5/1/2024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1586461-30A0-FC14-92B4-50ABD51C2A7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31B6BA9-84F9-9FF4-92AA-3CBB92D1E04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CE633F-9882-4A5C-83A2-1109D0C7326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174768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74" r:id="rId1"/>
    <p:sldLayoutId id="2147483875" r:id="rId2"/>
    <p:sldLayoutId id="2147483876" r:id="rId3"/>
    <p:sldLayoutId id="2147483877" r:id="rId4"/>
    <p:sldLayoutId id="2147483878" r:id="rId5"/>
    <p:sldLayoutId id="2147483879" r:id="rId6"/>
    <p:sldLayoutId id="2147483880" r:id="rId7"/>
    <p:sldLayoutId id="2147483881" r:id="rId8"/>
    <p:sldLayoutId id="2147483882" r:id="rId9"/>
    <p:sldLayoutId id="2147483883" r:id="rId10"/>
    <p:sldLayoutId id="2147483884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3E5C6185-BA62-417B-B11E-D6CE654AE4F5}"/>
              </a:ext>
            </a:extLst>
          </p:cNvPr>
          <p:cNvSpPr txBox="1"/>
          <p:nvPr/>
        </p:nvSpPr>
        <p:spPr>
          <a:xfrm>
            <a:off x="0" y="0"/>
            <a:ext cx="12090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Fellowship Church, May 1, 2024                                                                                                      B. Heath</a:t>
            </a:r>
          </a:p>
        </p:txBody>
      </p:sp>
      <p:sp>
        <p:nvSpPr>
          <p:cNvPr id="4" name="Subtitle 3">
            <a:extLst>
              <a:ext uri="{FF2B5EF4-FFF2-40B4-BE49-F238E27FC236}">
                <a16:creationId xmlns:a16="http://schemas.microsoft.com/office/drawing/2014/main" id="{DB6C924B-D136-B41C-57F2-9E15057EFB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3352799" y="121920"/>
            <a:ext cx="5476241" cy="1194079"/>
          </a:xfrm>
        </p:spPr>
        <p:txBody>
          <a:bodyPr>
            <a:normAutofit fontScale="92500" lnSpcReduction="10000"/>
          </a:bodyPr>
          <a:lstStyle/>
          <a:p>
            <a:r>
              <a:rPr lang="en-US" sz="3200" dirty="0"/>
              <a:t>Straight and Balanced</a:t>
            </a:r>
          </a:p>
          <a:p>
            <a:r>
              <a:rPr lang="en-US" sz="1800" dirty="0"/>
              <a:t>(Luke 3:4-6)</a:t>
            </a:r>
          </a:p>
          <a:p>
            <a:r>
              <a:rPr lang="en-US" dirty="0"/>
              <a:t>Biblical characters (Hebrews 11:1-3)</a:t>
            </a:r>
          </a:p>
        </p:txBody>
      </p:sp>
      <p:pic>
        <p:nvPicPr>
          <p:cNvPr id="4098" name="Picture 2" descr="Image result for balance">
            <a:extLst>
              <a:ext uri="{FF2B5EF4-FFF2-40B4-BE49-F238E27FC236}">
                <a16:creationId xmlns:a16="http://schemas.microsoft.com/office/drawing/2014/main" id="{94A68CC1-A35B-E44A-258F-98BB866DD8D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46853" y="1706377"/>
            <a:ext cx="2130894" cy="26492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100" name="Picture 4" descr="Plumbline Bible">
            <a:extLst>
              <a:ext uri="{FF2B5EF4-FFF2-40B4-BE49-F238E27FC236}">
                <a16:creationId xmlns:a16="http://schemas.microsoft.com/office/drawing/2014/main" id="{9EEDE0C2-EE51-FBC3-E1C7-6D92032E06E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760" y="1726698"/>
            <a:ext cx="2628899" cy="26288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48485E64-3BDB-27A6-C3D9-F275AD723DA6}"/>
              </a:ext>
            </a:extLst>
          </p:cNvPr>
          <p:cNvSpPr txBox="1"/>
          <p:nvPr/>
        </p:nvSpPr>
        <p:spPr>
          <a:xfrm>
            <a:off x="9763197" y="4719200"/>
            <a:ext cx="242880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Deut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25:13-16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20:10, Dan 5:25-28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Hebrews12:1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1 Cor 3:11-15</a:t>
            </a:r>
            <a:endParaRPr lang="en-US" sz="2000" dirty="0">
              <a:solidFill>
                <a:srgbClr val="FFFFFF"/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C7EEF026-F07A-9A8D-74F7-DB7139A5BCC1}"/>
              </a:ext>
            </a:extLst>
          </p:cNvPr>
          <p:cNvSpPr txBox="1"/>
          <p:nvPr/>
        </p:nvSpPr>
        <p:spPr>
          <a:xfrm>
            <a:off x="222469" y="4528821"/>
            <a:ext cx="2788218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OT:  Ps 5:8, </a:t>
            </a:r>
            <a:r>
              <a:rPr kumimoji="0" lang="en-US" sz="2000" b="0" i="0" u="none" strike="noStrike" kern="1200" cap="none" spc="0" normalizeH="0" baseline="0" noProof="0" dirty="0" err="1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Pr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4:25-27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Amos 7:7-8, Is 28:13, 17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NT:  Mt 3:3, Acts 9:11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12:13, Jude 3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1 Cor 15:1-4, 2 Tim 3:10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John 7:16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B1BFC7-F1FB-7C24-B2DD-713F88A233D1}"/>
              </a:ext>
            </a:extLst>
          </p:cNvPr>
          <p:cNvSpPr txBox="1"/>
          <p:nvPr/>
        </p:nvSpPr>
        <p:spPr>
          <a:xfrm>
            <a:off x="3010687" y="1451055"/>
            <a:ext cx="6529553" cy="5324535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#1 – Abel’s Faith &amp; Innocent Blood (Heb 11:4, Gen 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/>
                </a:solidFill>
                <a:effectLst/>
                <a:highlight>
                  <a:srgbClr val="FFFF00"/>
                </a:highlight>
                <a:uLnTx/>
                <a:uFillTx/>
                <a:latin typeface="Gill Sans MT"/>
                <a:ea typeface="+mn-ea"/>
                <a:cs typeface="+mn-cs"/>
              </a:rPr>
              <a:t>#2 – Walking with God &amp; with Enoch (Heb 11:5-6, Gen 5)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#3 – Noah (Heb 11:7, Gen 6-9, 10-11)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#4 – Abraham (Heb 11:8-10, Gen 12-21)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#5 – Sarah (Heb 11:11, Gen 12-21)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#6 – Strangers &amp; Pilgrims (Heb 11:12-16)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#7 – Isaac (Heb 11:17-19, Gen 22-24)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#8 – Jacob &amp; Esau (Heb 11:20-21, Gen 25-36)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#9 – Joseph (Heb 11:22, Gen 37- 50)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#10 – Moses (Heb 11:23-29, Exodus-</a:t>
            </a:r>
            <a:r>
              <a:rPr lang="en-US" sz="2000" dirty="0" err="1">
                <a:solidFill>
                  <a:srgbClr val="FFFFFF"/>
                </a:solidFill>
                <a:latin typeface="Gill Sans MT"/>
              </a:rPr>
              <a:t>Deut</a:t>
            </a:r>
            <a:r>
              <a:rPr lang="en-US" sz="2000" dirty="0">
                <a:solidFill>
                  <a:srgbClr val="FFFFFF"/>
                </a:solidFill>
                <a:latin typeface="Gill Sans MT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#11 – Joshua (Heb 11:30, Joshua)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#12 – Rahab (Heb 11:31, Joshua 6)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#13 – Gideon, Barak, Samson &amp; Jephthah (Heb 11:32, Judges)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#14 – David (Heb 11:32, 2 Samuel, 1 Chronicles)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#15 – Samuel (Heb 11:32, 1 Samuel)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#16 – Prophets (Heb 11:32-38, Isaiah-Malachi)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/>
                </a:solidFill>
                <a:latin typeface="Gill Sans MT"/>
              </a:rPr>
              <a:t>#17 – All (Heb 11:39-40, Old Testament saints)</a:t>
            </a:r>
            <a:endParaRPr kumimoji="0" lang="en-US" sz="2000" b="0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15229526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206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88CF4905-AEA6-4B29-4A0B-5BD1F1EFA797}"/>
              </a:ext>
            </a:extLst>
          </p:cNvPr>
          <p:cNvSpPr txBox="1"/>
          <p:nvPr/>
        </p:nvSpPr>
        <p:spPr>
          <a:xfrm>
            <a:off x="71120" y="53456"/>
            <a:ext cx="12029440" cy="6717223"/>
          </a:xfrm>
          <a:prstGeom prst="rect">
            <a:avLst/>
          </a:prstGeom>
          <a:noFill/>
          <a:ln w="254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00" b="1" i="1" u="none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i="1" dirty="0">
                <a:solidFill>
                  <a:srgbClr val="FFFFFF"/>
                </a:solidFill>
                <a:latin typeface="Gill Sans MT"/>
              </a:rPr>
              <a:t>Walking with God and with Enoch</a:t>
            </a:r>
            <a:r>
              <a:rPr kumimoji="0" lang="en-US" sz="2400" b="1" i="1" u="none" strike="noStrike" kern="1200" cap="none" spc="0" normalizeH="0" baseline="0" noProof="0" dirty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(Hebrews 11:5-6)</a:t>
            </a:r>
            <a:endParaRPr kumimoji="0" lang="en-US" sz="2400" b="1" i="1" u="sng" strike="noStrike" kern="1200" cap="none" spc="0" normalizeH="0" baseline="0" noProof="0" dirty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Time: 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Birth c. 4400 BC.  Lived 365 years (Methuselah born at 65) 	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Place:  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Middle east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10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People:  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Enoch (next:  Noah, </a:t>
            </a: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Hebrews 11:7)</a:t>
            </a: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1050" b="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Scripture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Hebrews 11:5-6 (5) faith, translated (taken), pleased God (6) faith, rewarder, diligently seek Him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Note:  Read </a:t>
            </a:r>
            <a:r>
              <a:rPr lang="en-US" sz="2000" u="sng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Walking with God</a:t>
            </a:r>
            <a:r>
              <a:rPr lang="en-US" sz="20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by George Whitefield: (a) unconverted cannot  (b) converted: Scriptures &amp; secret prayer,  meditation, providence, Holy Spirit, blameless, fellowship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>
              <a:solidFill>
                <a:srgbClr val="FFFFFF">
                  <a:lumMod val="95000"/>
                </a:srgbClr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Genesis 5:21-24 (24) Enoch </a:t>
            </a: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walked with God</a:t>
            </a: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: and he [was] not; for God took him.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Jude 14-15a (14) Jesus comes with His saints </a:t>
            </a:r>
            <a:r>
              <a:rPr lang="en-US" sz="20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(G40) / Mt 25:31</a:t>
            </a: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(15) to execute judgment  </a:t>
            </a:r>
            <a:r>
              <a:rPr lang="en-US" sz="20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/ 1 Cor 6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40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Note:  The Book of Enoch is mythology and wives' tales.  Fragments in the DSS. 1 Enoch 1:9.  1 of 4 books, 500+ pgs.  Pseudepigrapha.  Ethiopian canon: 84 books.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	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Shadow of the Church:  </a:t>
            </a: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Taken (raptured) before the future “wrath of God” </a:t>
            </a:r>
            <a:r>
              <a:rPr lang="en-US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(Rev 14-16, 6-18)</a:t>
            </a:r>
            <a:endParaRPr lang="en-US" sz="2400" dirty="0">
              <a:solidFill>
                <a:srgbClr val="FFFFFF">
                  <a:lumMod val="95000"/>
                </a:srgbClr>
              </a:solidFill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                                                Ephesians 1:22-23 head/body, 2:6 made us sit, 3:21 glory in the Church, 4:4-6,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0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                                                5:22-33 wives/wife 6x, husband(s) 5x, Church 6x, Christ 4x, head 2x, body(</a:t>
            </a:r>
            <a:r>
              <a:rPr lang="en-US" sz="2000" dirty="0" err="1">
                <a:solidFill>
                  <a:srgbClr val="FFFFFF">
                    <a:lumMod val="95000"/>
                  </a:srgbClr>
                </a:solidFill>
                <a:latin typeface="Gill Sans MT"/>
              </a:rPr>
              <a:t>ies</a:t>
            </a:r>
            <a:r>
              <a:rPr lang="en-US" sz="20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) 3x.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400" dirty="0">
              <a:solidFill>
                <a:srgbClr val="FFFFFF">
                  <a:lumMod val="95000"/>
                </a:srgbClr>
              </a:solidFill>
              <a:highlight>
                <a:srgbClr val="800080"/>
              </a:highlight>
              <a:latin typeface="Gill Sans MT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b="1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Eternal truth:  </a:t>
            </a: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Faith toward God has the same Biblical definition and criteria through time.</a:t>
            </a:r>
            <a:endParaRPr kumimoji="0" lang="en-US" sz="105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      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FFFFFF">
                    <a:lumMod val="95000"/>
                  </a:srgbClr>
                </a:solidFill>
                <a:effectLst/>
                <a:uLnTx/>
                <a:uFillTx/>
                <a:latin typeface="Gill Sans MT"/>
                <a:ea typeface="+mn-ea"/>
                <a:cs typeface="+mn-cs"/>
              </a:rPr>
              <a:t>Decision:  </a:t>
            </a:r>
            <a:r>
              <a:rPr lang="en-US" sz="2400" dirty="0">
                <a:solidFill>
                  <a:srgbClr val="FFFFFF">
                    <a:lumMod val="95000"/>
                  </a:srgbClr>
                </a:solidFill>
                <a:latin typeface="Gill Sans MT"/>
              </a:rPr>
              <a:t>Are you walking with God &amp; with Enoch – by faith and diligently?  </a:t>
            </a:r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+mn-lt"/>
              </a:rPr>
              <a:t> 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solidFill>
                <a:srgbClr val="FFFFFF">
                  <a:lumMod val="95000"/>
                </a:srgbClr>
              </a:solidFill>
              <a:effectLst/>
              <a:uLnTx/>
              <a:uFillTx/>
              <a:latin typeface="Gill Sans M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58163957"/>
      </p:ext>
    </p:extLst>
  </p:cSld>
  <p:clrMapOvr>
    <a:masterClrMapping/>
  </p:clrMapOvr>
</p:sld>
</file>

<file path=ppt/theme/theme1.xml><?xml version="1.0" encoding="utf-8"?>
<a:theme xmlns:a="http://schemas.openxmlformats.org/drawingml/2006/main" name="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Theme1">
  <a:themeElements>
    <a:clrScheme name="Catering Colors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F14D02"/>
      </a:accent1>
      <a:accent2>
        <a:srgbClr val="FDFBF2"/>
      </a:accent2>
      <a:accent3>
        <a:srgbClr val="F49201"/>
      </a:accent3>
      <a:accent4>
        <a:srgbClr val="F4ADE4"/>
      </a:accent4>
      <a:accent5>
        <a:srgbClr val="3841A4"/>
      </a:accent5>
      <a:accent6>
        <a:srgbClr val="068145"/>
      </a:accent6>
      <a:hlink>
        <a:srgbClr val="0563C1"/>
      </a:hlink>
      <a:folHlink>
        <a:srgbClr val="954F72"/>
      </a:folHlink>
    </a:clrScheme>
    <a:fontScheme name="Custom 114">
      <a:majorFont>
        <a:latin typeface="Aharoni"/>
        <a:ea typeface=""/>
        <a:cs typeface=""/>
      </a:majorFont>
      <a:minorFont>
        <a:latin typeface="Gill Sans M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45178</TotalTime>
  <Words>616</Words>
  <Application>Microsoft Office PowerPoint</Application>
  <PresentationFormat>Widescreen</PresentationFormat>
  <Paragraphs>60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Aharoni</vt:lpstr>
      <vt:lpstr>Arial</vt:lpstr>
      <vt:lpstr>Calibri</vt:lpstr>
      <vt:lpstr>Gill Sans MT</vt:lpstr>
      <vt:lpstr>Theme1</vt:lpstr>
      <vt:lpstr>1_Theme1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Bill Heath</cp:lastModifiedBy>
  <cp:revision>1376</cp:revision>
  <cp:lastPrinted>2024-05-01T20:36:09Z</cp:lastPrinted>
  <dcterms:created xsi:type="dcterms:W3CDTF">2013-07-15T20:26:40Z</dcterms:created>
  <dcterms:modified xsi:type="dcterms:W3CDTF">2024-05-01T20:36:29Z</dcterms:modified>
</cp:coreProperties>
</file>