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1" r:id="rId1"/>
  </p:sldMasterIdLst>
  <p:notesMasterIdLst>
    <p:notesMasterId r:id="rId6"/>
  </p:notesMasterIdLst>
  <p:sldIdLst>
    <p:sldId id="376" r:id="rId2"/>
    <p:sldId id="375" r:id="rId3"/>
    <p:sldId id="377" r:id="rId4"/>
    <p:sldId id="378" r:id="rId5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52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8163" cy="469900"/>
          </a:xfrm>
          <a:prstGeom prst="rect">
            <a:avLst/>
          </a:prstGeom>
        </p:spPr>
        <p:txBody>
          <a:bodyPr vert="horz" lIns="91423" tIns="45712" rIns="91423" bIns="4571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6" y="0"/>
            <a:ext cx="3078163" cy="469900"/>
          </a:xfrm>
          <a:prstGeom prst="rect">
            <a:avLst/>
          </a:prstGeom>
        </p:spPr>
        <p:txBody>
          <a:bodyPr vert="horz" lIns="91423" tIns="45712" rIns="91423" bIns="45712" rtlCol="0"/>
          <a:lstStyle>
            <a:lvl1pPr algn="r">
              <a:defRPr sz="1200"/>
            </a:lvl1pPr>
          </a:lstStyle>
          <a:p>
            <a:fld id="{0AC9DA1F-9C06-46A4-8A99-BC0A7DC41F13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3" tIns="45712" rIns="91423" bIns="4571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518025"/>
            <a:ext cx="5683250" cy="3697288"/>
          </a:xfrm>
          <a:prstGeom prst="rect">
            <a:avLst/>
          </a:prstGeom>
        </p:spPr>
        <p:txBody>
          <a:bodyPr vert="horz" lIns="91423" tIns="45712" rIns="91423" bIns="4571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918576"/>
            <a:ext cx="3078163" cy="469900"/>
          </a:xfrm>
          <a:prstGeom prst="rect">
            <a:avLst/>
          </a:prstGeom>
        </p:spPr>
        <p:txBody>
          <a:bodyPr vert="horz" lIns="91423" tIns="45712" rIns="91423" bIns="4571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6" y="8918576"/>
            <a:ext cx="3078163" cy="469900"/>
          </a:xfrm>
          <a:prstGeom prst="rect">
            <a:avLst/>
          </a:prstGeom>
        </p:spPr>
        <p:txBody>
          <a:bodyPr vert="horz" lIns="91423" tIns="45712" rIns="91423" bIns="45712" rtlCol="0" anchor="b"/>
          <a:lstStyle>
            <a:lvl1pPr algn="r">
              <a:defRPr sz="1200"/>
            </a:lvl1pPr>
          </a:lstStyle>
          <a:p>
            <a:fld id="{EF112C6F-2770-4703-98DB-2275B640C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012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Fellowship Church by Bill Heath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D51A55-303F-4D54-AB99-832332D3BB80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5/22/2024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Notes:  Core Scriptures to profit the souls of women with God's design, purpose, and beauty.  Genesis 1:27, Proverbs 31, Matthew 19:4, Romans 16:1-16, Ephesians 5:22-33, 1 Peter 3:1-7</a:t>
            </a:r>
          </a:p>
        </p:txBody>
      </p:sp>
    </p:spTree>
    <p:extLst>
      <p:ext uri="{BB962C8B-B14F-4D97-AF65-F5344CB8AC3E}">
        <p14:creationId xmlns:p14="http://schemas.microsoft.com/office/powerpoint/2010/main" val="2741437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F112C6F-2770-4703-98DB-2275B640CE0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75214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F112C6F-2770-4703-98DB-2275B640CE0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4081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5B67A-261F-9DE2-01F4-59766EB608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986B47-F04F-B032-5DF6-8D446B5791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02B05A-85D2-0B7B-8AD9-202775A37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83920-9796-51D7-7B01-4D3EE2469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46A3B-85BA-41E0-3E7D-D9310EBB2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208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0C598-BE26-A80B-0421-F1DB3A249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BFA8D7-95A0-8DD1-EEAE-F672E3F23D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029B2C-1ECB-2C63-5849-5FC6D25B0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C0C92-6A66-42CE-7D8C-8B28F9A97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CE2458-12BE-2EA7-AFB3-C6C566D24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171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91F562-B015-29AE-E68D-EFA1192ABC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0733EA-5D0A-426F-3B5C-3F2D18B27A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2CC72-024A-43EA-BF05-67E22683F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F16518-33A4-4532-1F2D-23A95CBFF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2391F5-09BE-D072-E6C8-D4B52F999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149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6E646-2988-0016-83C8-ABBCC416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D27B3-9EB6-554C-DC5F-B0AFF5BFA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08C58E-59EF-A80D-8A92-4C706C6EF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09AE1-587A-B9A0-7536-7619B2350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845967-ED14-C0B2-E816-FD76E38F8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65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B252F-E9F8-BEFE-E9AE-7E37A961D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8CAC0E-0E4E-9770-AA4F-17A9E007C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A010F5-956E-532C-D62B-1EFB3D64F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51D6A-13B2-4634-882C-51D5BB896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AD65DB-599C-478A-4EF1-D72ED7E65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67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E8597-4776-2EBC-2786-AB3A655EF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893AE-3EC4-9FBF-58A0-269E4ABDFF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28B258-33A4-9EDA-D199-A2A61B2571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A1376C-F755-7D1B-63F2-7723EBA20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710ADB-C96D-71AA-2670-A894894DD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C3B9D3-10CE-946A-C332-6C74ADEE1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699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545BD-8620-2E66-A3D4-F0A7ED633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0C2867-03F6-1394-4E3C-53C5351064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759B24-07FD-BF6D-5FEA-D3F2FCFD73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7EE568-E5A6-6D85-D7D9-EEA86715F1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3C2469-4709-B49E-67F5-BC86510DA3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39F942-C2FA-A491-6711-8AE66C9C1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190FC4-6AEF-8B96-5C2B-36CD9A049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B44438-44CE-DE86-0DC8-EBADDC931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939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3C6A5-DC17-8DFC-8CAC-9B9C8DD07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BE22BF-B2E4-0075-316E-353EE5B71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6168DB-DDBA-D74F-01C9-2801256FF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7DB4DE-C342-5C40-C8F5-53E8B40F9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8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93AEC7-2627-7021-F79E-BC57259D0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F61FD6-4987-E19E-1FC7-9F1CD4AA1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97F659-64E4-FC20-3A9E-1FAE44F4B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998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A24DC-F02D-1BF9-8DFE-D8577A860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AA109-5826-3716-750F-4F8B49FE1A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A15675-6163-1F32-8880-123F09C8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5BD302-85C7-639A-4C77-F1B19282A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09919-FAFA-6AE6-505C-1208FC895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AB3E96-0BC3-C140-64E7-162722506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993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FE0E4-325B-1AE4-6DA5-F7B5DED9E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68FD5C-1C6C-2DF5-40C9-FF8DDB2B1C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3EF42D-6042-2014-44AC-5AE0DD0EC7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BDF341-5281-90C2-8579-F66754169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5/22/2024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548D91-356D-C664-7BDE-B9305B84B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08FEE8-F0DF-4403-F170-7E5B96E62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957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C5926E-5C15-E9CC-DA68-B6349B0E4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D323C2-3787-4536-916E-1191EFEFF7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1A4ADE-A51F-F14D-6E7C-2B6CDADE07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5/22/2024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586461-30A0-FC14-92B4-50ABD51C2A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1B6BA9-84F9-9FF4-92AA-3CBB92D1E0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473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3E5C6185-BA62-417B-B11E-D6CE654AE4F5}"/>
              </a:ext>
            </a:extLst>
          </p:cNvPr>
          <p:cNvSpPr txBox="1"/>
          <p:nvPr/>
        </p:nvSpPr>
        <p:spPr>
          <a:xfrm>
            <a:off x="0" y="0"/>
            <a:ext cx="1209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Fellowship Church, May 22, 2024                                                                                                      B. Heath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DB6C924B-D136-B41C-57F2-9E15057EFB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52799" y="121920"/>
            <a:ext cx="5476241" cy="1194079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/>
              <a:t>Straight and Balanced</a:t>
            </a:r>
          </a:p>
          <a:p>
            <a:r>
              <a:rPr lang="en-US" sz="1800" dirty="0"/>
              <a:t>(Luke 3:4-6)</a:t>
            </a:r>
          </a:p>
          <a:p>
            <a:r>
              <a:rPr lang="en-US" dirty="0"/>
              <a:t>Biblical characters (Hebrews 11:1-3)</a:t>
            </a:r>
          </a:p>
        </p:txBody>
      </p:sp>
      <p:pic>
        <p:nvPicPr>
          <p:cNvPr id="4098" name="Picture 2" descr="Image result for balance">
            <a:extLst>
              <a:ext uri="{FF2B5EF4-FFF2-40B4-BE49-F238E27FC236}">
                <a16:creationId xmlns:a16="http://schemas.microsoft.com/office/drawing/2014/main" id="{94A68CC1-A35B-E44A-258F-98BB866D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7813" y="1706377"/>
            <a:ext cx="2130894" cy="2649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Plumbline Bible">
            <a:extLst>
              <a:ext uri="{FF2B5EF4-FFF2-40B4-BE49-F238E27FC236}">
                <a16:creationId xmlns:a16="http://schemas.microsoft.com/office/drawing/2014/main" id="{9EEDE0C2-EE51-FBC3-E1C7-6D92032E06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760" y="1726698"/>
            <a:ext cx="2628899" cy="2628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8485E64-3BDB-27A6-C3D9-F275AD723DA6}"/>
              </a:ext>
            </a:extLst>
          </p:cNvPr>
          <p:cNvSpPr txBox="1"/>
          <p:nvPr/>
        </p:nvSpPr>
        <p:spPr>
          <a:xfrm>
            <a:off x="9763197" y="4719200"/>
            <a:ext cx="242880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Deut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25:13-16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20:10, Dan 5:25-28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NT:  Hebrews12:1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1 Cor 3:11-15</a:t>
            </a:r>
            <a:endParaRPr lang="en-US" sz="2000" dirty="0">
              <a:solidFill>
                <a:srgbClr val="FFFFFF"/>
              </a:solidFill>
              <a:latin typeface="Gill Sans M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7EEF026-F07A-9A8D-74F7-DB7139A5BCC1}"/>
              </a:ext>
            </a:extLst>
          </p:cNvPr>
          <p:cNvSpPr txBox="1"/>
          <p:nvPr/>
        </p:nvSpPr>
        <p:spPr>
          <a:xfrm>
            <a:off x="222469" y="4528821"/>
            <a:ext cx="278821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Ps 5:8,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4:25-27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Amos 7:7-8, Is 28:13, 17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NT:  Mt 3:3, Acts 9:11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Hebrews 12:13, Jude 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1 Cor 15:1-4, 2 Tim 3:10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John 7:16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B1BFC7-F1FB-7C24-B2DD-713F88A233D1}"/>
              </a:ext>
            </a:extLst>
          </p:cNvPr>
          <p:cNvSpPr txBox="1"/>
          <p:nvPr/>
        </p:nvSpPr>
        <p:spPr>
          <a:xfrm>
            <a:off x="3061487" y="1451055"/>
            <a:ext cx="6529553" cy="532453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#1 – Abel’s Faith &amp; Innocent Blood (Heb 11:4, Gen 4)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ill Sans MT"/>
                <a:ea typeface="+mn-ea"/>
                <a:cs typeface="+mn-cs"/>
              </a:rPr>
              <a:t>#2 – Walking with God &amp; with Enoch (Heb 11:5-6, Gen 5)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chemeClr val="bg1"/>
                </a:solidFill>
                <a:highlight>
                  <a:srgbClr val="FFFF00"/>
                </a:highlight>
                <a:latin typeface="Gill Sans MT"/>
              </a:rPr>
              <a:t>#3 – Secure on the Ark with Noah (Heb 11:7, </a:t>
            </a:r>
            <a:r>
              <a:rPr lang="en-US" sz="2000" dirty="0" err="1">
                <a:solidFill>
                  <a:schemeClr val="bg1"/>
                </a:solidFill>
                <a:highlight>
                  <a:srgbClr val="FFFF00"/>
                </a:highlight>
                <a:latin typeface="Gill Sans MT"/>
              </a:rPr>
              <a:t>Ez</a:t>
            </a:r>
            <a:r>
              <a:rPr lang="en-US" sz="2000" dirty="0">
                <a:solidFill>
                  <a:schemeClr val="bg1"/>
                </a:solidFill>
                <a:highlight>
                  <a:srgbClr val="FFFF00"/>
                </a:highlight>
                <a:latin typeface="Gill Sans MT"/>
              </a:rPr>
              <a:t> 14:14, 20)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#4 – Abraham (Heb 11:8-10, Gen 12-21)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#5 – Sarah (Heb 11:11, Gen 12-21)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#6 – Strangers &amp; Pilgrims (Heb 11:12-16)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#7 – Isaac (Heb 11:17-19, Gen 22-24)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#8 – Jacob &amp; Esau (Heb 11:20-21, Gen 25-36)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#9 – Joseph (Heb 11:22, Gen 37- 50)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#10 – Moses (Heb 11:23-29, Exodus-</a:t>
            </a:r>
            <a:r>
              <a:rPr lang="en-US" sz="2000" dirty="0" err="1">
                <a:solidFill>
                  <a:srgbClr val="FFFFFF"/>
                </a:solidFill>
                <a:latin typeface="Gill Sans MT"/>
              </a:rPr>
              <a:t>Deut</a:t>
            </a:r>
            <a:r>
              <a:rPr lang="en-US" sz="2000" dirty="0">
                <a:solidFill>
                  <a:srgbClr val="FFFFFF"/>
                </a:solidFill>
                <a:latin typeface="Gill Sans MT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#11 – Joshua (Heb 11:30, Joshua)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#12 – Rahab (Heb 11:31, Joshua 6)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#13 – Gideon, Barak, Samson &amp; Jephthah (Heb 11:32, Judges)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#14 – David (Heb 11:32, 2 Samuel, 1 Chronicles)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#15 – Samuel (Heb 11:32, 1 Samuel)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#16 – Prophets (Heb 11:32-38, Isaiah-Malachi)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#17 – All (Heb 11:39-40, Old Testament saints)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8839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29B7101-5D54-94C3-BE01-DB41786F1F4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71"/>
          <a:stretch/>
        </p:blipFill>
        <p:spPr bwMode="auto">
          <a:xfrm>
            <a:off x="9997232" y="10160"/>
            <a:ext cx="2186620" cy="685799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Picture 4" descr="See the source image">
            <a:extLst>
              <a:ext uri="{FF2B5EF4-FFF2-40B4-BE49-F238E27FC236}">
                <a16:creationId xmlns:a16="http://schemas.microsoft.com/office/drawing/2014/main" id="{B07BEC17-263F-C908-981C-39204D2A4DF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4" t="4164" r="4434" b="4250"/>
          <a:stretch/>
        </p:blipFill>
        <p:spPr bwMode="auto">
          <a:xfrm>
            <a:off x="10160" y="2542334"/>
            <a:ext cx="9991031" cy="431566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6851DFA-EFAA-6A7F-AFB6-3593848B4CBD}"/>
              </a:ext>
            </a:extLst>
          </p:cNvPr>
          <p:cNvSpPr txBox="1"/>
          <p:nvPr/>
        </p:nvSpPr>
        <p:spPr>
          <a:xfrm>
            <a:off x="40640" y="103387"/>
            <a:ext cx="9804400" cy="21773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Adam</a:t>
            </a: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knew </a:t>
            </a:r>
            <a:r>
              <a:rPr lang="en-US" sz="2400" b="1" u="sng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Enoch/Methuselah</a:t>
            </a: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</a:t>
            </a: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who knew </a:t>
            </a:r>
            <a:r>
              <a:rPr lang="en-US" sz="2400" b="1" u="sng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Noah/Shem</a:t>
            </a: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</a:t>
            </a: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who knew </a:t>
            </a:r>
            <a:r>
              <a:rPr lang="en-US" sz="2400" b="1" u="sng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Job/Abraham</a:t>
            </a: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</a:t>
            </a:r>
            <a:endParaRPr lang="en-US" sz="2400" dirty="0">
              <a:effectLst/>
              <a:latin typeface="Wingdings 3" panose="05040102010807070707" pitchFamily="18" charset="2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to pass on the spoken truth </a:t>
            </a: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driven with the inspired </a:t>
            </a:r>
            <a:r>
              <a:rPr lang="en-US" sz="24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t</a:t>
            </a: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ruth in the Hebrew language</a:t>
            </a:r>
            <a:endParaRPr lang="en-US" sz="2400" dirty="0">
              <a:effectLst/>
              <a:latin typeface="Wingdings 3" panose="05040102010807070707" pitchFamily="18" charset="2"/>
              <a:ea typeface="Cambria Math" panose="02040503050406030204" pitchFamily="18" charset="0"/>
              <a:cs typeface="Wingdings 3" panose="050401020108070707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548197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8CF4905-AEA6-4B29-4A0B-5BD1F1EFA797}"/>
              </a:ext>
            </a:extLst>
          </p:cNvPr>
          <p:cNvSpPr txBox="1"/>
          <p:nvPr/>
        </p:nvSpPr>
        <p:spPr>
          <a:xfrm>
            <a:off x="81280" y="83936"/>
            <a:ext cx="12029440" cy="6732612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i="1" dirty="0">
                <a:solidFill>
                  <a:srgbClr val="FFFFFF"/>
                </a:solidFill>
                <a:latin typeface="Gill Sans MT"/>
              </a:rPr>
              <a:t>Secure on the Ark with Noah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(Hebrews 11:7)</a:t>
            </a:r>
            <a:endParaRPr kumimoji="0" lang="en-US" sz="2400" b="1" i="1" u="sng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FFFFFF">
                  <a:lumMod val="95000"/>
                </a:srgbClr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Time:  </a:t>
            </a: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Birth c. 3000 BC.   Flood c. 2400 BC. 		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Place:   </a:t>
            </a: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Mountains of </a:t>
            </a:r>
            <a:r>
              <a:rPr lang="en-US" sz="2400" dirty="0">
                <a:solidFill>
                  <a:srgbClr val="FFFFFF">
                    <a:lumMod val="95000"/>
                  </a:srgbClr>
                </a:solidFill>
                <a:latin typeface="Gill Sans MT"/>
              </a:rPr>
              <a:t>Ararat, Turkey</a:t>
            </a: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FFFFFF">
                  <a:lumMod val="95000"/>
                </a:srgbClr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People:  </a:t>
            </a: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Noah and his family (8 souls)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srgbClr val="FFFFFF">
                  <a:lumMod val="95000"/>
                </a:srgbClr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Scripture 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Hebrews 11:7 </a:t>
            </a: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by faith Noah, being warned of God</a:t>
            </a:r>
            <a:r>
              <a:rPr lang="en-US" sz="2400" dirty="0">
                <a:solidFill>
                  <a:srgbClr val="FFFFFF">
                    <a:lumMod val="95000"/>
                  </a:srgbClr>
                </a:solidFill>
                <a:latin typeface="Gill Sans MT"/>
              </a:rPr>
              <a:t> of things not seen as yet, </a:t>
            </a: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moved with fear, prepared an ark </a:t>
            </a:r>
            <a:r>
              <a:rPr lang="en-US" sz="2400" dirty="0">
                <a:solidFill>
                  <a:srgbClr val="FFFFFF">
                    <a:lumMod val="95000"/>
                  </a:srgbClr>
                </a:solidFill>
                <a:latin typeface="Gill Sans MT"/>
              </a:rPr>
              <a:t>to the saving of his house; by the which he condemned the world,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srgbClr val="FFFFFF">
                    <a:lumMod val="95000"/>
                  </a:srgbClr>
                </a:solidFill>
                <a:latin typeface="Gill Sans MT"/>
              </a:rPr>
              <a:t>and became heir of the righteousness which is by faith.</a:t>
            </a:r>
            <a:endParaRPr kumimoji="0" lang="en-US" sz="2000" i="0" u="none" strike="noStrike" kern="1200" cap="none" spc="0" normalizeH="0" baseline="0" noProof="0" dirty="0">
              <a:ln>
                <a:noFill/>
              </a:ln>
              <a:solidFill>
                <a:srgbClr val="FFFFFF">
                  <a:lumMod val="95000"/>
                </a:srgbClr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>
              <a:defRPr/>
            </a:pPr>
            <a:endParaRPr lang="en-US" sz="2400" dirty="0">
              <a:solidFill>
                <a:srgbClr val="FFFFFF">
                  <a:lumMod val="95000"/>
                </a:srgbClr>
              </a:solidFill>
              <a:latin typeface="Gill Sans MT"/>
            </a:endParaRPr>
          </a:p>
          <a:p>
            <a:pPr>
              <a:defRPr/>
            </a:pPr>
            <a:r>
              <a:rPr lang="en-US" sz="2400" b="1" dirty="0">
                <a:solidFill>
                  <a:srgbClr val="FFFFFF">
                    <a:lumMod val="95000"/>
                  </a:srgbClr>
                </a:solidFill>
                <a:latin typeface="Gill Sans MT"/>
              </a:rPr>
              <a:t>Ezekiel 14:14, 20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rgbClr val="FFFFFF">
                  <a:lumMod val="95000"/>
                </a:srgbClr>
              </a:solidFill>
              <a:latin typeface="Gill Sans M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>
                <a:solidFill>
                  <a:srgbClr val="FFFFFF">
                    <a:lumMod val="95000"/>
                  </a:srgbClr>
                </a:solidFill>
                <a:latin typeface="Gill Sans MT"/>
              </a:rPr>
              <a:t>Noah’s</a:t>
            </a:r>
            <a:r>
              <a:rPr lang="en-US" sz="2400" dirty="0">
                <a:solidFill>
                  <a:srgbClr val="FFFFFF">
                    <a:lumMod val="95000"/>
                  </a:srgbClr>
                </a:solidFill>
                <a:latin typeface="Gill Sans MT"/>
              </a:rPr>
              <a:t> world perspective:   Genesis 6-9, Job 26:10, 38:10, Isaiah 54:9</a:t>
            </a:r>
          </a:p>
          <a:p>
            <a:pPr>
              <a:defRPr/>
            </a:pPr>
            <a:endParaRPr lang="en-US" sz="1400" dirty="0">
              <a:solidFill>
                <a:srgbClr val="FFFFFF">
                  <a:lumMod val="95000"/>
                </a:srgbClr>
              </a:solidFill>
              <a:latin typeface="Gill Sans MT"/>
            </a:endParaRPr>
          </a:p>
          <a:p>
            <a:pPr>
              <a:defRPr/>
            </a:pPr>
            <a:r>
              <a:rPr lang="en-US" sz="2400" b="1" dirty="0">
                <a:solidFill>
                  <a:srgbClr val="FFFFFF">
                    <a:lumMod val="95000"/>
                  </a:srgbClr>
                </a:solidFill>
                <a:latin typeface="Gill Sans MT"/>
              </a:rPr>
              <a:t>Daniel’s</a:t>
            </a:r>
            <a:r>
              <a:rPr lang="en-US" sz="2400" dirty="0">
                <a:solidFill>
                  <a:srgbClr val="FFFFFF">
                    <a:lumMod val="95000"/>
                  </a:srgbClr>
                </a:solidFill>
                <a:latin typeface="Gill Sans MT"/>
              </a:rPr>
              <a:t> national perspective:   Daniel 9:1-27, Matthew 24:37-40, Luke 17:26-30</a:t>
            </a:r>
          </a:p>
          <a:p>
            <a:pPr>
              <a:defRPr/>
            </a:pPr>
            <a:endParaRPr lang="en-US" sz="1400" dirty="0">
              <a:solidFill>
                <a:srgbClr val="FFFFFF">
                  <a:lumMod val="95000"/>
                </a:srgbClr>
              </a:solidFill>
              <a:latin typeface="Gill Sans MT"/>
            </a:endParaRPr>
          </a:p>
          <a:p>
            <a:pPr>
              <a:defRPr/>
            </a:pPr>
            <a:r>
              <a:rPr lang="en-US" sz="2400" b="1" dirty="0">
                <a:solidFill>
                  <a:srgbClr val="FFFFFF">
                    <a:lumMod val="95000"/>
                  </a:srgbClr>
                </a:solidFill>
                <a:latin typeface="Gill Sans MT"/>
              </a:rPr>
              <a:t>Job’s</a:t>
            </a:r>
            <a:r>
              <a:rPr lang="en-US" sz="2400" dirty="0">
                <a:solidFill>
                  <a:srgbClr val="FFFFFF">
                    <a:lumMod val="95000"/>
                  </a:srgbClr>
                </a:solidFill>
                <a:latin typeface="Gill Sans MT"/>
              </a:rPr>
              <a:t> personal perspective:   1 Peter 3:18-22, 2 Peter 2:5, Hebrews 11:7 </a:t>
            </a:r>
          </a:p>
          <a:p>
            <a:pPr>
              <a:defRPr/>
            </a:pPr>
            <a:endParaRPr lang="en-US" sz="2400" dirty="0">
              <a:solidFill>
                <a:srgbClr val="FFFFFF">
                  <a:lumMod val="95000"/>
                </a:srgbClr>
              </a:solidFill>
              <a:latin typeface="Gill Sans M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Decision:  How secure on you in the ark of Jesus Christ</a:t>
            </a:r>
            <a:r>
              <a:rPr lang="en-US" sz="2400" b="1" dirty="0">
                <a:solidFill>
                  <a:srgbClr val="FFFFFF">
                    <a:lumMod val="95000"/>
                  </a:srgbClr>
                </a:solidFill>
                <a:latin typeface="Gill Sans MT"/>
              </a:rPr>
              <a:t>?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 </a:t>
            </a:r>
            <a:endParaRPr kumimoji="0" lang="en-US" sz="2400" i="0" u="none" strike="noStrike" kern="1200" cap="none" spc="0" normalizeH="0" baseline="0" noProof="0" dirty="0">
              <a:ln>
                <a:noFill/>
              </a:ln>
              <a:solidFill>
                <a:srgbClr val="FFFFFF">
                  <a:lumMod val="95000"/>
                </a:srgbClr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02654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8CF4905-AEA6-4B29-4A0B-5BD1F1EFA797}"/>
              </a:ext>
            </a:extLst>
          </p:cNvPr>
          <p:cNvSpPr txBox="1"/>
          <p:nvPr/>
        </p:nvSpPr>
        <p:spPr>
          <a:xfrm>
            <a:off x="172720" y="12816"/>
            <a:ext cx="11846560" cy="674030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i="1" dirty="0">
                <a:solidFill>
                  <a:srgbClr val="FFFFFF"/>
                </a:solidFill>
                <a:latin typeface="Gill Sans MT"/>
              </a:rPr>
              <a:t>Secure on the Ark with Noah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(Hebrews 11:7, Genesis 6-9)</a:t>
            </a:r>
            <a:endParaRPr kumimoji="0" lang="en-US" sz="2400" b="1" i="1" u="sng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FFFFFF">
                  <a:lumMod val="95000"/>
                </a:srgbClr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>
                <a:solidFill>
                  <a:srgbClr val="FFFFFF">
                    <a:lumMod val="95000"/>
                  </a:srgbClr>
                </a:solidFill>
                <a:latin typeface="Gill Sans MT"/>
              </a:rPr>
              <a:t>6:1-7	   </a:t>
            </a:r>
            <a:r>
              <a:rPr lang="en-US" sz="2400" dirty="0">
                <a:solidFill>
                  <a:srgbClr val="FFFFFF">
                    <a:lumMod val="95000"/>
                  </a:srgbClr>
                </a:solidFill>
                <a:latin typeface="Gill Sans MT"/>
              </a:rPr>
              <a:t>Evil continually before the flood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rgbClr val="FFFFFF">
                  <a:lumMod val="95000"/>
                </a:srgbClr>
              </a:solidFill>
              <a:latin typeface="Gill Sans MT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>
                <a:solidFill>
                  <a:srgbClr val="FFFFFF">
                    <a:lumMod val="95000"/>
                  </a:srgbClr>
                </a:solidFill>
                <a:latin typeface="Gill Sans MT"/>
              </a:rPr>
              <a:t>6:8-13</a:t>
            </a:r>
            <a:r>
              <a:rPr lang="en-US" sz="2400" dirty="0">
                <a:solidFill>
                  <a:srgbClr val="FFFFFF">
                    <a:lumMod val="95000"/>
                  </a:srgbClr>
                </a:solidFill>
                <a:latin typeface="Gill Sans MT"/>
              </a:rPr>
              <a:t>	   Noah was a just (righteous) man, perfect in his generations, [and]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srgbClr val="FFFFFF">
                    <a:lumMod val="95000"/>
                  </a:srgbClr>
                </a:solidFill>
                <a:latin typeface="Gill Sans MT"/>
              </a:rPr>
              <a:t>              walked with God (just like Enoch)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dirty="0">
              <a:solidFill>
                <a:srgbClr val="FFFFFF">
                  <a:lumMod val="95000"/>
                </a:srgbClr>
              </a:solidFill>
              <a:latin typeface="Gill Sans MT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>
                <a:solidFill>
                  <a:srgbClr val="FFFFFF">
                    <a:lumMod val="95000"/>
                  </a:srgbClr>
                </a:solidFill>
                <a:latin typeface="Gill Sans MT"/>
              </a:rPr>
              <a:t>6:14-22  </a:t>
            </a:r>
            <a:r>
              <a:rPr lang="en-US" sz="2400" dirty="0">
                <a:solidFill>
                  <a:srgbClr val="FFFFFF">
                    <a:lumMod val="95000"/>
                  </a:srgbClr>
                </a:solidFill>
                <a:latin typeface="Gill Sans MT"/>
              </a:rPr>
              <a:t>Directions to build the ark (Heb 11:7 by faith Noah moved with fear, 50-70 </a:t>
            </a:r>
            <a:r>
              <a:rPr lang="en-US" sz="2400" dirty="0" err="1">
                <a:solidFill>
                  <a:srgbClr val="FFFFFF">
                    <a:lumMod val="95000"/>
                  </a:srgbClr>
                </a:solidFill>
                <a:latin typeface="Gill Sans MT"/>
              </a:rPr>
              <a:t>yrs</a:t>
            </a:r>
            <a:r>
              <a:rPr lang="en-US" sz="2400" dirty="0">
                <a:solidFill>
                  <a:srgbClr val="FFFFFF">
                    <a:lumMod val="95000"/>
                  </a:srgbClr>
                </a:solidFill>
                <a:latin typeface="Gill Sans MT"/>
              </a:rPr>
              <a:t>)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srgbClr val="FFFFFF">
                    <a:lumMod val="95000"/>
                  </a:srgbClr>
                </a:solidFill>
                <a:latin typeface="Gill Sans MT"/>
              </a:rPr>
              <a:t>               Matthew 24:37-40, Luke 17:26-30)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rgbClr val="FFFFFF">
                  <a:lumMod val="95000"/>
                </a:srgbClr>
              </a:solidFill>
              <a:latin typeface="Gill Sans MT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>
                <a:solidFill>
                  <a:srgbClr val="FFFFFF">
                    <a:lumMod val="95000"/>
                  </a:srgbClr>
                </a:solidFill>
                <a:latin typeface="Gill Sans MT"/>
              </a:rPr>
              <a:t>7:1-9</a:t>
            </a:r>
            <a:r>
              <a:rPr lang="en-US" sz="2400" dirty="0">
                <a:solidFill>
                  <a:srgbClr val="FFFFFF">
                    <a:lumMod val="95000"/>
                  </a:srgbClr>
                </a:solidFill>
                <a:latin typeface="Gill Sans MT"/>
              </a:rPr>
              <a:t>	   Noah and family enter the ark (1 Peter 3:18-22, 2 Peter 2:5)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rgbClr val="FFFFFF">
                  <a:lumMod val="95000"/>
                </a:srgbClr>
              </a:solidFill>
              <a:latin typeface="Gill Sans MT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>
                <a:solidFill>
                  <a:srgbClr val="FFFFFF">
                    <a:lumMod val="95000"/>
                  </a:srgbClr>
                </a:solidFill>
                <a:latin typeface="Gill Sans MT"/>
              </a:rPr>
              <a:t>7:10-24</a:t>
            </a:r>
            <a:r>
              <a:rPr lang="en-US" sz="2400" dirty="0">
                <a:solidFill>
                  <a:srgbClr val="FFFFFF">
                    <a:lumMod val="95000"/>
                  </a:srgbClr>
                </a:solidFill>
                <a:latin typeface="Gill Sans MT"/>
              </a:rPr>
              <a:t>   The water rises from below and lowers from above (Job 26:10, 38:8-11)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rgbClr val="FFFFFF">
                  <a:lumMod val="95000"/>
                </a:srgbClr>
              </a:solidFill>
              <a:latin typeface="Gill Sans MT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>
                <a:solidFill>
                  <a:srgbClr val="FFFFFF">
                    <a:lumMod val="95000"/>
                  </a:srgbClr>
                </a:solidFill>
                <a:latin typeface="Gill Sans MT"/>
              </a:rPr>
              <a:t>8:1-14</a:t>
            </a:r>
            <a:r>
              <a:rPr lang="en-US" sz="2400" dirty="0">
                <a:solidFill>
                  <a:srgbClr val="FFFFFF">
                    <a:lumMod val="95000"/>
                  </a:srgbClr>
                </a:solidFill>
                <a:latin typeface="Gill Sans MT"/>
              </a:rPr>
              <a:t>	    The water lowers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rgbClr val="FFFFFF">
                  <a:lumMod val="95000"/>
                </a:srgbClr>
              </a:solidFill>
              <a:latin typeface="Gill Sans MT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>
                <a:solidFill>
                  <a:srgbClr val="FFFFFF">
                    <a:lumMod val="95000"/>
                  </a:srgbClr>
                </a:solidFill>
                <a:latin typeface="Gill Sans MT"/>
              </a:rPr>
              <a:t>8:15-19</a:t>
            </a:r>
            <a:r>
              <a:rPr lang="en-US" sz="2400" dirty="0">
                <a:solidFill>
                  <a:srgbClr val="FFFFFF">
                    <a:lumMod val="95000"/>
                  </a:srgbClr>
                </a:solidFill>
                <a:latin typeface="Gill Sans MT"/>
              </a:rPr>
              <a:t>  Noah and family leave the ark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rgbClr val="FFFFFF">
                  <a:lumMod val="95000"/>
                </a:srgbClr>
              </a:solidFill>
              <a:latin typeface="Gill Sans MT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>
                <a:solidFill>
                  <a:srgbClr val="FFFFFF">
                    <a:lumMod val="95000"/>
                  </a:srgbClr>
                </a:solidFill>
                <a:latin typeface="Gill Sans MT"/>
              </a:rPr>
              <a:t>8:22-24</a:t>
            </a:r>
            <a:r>
              <a:rPr lang="en-US" sz="2400" dirty="0">
                <a:solidFill>
                  <a:srgbClr val="FFFFFF">
                    <a:lumMod val="95000"/>
                  </a:srgbClr>
                </a:solidFill>
                <a:latin typeface="Gill Sans MT"/>
              </a:rPr>
              <a:t>  Noah builds an altar unto the LORD (the LORD smelled a sweet fragrance)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rgbClr val="FFFFFF">
                  <a:lumMod val="95000"/>
                </a:srgbClr>
              </a:solidFill>
              <a:latin typeface="Gill Sans MT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>
                <a:solidFill>
                  <a:srgbClr val="FFFFFF">
                    <a:lumMod val="95000"/>
                  </a:srgbClr>
                </a:solidFill>
                <a:latin typeface="Gill Sans MT"/>
              </a:rPr>
              <a:t>9:1-7    </a:t>
            </a:r>
            <a:r>
              <a:rPr lang="en-US" sz="2400" dirty="0">
                <a:solidFill>
                  <a:srgbClr val="FFFFFF">
                    <a:lumMod val="95000"/>
                  </a:srgbClr>
                </a:solidFill>
                <a:latin typeface="Gill Sans MT"/>
              </a:rPr>
              <a:t>  Dispensation of government (until Abraham in Genesis 12)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rgbClr val="FFFFFF">
                  <a:lumMod val="95000"/>
                </a:srgbClr>
              </a:solidFill>
              <a:latin typeface="Gill Sans MT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>
                <a:solidFill>
                  <a:srgbClr val="FFFFFF">
                    <a:lumMod val="95000"/>
                  </a:srgbClr>
                </a:solidFill>
                <a:latin typeface="Gill Sans MT"/>
              </a:rPr>
              <a:t>9:8-17</a:t>
            </a:r>
            <a:r>
              <a:rPr lang="en-US" sz="2400" dirty="0">
                <a:solidFill>
                  <a:srgbClr val="FFFFFF">
                    <a:lumMod val="95000"/>
                  </a:srgbClr>
                </a:solidFill>
                <a:latin typeface="Gill Sans MT"/>
              </a:rPr>
              <a:t>    Covenant of the rainbow to not destroy all flesh again by water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FFFFFF">
                  <a:lumMod val="95000"/>
                </a:srgbClr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3902482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Catering 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14D02"/>
      </a:accent1>
      <a:accent2>
        <a:srgbClr val="FDFBF2"/>
      </a:accent2>
      <a:accent3>
        <a:srgbClr val="F49201"/>
      </a:accent3>
      <a:accent4>
        <a:srgbClr val="F4ADE4"/>
      </a:accent4>
      <a:accent5>
        <a:srgbClr val="3841A4"/>
      </a:accent5>
      <a:accent6>
        <a:srgbClr val="068145"/>
      </a:accent6>
      <a:hlink>
        <a:srgbClr val="0563C1"/>
      </a:hlink>
      <a:folHlink>
        <a:srgbClr val="954F72"/>
      </a:folHlink>
    </a:clrScheme>
    <a:fontScheme name="Custom 114">
      <a:majorFont>
        <a:latin typeface="Aharoni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47005</TotalTime>
  <Words>676</Words>
  <Application>Microsoft Office PowerPoint</Application>
  <PresentationFormat>Widescreen</PresentationFormat>
  <Paragraphs>89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Aharoni</vt:lpstr>
      <vt:lpstr>Arial</vt:lpstr>
      <vt:lpstr>Calibri</vt:lpstr>
      <vt:lpstr>Gill Sans MT</vt:lpstr>
      <vt:lpstr>Verdana</vt:lpstr>
      <vt:lpstr>Wingdings 3</vt:lpstr>
      <vt:lpstr>Theme1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Bill Heath</cp:lastModifiedBy>
  <cp:revision>1368</cp:revision>
  <cp:lastPrinted>2024-05-22T20:30:08Z</cp:lastPrinted>
  <dcterms:created xsi:type="dcterms:W3CDTF">2013-07-15T20:26:40Z</dcterms:created>
  <dcterms:modified xsi:type="dcterms:W3CDTF">2024-05-22T20:49:20Z</dcterms:modified>
</cp:coreProperties>
</file>