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1" r:id="rId4"/>
  </p:sldMasterIdLst>
  <p:notesMasterIdLst>
    <p:notesMasterId r:id="rId10"/>
  </p:notesMasterIdLst>
  <p:sldIdLst>
    <p:sldId id="364" r:id="rId5"/>
    <p:sldId id="369" r:id="rId6"/>
    <p:sldId id="367" r:id="rId7"/>
    <p:sldId id="371" r:id="rId8"/>
    <p:sldId id="368" r:id="rId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447" autoAdjust="0"/>
  </p:normalViewPr>
  <p:slideViewPr>
    <p:cSldViewPr snapToGrid="0">
      <p:cViewPr varScale="1">
        <p:scale>
          <a:sx n="63" d="100"/>
          <a:sy n="63" d="100"/>
        </p:scale>
        <p:origin x="804" y="5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6" y="0"/>
            <a:ext cx="3078163" cy="469900"/>
          </a:xfrm>
          <a:prstGeom prst="rect">
            <a:avLst/>
          </a:prstGeom>
        </p:spPr>
        <p:txBody>
          <a:bodyPr vert="horz" lIns="91440" tIns="45720" rIns="91440" bIns="45720" rtlCol="0"/>
          <a:lstStyle>
            <a:lvl1pPr algn="r">
              <a:defRPr sz="1200"/>
            </a:lvl1pPr>
          </a:lstStyle>
          <a:p>
            <a:fld id="{0AC9DA1F-9C06-46A4-8A99-BC0A7DC41F13}" type="datetimeFigureOut">
              <a:rPr lang="en-US" smtClean="0"/>
              <a:t>3/9/2024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4" y="4518026"/>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6" y="8918575"/>
            <a:ext cx="3078163" cy="469900"/>
          </a:xfrm>
          <a:prstGeom prst="rect">
            <a:avLst/>
          </a:prstGeom>
        </p:spPr>
        <p:txBody>
          <a:bodyPr vert="horz" lIns="91440" tIns="45720" rIns="91440" bIns="45720" rtlCol="0" anchor="b"/>
          <a:lstStyle>
            <a:lvl1pPr algn="r">
              <a:defRPr sz="1200"/>
            </a:lvl1pPr>
          </a:lstStyle>
          <a:p>
            <a:fld id="{EF112C6F-2770-4703-98DB-2275B640CE06}" type="slidenum">
              <a:rPr lang="en-US" smtClean="0"/>
              <a:t>‹#›</a:t>
            </a:fld>
            <a:endParaRPr lang="en-US"/>
          </a:p>
        </p:txBody>
      </p:sp>
    </p:spTree>
    <p:extLst>
      <p:ext uri="{BB962C8B-B14F-4D97-AF65-F5344CB8AC3E}">
        <p14:creationId xmlns:p14="http://schemas.microsoft.com/office/powerpoint/2010/main" val="2621012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Fellowship Church by Bill Heath</a:t>
            </a:r>
          </a:p>
        </p:txBody>
      </p:sp>
      <p:sp>
        <p:nvSpPr>
          <p:cNvPr id="5" name="Date Placeholder 4"/>
          <p:cNvSpPr>
            <a:spLocks noGrp="1"/>
          </p:cNvSpPr>
          <p:nvPr>
            <p:ph type="dt" idx="1"/>
          </p:nvPr>
        </p:nvSpPr>
        <p:spPr/>
        <p:txBody>
          <a:bodyPr/>
          <a:lstStyle/>
          <a:p>
            <a:fld id="{1AD51A55-303F-4D54-AB99-832332D3BB80}" type="datetime1">
              <a:rPr lang="en-US" smtClean="0"/>
              <a:t>3/9/2024</a:t>
            </a:fld>
            <a:endParaRPr lang="en-US"/>
          </a:p>
        </p:txBody>
      </p:sp>
      <p:sp>
        <p:nvSpPr>
          <p:cNvPr id="6" name="Footer Placeholder 5"/>
          <p:cNvSpPr>
            <a:spLocks noGrp="1"/>
          </p:cNvSpPr>
          <p:nvPr>
            <p:ph type="ftr" sz="quarter" idx="4"/>
          </p:nvPr>
        </p:nvSpPr>
        <p:spPr/>
        <p:txBody>
          <a:bodyPr/>
          <a:lstStyle/>
          <a:p>
            <a:r>
              <a:rPr lang="en-US"/>
              <a:t>Notes:  Core Scriptures to profit the souls of women with God's design, purpose, and beauty.  Genesis 1:27, Proverbs 31, Matthew 19:4, Romans 16:1-16, Ephesians 5:22-33, 1 Peter 3:1-7</a:t>
            </a:r>
          </a:p>
        </p:txBody>
      </p:sp>
    </p:spTree>
    <p:extLst>
      <p:ext uri="{BB962C8B-B14F-4D97-AF65-F5344CB8AC3E}">
        <p14:creationId xmlns:p14="http://schemas.microsoft.com/office/powerpoint/2010/main" val="2741437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F112C6F-2770-4703-98DB-2275B640CE0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7521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F112C6F-2770-4703-98DB-2275B640CE0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2220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F112C6F-2770-4703-98DB-2275B640CE0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039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F112C6F-2770-4703-98DB-2275B640CE0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5039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5B67A-261F-9DE2-01F4-59766EB608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986B47-F04F-B032-5DF6-8D446B5791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02B05A-85D2-0B7B-8AD9-202775A37E12}"/>
              </a:ext>
            </a:extLst>
          </p:cNvPr>
          <p:cNvSpPr>
            <a:spLocks noGrp="1"/>
          </p:cNvSpPr>
          <p:nvPr>
            <p:ph type="dt" sz="half" idx="10"/>
          </p:nvPr>
        </p:nvSpPr>
        <p:spPr/>
        <p:txBody>
          <a:bodyPr/>
          <a:lstStyle/>
          <a:p>
            <a:fld id="{6A4B53A7-3209-46A6-9454-F38EAC8F11E7}" type="datetimeFigureOut">
              <a:rPr lang="en-US" smtClean="0"/>
              <a:t>3/9/2024</a:t>
            </a:fld>
            <a:endParaRPr lang="en-US"/>
          </a:p>
        </p:txBody>
      </p:sp>
      <p:sp>
        <p:nvSpPr>
          <p:cNvPr id="5" name="Footer Placeholder 4">
            <a:extLst>
              <a:ext uri="{FF2B5EF4-FFF2-40B4-BE49-F238E27FC236}">
                <a16:creationId xmlns:a16="http://schemas.microsoft.com/office/drawing/2014/main" id="{C6583920-9796-51D7-7B01-4D3EE2469B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246A3B-85BA-41E0-3E7D-D9310EBB29B6}"/>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3197208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0C598-BE26-A80B-0421-F1DB3A249A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BFA8D7-95A0-8DD1-EEAE-F672E3F23D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029B2C-1ECB-2C63-5849-5FC6D25B0EDA}"/>
              </a:ext>
            </a:extLst>
          </p:cNvPr>
          <p:cNvSpPr>
            <a:spLocks noGrp="1"/>
          </p:cNvSpPr>
          <p:nvPr>
            <p:ph type="dt" sz="half" idx="10"/>
          </p:nvPr>
        </p:nvSpPr>
        <p:spPr/>
        <p:txBody>
          <a:bodyPr/>
          <a:lstStyle/>
          <a:p>
            <a:fld id="{6A4B53A7-3209-46A6-9454-F38EAC8F11E7}" type="datetimeFigureOut">
              <a:rPr lang="en-US" smtClean="0"/>
              <a:t>3/9/2024</a:t>
            </a:fld>
            <a:endParaRPr lang="en-US"/>
          </a:p>
        </p:txBody>
      </p:sp>
      <p:sp>
        <p:nvSpPr>
          <p:cNvPr id="5" name="Footer Placeholder 4">
            <a:extLst>
              <a:ext uri="{FF2B5EF4-FFF2-40B4-BE49-F238E27FC236}">
                <a16:creationId xmlns:a16="http://schemas.microsoft.com/office/drawing/2014/main" id="{D3DC0C92-6A66-42CE-7D8C-8B28F9A977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CE2458-12BE-2EA7-AFB3-C6C566D24496}"/>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237171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91F562-B015-29AE-E68D-EFA1192ABC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0733EA-5D0A-426F-3B5C-3F2D18B27A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72CC72-024A-43EA-BF05-67E22683FCF0}"/>
              </a:ext>
            </a:extLst>
          </p:cNvPr>
          <p:cNvSpPr>
            <a:spLocks noGrp="1"/>
          </p:cNvSpPr>
          <p:nvPr>
            <p:ph type="dt" sz="half" idx="10"/>
          </p:nvPr>
        </p:nvSpPr>
        <p:spPr/>
        <p:txBody>
          <a:bodyPr/>
          <a:lstStyle/>
          <a:p>
            <a:fld id="{6A4B53A7-3209-46A6-9454-F38EAC8F11E7}" type="datetimeFigureOut">
              <a:rPr lang="en-US" smtClean="0"/>
              <a:t>3/9/2024</a:t>
            </a:fld>
            <a:endParaRPr lang="en-US"/>
          </a:p>
        </p:txBody>
      </p:sp>
      <p:sp>
        <p:nvSpPr>
          <p:cNvPr id="5" name="Footer Placeholder 4">
            <a:extLst>
              <a:ext uri="{FF2B5EF4-FFF2-40B4-BE49-F238E27FC236}">
                <a16:creationId xmlns:a16="http://schemas.microsoft.com/office/drawing/2014/main" id="{34F16518-33A4-4532-1F2D-23A95CBFF3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2391F5-09BE-D072-E6C8-D4B52F999D2F}"/>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127149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E646-2988-0016-83C8-ABBCC41604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FD27B3-9EB6-554C-DC5F-B0AFF5BFAC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08C58E-59EF-A80D-8A92-4C706C6EF523}"/>
              </a:ext>
            </a:extLst>
          </p:cNvPr>
          <p:cNvSpPr>
            <a:spLocks noGrp="1"/>
          </p:cNvSpPr>
          <p:nvPr>
            <p:ph type="dt" sz="half" idx="10"/>
          </p:nvPr>
        </p:nvSpPr>
        <p:spPr/>
        <p:txBody>
          <a:bodyPr/>
          <a:lstStyle/>
          <a:p>
            <a:fld id="{6A4B53A7-3209-46A6-9454-F38EAC8F11E7}" type="datetimeFigureOut">
              <a:rPr lang="en-US" smtClean="0"/>
              <a:t>3/9/2024</a:t>
            </a:fld>
            <a:endParaRPr lang="en-US"/>
          </a:p>
        </p:txBody>
      </p:sp>
      <p:sp>
        <p:nvSpPr>
          <p:cNvPr id="5" name="Footer Placeholder 4">
            <a:extLst>
              <a:ext uri="{FF2B5EF4-FFF2-40B4-BE49-F238E27FC236}">
                <a16:creationId xmlns:a16="http://schemas.microsoft.com/office/drawing/2014/main" id="{0AF09AE1-587A-B9A0-7536-7619B23505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845967-ED14-C0B2-E816-FD76E38F84BB}"/>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760065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B252F-E9F8-BEFE-E9AE-7E37A961D9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8CAC0E-0E4E-9770-AA4F-17A9E007CC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A010F5-956E-532C-D62B-1EFB3D64F006}"/>
              </a:ext>
            </a:extLst>
          </p:cNvPr>
          <p:cNvSpPr>
            <a:spLocks noGrp="1"/>
          </p:cNvSpPr>
          <p:nvPr>
            <p:ph type="dt" sz="half" idx="10"/>
          </p:nvPr>
        </p:nvSpPr>
        <p:spPr/>
        <p:txBody>
          <a:bodyPr/>
          <a:lstStyle/>
          <a:p>
            <a:fld id="{6A4B53A7-3209-46A6-9454-F38EAC8F11E7}" type="datetimeFigureOut">
              <a:rPr lang="en-US" smtClean="0"/>
              <a:t>3/9/2024</a:t>
            </a:fld>
            <a:endParaRPr lang="en-US"/>
          </a:p>
        </p:txBody>
      </p:sp>
      <p:sp>
        <p:nvSpPr>
          <p:cNvPr id="5" name="Footer Placeholder 4">
            <a:extLst>
              <a:ext uri="{FF2B5EF4-FFF2-40B4-BE49-F238E27FC236}">
                <a16:creationId xmlns:a16="http://schemas.microsoft.com/office/drawing/2014/main" id="{3C651D6A-13B2-4634-882C-51D5BB8969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AD65DB-599C-478A-4EF1-D72ED7E656FB}"/>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787467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E8597-4776-2EBC-2786-AB3A655EF4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6893AE-3EC4-9FBF-58A0-269E4ABDFF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28B258-33A4-9EDA-D199-A2A61B2571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A1376C-F755-7D1B-63F2-7723EBA209F9}"/>
              </a:ext>
            </a:extLst>
          </p:cNvPr>
          <p:cNvSpPr>
            <a:spLocks noGrp="1"/>
          </p:cNvSpPr>
          <p:nvPr>
            <p:ph type="dt" sz="half" idx="10"/>
          </p:nvPr>
        </p:nvSpPr>
        <p:spPr/>
        <p:txBody>
          <a:bodyPr/>
          <a:lstStyle/>
          <a:p>
            <a:fld id="{6A4B53A7-3209-46A6-9454-F38EAC8F11E7}" type="datetimeFigureOut">
              <a:rPr lang="en-US" smtClean="0"/>
              <a:t>3/9/2024</a:t>
            </a:fld>
            <a:endParaRPr lang="en-US"/>
          </a:p>
        </p:txBody>
      </p:sp>
      <p:sp>
        <p:nvSpPr>
          <p:cNvPr id="6" name="Footer Placeholder 5">
            <a:extLst>
              <a:ext uri="{FF2B5EF4-FFF2-40B4-BE49-F238E27FC236}">
                <a16:creationId xmlns:a16="http://schemas.microsoft.com/office/drawing/2014/main" id="{7C710ADB-C96D-71AA-2670-A894894DD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C3B9D3-10CE-946A-C332-6C74ADEE14E3}"/>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409699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545BD-8620-2E66-A3D4-F0A7ED633F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0C2867-03F6-1394-4E3C-53C5351064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759B24-07FD-BF6D-5FEA-D3F2FCFD73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7EE568-E5A6-6D85-D7D9-EEA86715F1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3C2469-4709-B49E-67F5-BC86510DA3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39F942-C2FA-A491-6711-8AE66C9C177A}"/>
              </a:ext>
            </a:extLst>
          </p:cNvPr>
          <p:cNvSpPr>
            <a:spLocks noGrp="1"/>
          </p:cNvSpPr>
          <p:nvPr>
            <p:ph type="dt" sz="half" idx="10"/>
          </p:nvPr>
        </p:nvSpPr>
        <p:spPr/>
        <p:txBody>
          <a:bodyPr/>
          <a:lstStyle/>
          <a:p>
            <a:fld id="{6A4B53A7-3209-46A6-9454-F38EAC8F11E7}" type="datetimeFigureOut">
              <a:rPr lang="en-US" smtClean="0"/>
              <a:t>3/9/2024</a:t>
            </a:fld>
            <a:endParaRPr lang="en-US"/>
          </a:p>
        </p:txBody>
      </p:sp>
      <p:sp>
        <p:nvSpPr>
          <p:cNvPr id="8" name="Footer Placeholder 7">
            <a:extLst>
              <a:ext uri="{FF2B5EF4-FFF2-40B4-BE49-F238E27FC236}">
                <a16:creationId xmlns:a16="http://schemas.microsoft.com/office/drawing/2014/main" id="{30190FC4-6AEF-8B96-5C2B-36CD9A0492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B44438-44CE-DE86-0DC8-EBADDC931906}"/>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887939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3C6A5-DC17-8DFC-8CAC-9B9C8DD077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BE22BF-B2E4-0075-316E-353EE5B71DB8}"/>
              </a:ext>
            </a:extLst>
          </p:cNvPr>
          <p:cNvSpPr>
            <a:spLocks noGrp="1"/>
          </p:cNvSpPr>
          <p:nvPr>
            <p:ph type="dt" sz="half" idx="10"/>
          </p:nvPr>
        </p:nvSpPr>
        <p:spPr/>
        <p:txBody>
          <a:bodyPr/>
          <a:lstStyle/>
          <a:p>
            <a:fld id="{6A4B53A7-3209-46A6-9454-F38EAC8F11E7}" type="datetimeFigureOut">
              <a:rPr lang="en-US" smtClean="0"/>
              <a:t>3/9/2024</a:t>
            </a:fld>
            <a:endParaRPr lang="en-US"/>
          </a:p>
        </p:txBody>
      </p:sp>
      <p:sp>
        <p:nvSpPr>
          <p:cNvPr id="4" name="Footer Placeholder 3">
            <a:extLst>
              <a:ext uri="{FF2B5EF4-FFF2-40B4-BE49-F238E27FC236}">
                <a16:creationId xmlns:a16="http://schemas.microsoft.com/office/drawing/2014/main" id="{E26168DB-DDBA-D74F-01C9-2801256FFB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7DB4DE-C342-5C40-C8F5-53E8B40F9B17}"/>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60388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93AEC7-2627-7021-F79E-BC57259D073B}"/>
              </a:ext>
            </a:extLst>
          </p:cNvPr>
          <p:cNvSpPr>
            <a:spLocks noGrp="1"/>
          </p:cNvSpPr>
          <p:nvPr>
            <p:ph type="dt" sz="half" idx="10"/>
          </p:nvPr>
        </p:nvSpPr>
        <p:spPr/>
        <p:txBody>
          <a:bodyPr/>
          <a:lstStyle/>
          <a:p>
            <a:fld id="{6A4B53A7-3209-46A6-9454-F38EAC8F11E7}" type="datetimeFigureOut">
              <a:rPr lang="en-US" smtClean="0"/>
              <a:t>3/9/2024</a:t>
            </a:fld>
            <a:endParaRPr lang="en-US"/>
          </a:p>
        </p:txBody>
      </p:sp>
      <p:sp>
        <p:nvSpPr>
          <p:cNvPr id="3" name="Footer Placeholder 2">
            <a:extLst>
              <a:ext uri="{FF2B5EF4-FFF2-40B4-BE49-F238E27FC236}">
                <a16:creationId xmlns:a16="http://schemas.microsoft.com/office/drawing/2014/main" id="{CAF61FD6-4987-E19E-1FC7-9F1CD4AA10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97F659-64E4-FC20-3A9E-1FAE44F4B248}"/>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2508998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A24DC-F02D-1BF9-8DFE-D8577A8609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6AA109-5826-3716-750F-4F8B49FE1A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A15675-6163-1F32-8880-123F09C8B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5BD302-85C7-639A-4C77-F1B19282A04B}"/>
              </a:ext>
            </a:extLst>
          </p:cNvPr>
          <p:cNvSpPr>
            <a:spLocks noGrp="1"/>
          </p:cNvSpPr>
          <p:nvPr>
            <p:ph type="dt" sz="half" idx="10"/>
          </p:nvPr>
        </p:nvSpPr>
        <p:spPr/>
        <p:txBody>
          <a:bodyPr/>
          <a:lstStyle/>
          <a:p>
            <a:fld id="{6A4B53A7-3209-46A6-9454-F38EAC8F11E7}" type="datetimeFigureOut">
              <a:rPr lang="en-US" smtClean="0"/>
              <a:t>3/9/2024</a:t>
            </a:fld>
            <a:endParaRPr lang="en-US"/>
          </a:p>
        </p:txBody>
      </p:sp>
      <p:sp>
        <p:nvSpPr>
          <p:cNvPr id="6" name="Footer Placeholder 5">
            <a:extLst>
              <a:ext uri="{FF2B5EF4-FFF2-40B4-BE49-F238E27FC236}">
                <a16:creationId xmlns:a16="http://schemas.microsoft.com/office/drawing/2014/main" id="{5BA09919-FAFA-6AE6-505C-1208FC895D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B3E96-0BC3-C140-64E7-162722506284}"/>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2254993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FE0E4-325B-1AE4-6DA5-F7B5DED9E5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68FD5C-1C6C-2DF5-40C9-FF8DDB2B1C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33EF42D-6042-2014-44AC-5AE0DD0EC7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BDF341-5281-90C2-8579-F66754169147}"/>
              </a:ext>
            </a:extLst>
          </p:cNvPr>
          <p:cNvSpPr>
            <a:spLocks noGrp="1"/>
          </p:cNvSpPr>
          <p:nvPr>
            <p:ph type="dt" sz="half" idx="10"/>
          </p:nvPr>
        </p:nvSpPr>
        <p:spPr/>
        <p:txBody>
          <a:bodyPr/>
          <a:lstStyle/>
          <a:p>
            <a:fld id="{6A4B53A7-3209-46A6-9454-F38EAC8F11E7}" type="datetimeFigureOut">
              <a:rPr lang="en-US" smtClean="0"/>
              <a:pPr/>
              <a:t>3/9/2024</a:t>
            </a:fld>
            <a:endParaRPr lang="en-US" dirty="0"/>
          </a:p>
        </p:txBody>
      </p:sp>
      <p:sp>
        <p:nvSpPr>
          <p:cNvPr id="6" name="Footer Placeholder 5">
            <a:extLst>
              <a:ext uri="{FF2B5EF4-FFF2-40B4-BE49-F238E27FC236}">
                <a16:creationId xmlns:a16="http://schemas.microsoft.com/office/drawing/2014/main" id="{8A548D91-356D-C664-7BDE-B9305B84B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08FEE8-F0DF-4403-F170-7E5B96E62455}"/>
              </a:ext>
            </a:extLst>
          </p:cNvPr>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1306957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C5926E-5C15-E9CC-DA68-B6349B0E43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D323C2-3787-4536-916E-1191EFEFF7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1A4ADE-A51F-F14D-6E7C-2B6CDADE07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B53A7-3209-46A6-9454-F38EAC8F11E7}" type="datetimeFigureOut">
              <a:rPr lang="en-US" smtClean="0"/>
              <a:pPr/>
              <a:t>3/9/2024</a:t>
            </a:fld>
            <a:endParaRPr lang="en-US" dirty="0"/>
          </a:p>
        </p:txBody>
      </p:sp>
      <p:sp>
        <p:nvSpPr>
          <p:cNvPr id="5" name="Footer Placeholder 4">
            <a:extLst>
              <a:ext uri="{FF2B5EF4-FFF2-40B4-BE49-F238E27FC236}">
                <a16:creationId xmlns:a16="http://schemas.microsoft.com/office/drawing/2014/main" id="{61586461-30A0-FC14-92B4-50ABD51C2A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1B6BA9-84F9-9FF4-92AA-3CBB92D1E0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3706473925"/>
      </p:ext>
    </p:extLst>
  </p:cSld>
  <p:clrMap bg1="dk1" tx1="lt1" bg2="dk2" tx2="lt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youtube.com/watch?v=npWJZwgmKMo"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thelivingmessage.com/category/pray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E5C6185-BA62-417B-B11E-D6CE654AE4F5}"/>
              </a:ext>
            </a:extLst>
          </p:cNvPr>
          <p:cNvSpPr txBox="1"/>
          <p:nvPr/>
        </p:nvSpPr>
        <p:spPr>
          <a:xfrm>
            <a:off x="3576195" y="6292366"/>
            <a:ext cx="5425589" cy="400110"/>
          </a:xfrm>
          <a:prstGeom prst="rect">
            <a:avLst/>
          </a:prstGeom>
          <a:noFill/>
        </p:spPr>
        <p:txBody>
          <a:bodyPr wrap="none" rtlCol="0">
            <a:spAutoFit/>
          </a:bodyPr>
          <a:lstStyle/>
          <a:p>
            <a:pPr algn="ctr"/>
            <a:r>
              <a:rPr lang="en-US" sz="2000" dirty="0"/>
              <a:t>Fellowship Church,  March 10, 2024, by Bill Heath</a:t>
            </a:r>
          </a:p>
        </p:txBody>
      </p:sp>
      <p:sp>
        <p:nvSpPr>
          <p:cNvPr id="4" name="Subtitle 3">
            <a:extLst>
              <a:ext uri="{FF2B5EF4-FFF2-40B4-BE49-F238E27FC236}">
                <a16:creationId xmlns:a16="http://schemas.microsoft.com/office/drawing/2014/main" id="{DB6C924B-D136-B41C-57F2-9E15057EFBC5}"/>
              </a:ext>
            </a:extLst>
          </p:cNvPr>
          <p:cNvSpPr>
            <a:spLocks noGrp="1"/>
          </p:cNvSpPr>
          <p:nvPr>
            <p:ph type="subTitle" idx="1"/>
          </p:nvPr>
        </p:nvSpPr>
        <p:spPr>
          <a:xfrm>
            <a:off x="4246880" y="203201"/>
            <a:ext cx="3637280" cy="1246380"/>
          </a:xfrm>
        </p:spPr>
        <p:txBody>
          <a:bodyPr>
            <a:normAutofit fontScale="92500" lnSpcReduction="10000"/>
          </a:bodyPr>
          <a:lstStyle/>
          <a:p>
            <a:r>
              <a:rPr lang="en-US" sz="3200" dirty="0"/>
              <a:t>Straight and Balanced</a:t>
            </a:r>
          </a:p>
          <a:p>
            <a:r>
              <a:rPr lang="en-US" sz="1800" dirty="0"/>
              <a:t>(Luke 3:4-6)</a:t>
            </a:r>
          </a:p>
          <a:p>
            <a:r>
              <a:rPr lang="en-US" sz="2800" dirty="0"/>
              <a:t>Twelve series</a:t>
            </a:r>
          </a:p>
        </p:txBody>
      </p:sp>
      <p:pic>
        <p:nvPicPr>
          <p:cNvPr id="4098" name="Picture 2" descr="Image result for balance">
            <a:extLst>
              <a:ext uri="{FF2B5EF4-FFF2-40B4-BE49-F238E27FC236}">
                <a16:creationId xmlns:a16="http://schemas.microsoft.com/office/drawing/2014/main" id="{94A68CC1-A35B-E44A-258F-98BB866DD8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68773" y="1166017"/>
            <a:ext cx="2130894" cy="264921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Plumbline Bible">
            <a:extLst>
              <a:ext uri="{FF2B5EF4-FFF2-40B4-BE49-F238E27FC236}">
                <a16:creationId xmlns:a16="http://schemas.microsoft.com/office/drawing/2014/main" id="{9EEDE0C2-EE51-FBC3-E1C7-6D92032E06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44" y="1185774"/>
            <a:ext cx="2628899" cy="26288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48485E64-3BDB-27A6-C3D9-F275AD723DA6}"/>
              </a:ext>
            </a:extLst>
          </p:cNvPr>
          <p:cNvSpPr txBox="1"/>
          <p:nvPr/>
        </p:nvSpPr>
        <p:spPr>
          <a:xfrm>
            <a:off x="9868773" y="3960004"/>
            <a:ext cx="2327202" cy="1631216"/>
          </a:xfrm>
          <a:prstGeom prst="rect">
            <a:avLst/>
          </a:prstGeom>
          <a:noFill/>
        </p:spPr>
        <p:txBody>
          <a:bodyPr wrap="square" rtlCol="0">
            <a:spAutoFit/>
          </a:bodyPr>
          <a:lstStyle/>
          <a:p>
            <a:r>
              <a:rPr lang="en-US" sz="2000" dirty="0"/>
              <a:t>OT:  </a:t>
            </a:r>
            <a:r>
              <a:rPr lang="en-US" sz="2000" dirty="0" err="1"/>
              <a:t>Deut</a:t>
            </a:r>
            <a:r>
              <a:rPr lang="en-US" sz="2000" dirty="0"/>
              <a:t> 25:13-16  </a:t>
            </a:r>
          </a:p>
          <a:p>
            <a:r>
              <a:rPr lang="en-US" sz="2000" dirty="0" err="1"/>
              <a:t>Pr</a:t>
            </a:r>
            <a:r>
              <a:rPr lang="en-US" sz="2000" dirty="0"/>
              <a:t> 16:11, Da 5:25-28</a:t>
            </a:r>
          </a:p>
          <a:p>
            <a:endParaRPr lang="en-US" sz="2000" dirty="0"/>
          </a:p>
          <a:p>
            <a:r>
              <a:rPr lang="en-US" sz="2000" dirty="0"/>
              <a:t>NT:  Hebrews12:1</a:t>
            </a:r>
          </a:p>
          <a:p>
            <a:r>
              <a:rPr lang="en-US" sz="2000" dirty="0"/>
              <a:t>1 Cor 3:11-15</a:t>
            </a:r>
          </a:p>
        </p:txBody>
      </p:sp>
      <p:sp>
        <p:nvSpPr>
          <p:cNvPr id="5" name="TextBox 4">
            <a:extLst>
              <a:ext uri="{FF2B5EF4-FFF2-40B4-BE49-F238E27FC236}">
                <a16:creationId xmlns:a16="http://schemas.microsoft.com/office/drawing/2014/main" id="{C7EEF026-F07A-9A8D-74F7-DB7139A5BCC1}"/>
              </a:ext>
            </a:extLst>
          </p:cNvPr>
          <p:cNvSpPr txBox="1"/>
          <p:nvPr/>
        </p:nvSpPr>
        <p:spPr>
          <a:xfrm>
            <a:off x="151349" y="3950417"/>
            <a:ext cx="2788218" cy="1631216"/>
          </a:xfrm>
          <a:prstGeom prst="rect">
            <a:avLst/>
          </a:prstGeom>
          <a:noFill/>
        </p:spPr>
        <p:txBody>
          <a:bodyPr wrap="square" rtlCol="0">
            <a:spAutoFit/>
          </a:bodyPr>
          <a:lstStyle/>
          <a:p>
            <a:r>
              <a:rPr lang="en-US" sz="2000" dirty="0"/>
              <a:t>OT:  Ps 5:8, </a:t>
            </a:r>
            <a:r>
              <a:rPr lang="en-US" sz="2000" dirty="0" err="1"/>
              <a:t>Pr</a:t>
            </a:r>
            <a:r>
              <a:rPr lang="en-US" sz="2000" dirty="0"/>
              <a:t> 4:25-27</a:t>
            </a:r>
          </a:p>
          <a:p>
            <a:r>
              <a:rPr lang="en-US" sz="2000" dirty="0"/>
              <a:t>Amos 7:7-8, Is 28:13, 17</a:t>
            </a:r>
          </a:p>
          <a:p>
            <a:endParaRPr lang="en-US" sz="2000" dirty="0"/>
          </a:p>
          <a:p>
            <a:r>
              <a:rPr lang="en-US" sz="2000" dirty="0"/>
              <a:t>NT:  Mt 3:3, Acts 9:11 </a:t>
            </a:r>
          </a:p>
          <a:p>
            <a:r>
              <a:rPr lang="en-US" sz="2000" dirty="0"/>
              <a:t>Hebrews 12:13 </a:t>
            </a:r>
          </a:p>
        </p:txBody>
      </p:sp>
      <p:sp>
        <p:nvSpPr>
          <p:cNvPr id="2" name="TextBox 1">
            <a:extLst>
              <a:ext uri="{FF2B5EF4-FFF2-40B4-BE49-F238E27FC236}">
                <a16:creationId xmlns:a16="http://schemas.microsoft.com/office/drawing/2014/main" id="{68B1BFC7-F1FB-7C24-B2DD-713F88A233D1}"/>
              </a:ext>
            </a:extLst>
          </p:cNvPr>
          <p:cNvSpPr txBox="1"/>
          <p:nvPr/>
        </p:nvSpPr>
        <p:spPr>
          <a:xfrm>
            <a:off x="2987571" y="1780794"/>
            <a:ext cx="6720674" cy="4093428"/>
          </a:xfrm>
          <a:prstGeom prst="rect">
            <a:avLst/>
          </a:prstGeom>
          <a:noFill/>
          <a:ln>
            <a:solidFill>
              <a:srgbClr val="00B050"/>
            </a:solidFill>
          </a:ln>
        </p:spPr>
        <p:txBody>
          <a:bodyPr wrap="square" rtlCol="0">
            <a:spAutoFit/>
          </a:bodyPr>
          <a:lstStyle/>
          <a:p>
            <a:r>
              <a:rPr lang="en-US" sz="2000" dirty="0"/>
              <a:t>#1 – 12 Helps to Prevent God’s Judgment of Sin </a:t>
            </a:r>
            <a:r>
              <a:rPr lang="en-US" sz="2000" u="sng" dirty="0"/>
              <a:t>with Amos </a:t>
            </a:r>
          </a:p>
          <a:p>
            <a:pPr marL="0" marR="0">
              <a:spcBef>
                <a:spcPts val="0"/>
              </a:spcBef>
              <a:spcAft>
                <a:spcPts val="0"/>
              </a:spcAft>
            </a:pPr>
            <a:r>
              <a:rPr lang="en-US" sz="2000" dirty="0">
                <a:effectLst/>
                <a:ea typeface="Cambria Math" panose="02040503050406030204" pitchFamily="18" charset="0"/>
                <a:cs typeface="Wingdings 3" panose="05040102010807070707" pitchFamily="18" charset="2"/>
              </a:rPr>
              <a:t>#2 – 12 Ways to Glorify God </a:t>
            </a:r>
            <a:r>
              <a:rPr lang="en-US" sz="2000" u="sng" dirty="0">
                <a:ea typeface="Cambria Math" panose="02040503050406030204" pitchFamily="18" charset="0"/>
                <a:cs typeface="Wingdings 3" panose="05040102010807070707" pitchFamily="18" charset="2"/>
              </a:rPr>
              <a:t>with</a:t>
            </a:r>
            <a:r>
              <a:rPr lang="en-US" sz="2000" u="sng" dirty="0">
                <a:effectLst/>
                <a:ea typeface="Cambria Math" panose="02040503050406030204" pitchFamily="18" charset="0"/>
                <a:cs typeface="Wingdings 3" panose="05040102010807070707" pitchFamily="18" charset="2"/>
              </a:rPr>
              <a:t> Psalms </a:t>
            </a:r>
          </a:p>
          <a:p>
            <a:pPr marL="0" marR="0">
              <a:spcBef>
                <a:spcPts val="0"/>
              </a:spcBef>
              <a:spcAft>
                <a:spcPts val="0"/>
              </a:spcAft>
            </a:pPr>
            <a:r>
              <a:rPr lang="en-US" sz="2000" dirty="0">
                <a:ea typeface="Cambria Math" panose="02040503050406030204" pitchFamily="18" charset="0"/>
              </a:rPr>
              <a:t>                          Glorify God </a:t>
            </a:r>
            <a:r>
              <a:rPr lang="en-US" sz="2000" u="sng" dirty="0">
                <a:ea typeface="Cambria Math" panose="02040503050406030204" pitchFamily="18" charset="0"/>
              </a:rPr>
              <a:t>with Psalm 119:1-8</a:t>
            </a:r>
            <a:endParaRPr lang="en-US" sz="2000" dirty="0">
              <a:ea typeface="Cambria Math" panose="02040503050406030204" pitchFamily="18" charset="0"/>
            </a:endParaRPr>
          </a:p>
          <a:p>
            <a:pPr marL="0" marR="0">
              <a:spcBef>
                <a:spcPts val="0"/>
              </a:spcBef>
              <a:spcAft>
                <a:spcPts val="0"/>
              </a:spcAft>
            </a:pPr>
            <a:r>
              <a:rPr lang="en-US" sz="2000" dirty="0">
                <a:ea typeface="Cambria Math" panose="02040503050406030204" pitchFamily="18" charset="0"/>
              </a:rPr>
              <a:t>                          </a:t>
            </a:r>
            <a:r>
              <a:rPr lang="en-US" sz="2000" dirty="0">
                <a:solidFill>
                  <a:schemeClr val="bg1"/>
                </a:solidFill>
                <a:highlight>
                  <a:srgbClr val="FFFF00"/>
                </a:highlight>
                <a:ea typeface="Cambria Math" panose="02040503050406030204" pitchFamily="18" charset="0"/>
              </a:rPr>
              <a:t>Glorify God </a:t>
            </a:r>
            <a:r>
              <a:rPr lang="en-US" sz="2000" u="sng" dirty="0">
                <a:solidFill>
                  <a:schemeClr val="bg1"/>
                </a:solidFill>
                <a:highlight>
                  <a:srgbClr val="FFFF00"/>
                </a:highlight>
                <a:ea typeface="Cambria Math" panose="02040503050406030204" pitchFamily="18" charset="0"/>
              </a:rPr>
              <a:t>with Psalms 119:9-176</a:t>
            </a:r>
          </a:p>
          <a:p>
            <a:pPr marL="0" marR="0">
              <a:spcBef>
                <a:spcPts val="0"/>
              </a:spcBef>
              <a:spcAft>
                <a:spcPts val="0"/>
              </a:spcAft>
            </a:pPr>
            <a:r>
              <a:rPr lang="en-US" sz="2000" dirty="0">
                <a:ea typeface="Cambria Math" panose="02040503050406030204" pitchFamily="18" charset="0"/>
              </a:rPr>
              <a:t>                          Glorify God </a:t>
            </a:r>
            <a:r>
              <a:rPr lang="en-US" sz="2000" u="sng" dirty="0">
                <a:ea typeface="Cambria Math" panose="02040503050406030204" pitchFamily="18" charset="0"/>
              </a:rPr>
              <a:t>with Psalm 32</a:t>
            </a:r>
          </a:p>
          <a:p>
            <a:pPr marL="0" marR="0">
              <a:spcBef>
                <a:spcPts val="0"/>
              </a:spcBef>
              <a:spcAft>
                <a:spcPts val="0"/>
              </a:spcAft>
            </a:pPr>
            <a:r>
              <a:rPr lang="en-US" sz="2000" dirty="0">
                <a:ea typeface="Cambria Math" panose="02040503050406030204" pitchFamily="18" charset="0"/>
              </a:rPr>
              <a:t>#3 – 12 Reasons to Trust God </a:t>
            </a:r>
            <a:r>
              <a:rPr lang="en-US" sz="2000" u="sng" dirty="0">
                <a:ea typeface="Cambria Math" panose="02040503050406030204" pitchFamily="18" charset="0"/>
              </a:rPr>
              <a:t>with Job</a:t>
            </a:r>
          </a:p>
          <a:p>
            <a:pPr marL="0" marR="0">
              <a:spcBef>
                <a:spcPts val="0"/>
              </a:spcBef>
              <a:spcAft>
                <a:spcPts val="0"/>
              </a:spcAft>
            </a:pPr>
            <a:r>
              <a:rPr lang="en-US" sz="2000" dirty="0">
                <a:ea typeface="Cambria Math" panose="02040503050406030204" pitchFamily="18" charset="0"/>
              </a:rPr>
              <a:t>#4  </a:t>
            </a:r>
          </a:p>
          <a:p>
            <a:pPr marL="0" marR="0">
              <a:spcBef>
                <a:spcPts val="0"/>
              </a:spcBef>
              <a:spcAft>
                <a:spcPts val="0"/>
              </a:spcAft>
            </a:pPr>
            <a:r>
              <a:rPr lang="en-US" sz="2000" dirty="0">
                <a:ea typeface="Cambria Math" panose="02040503050406030204" pitchFamily="18" charset="0"/>
              </a:rPr>
              <a:t>#5</a:t>
            </a:r>
          </a:p>
          <a:p>
            <a:pPr marL="0" marR="0">
              <a:spcBef>
                <a:spcPts val="0"/>
              </a:spcBef>
              <a:spcAft>
                <a:spcPts val="0"/>
              </a:spcAft>
            </a:pPr>
            <a:r>
              <a:rPr lang="en-US" sz="2000" dirty="0">
                <a:ea typeface="Cambria Math" panose="02040503050406030204" pitchFamily="18" charset="0"/>
              </a:rPr>
              <a:t>#6</a:t>
            </a:r>
          </a:p>
          <a:p>
            <a:pPr marL="0" marR="0">
              <a:spcBef>
                <a:spcPts val="0"/>
              </a:spcBef>
              <a:spcAft>
                <a:spcPts val="0"/>
              </a:spcAft>
            </a:pPr>
            <a:r>
              <a:rPr lang="en-US" sz="2000" dirty="0">
                <a:ea typeface="Cambria Math" panose="02040503050406030204" pitchFamily="18" charset="0"/>
              </a:rPr>
              <a:t>#7</a:t>
            </a:r>
          </a:p>
          <a:p>
            <a:pPr marL="0" marR="0">
              <a:spcBef>
                <a:spcPts val="0"/>
              </a:spcBef>
              <a:spcAft>
                <a:spcPts val="0"/>
              </a:spcAft>
            </a:pPr>
            <a:r>
              <a:rPr lang="en-US" sz="2000" dirty="0">
                <a:ea typeface="Cambria Math" panose="02040503050406030204" pitchFamily="18" charset="0"/>
              </a:rPr>
              <a:t>#8</a:t>
            </a:r>
          </a:p>
          <a:p>
            <a:pPr marL="0" marR="0">
              <a:spcBef>
                <a:spcPts val="0"/>
              </a:spcBef>
              <a:spcAft>
                <a:spcPts val="0"/>
              </a:spcAft>
            </a:pPr>
            <a:r>
              <a:rPr lang="en-US" sz="2000" dirty="0">
                <a:ea typeface="Cambria Math" panose="02040503050406030204" pitchFamily="18" charset="0"/>
              </a:rPr>
              <a:t>#9</a:t>
            </a:r>
          </a:p>
          <a:p>
            <a:pPr marL="0" marR="0">
              <a:spcBef>
                <a:spcPts val="0"/>
              </a:spcBef>
              <a:spcAft>
                <a:spcPts val="0"/>
              </a:spcAft>
            </a:pPr>
            <a:r>
              <a:rPr lang="en-US" sz="2000" dirty="0">
                <a:ea typeface="Cambria Math" panose="02040503050406030204" pitchFamily="18" charset="0"/>
              </a:rPr>
              <a:t>#10</a:t>
            </a:r>
          </a:p>
        </p:txBody>
      </p:sp>
      <p:sp>
        <p:nvSpPr>
          <p:cNvPr id="7" name="TextBox 6">
            <a:extLst>
              <a:ext uri="{FF2B5EF4-FFF2-40B4-BE49-F238E27FC236}">
                <a16:creationId xmlns:a16="http://schemas.microsoft.com/office/drawing/2014/main" id="{5DB04D66-CDF0-5C9D-69BE-76852BCEEACD}"/>
              </a:ext>
            </a:extLst>
          </p:cNvPr>
          <p:cNvSpPr txBox="1"/>
          <p:nvPr/>
        </p:nvSpPr>
        <p:spPr>
          <a:xfrm>
            <a:off x="0" y="18535"/>
            <a:ext cx="6131560" cy="369332"/>
          </a:xfrm>
          <a:prstGeom prst="rect">
            <a:avLst/>
          </a:prstGeom>
          <a:noFill/>
        </p:spPr>
        <p:txBody>
          <a:bodyPr wrap="square">
            <a:spAutoFit/>
          </a:bodyPr>
          <a:lstStyle/>
          <a:p>
            <a:r>
              <a:rPr lang="en-US" dirty="0">
                <a:hlinkClick r:id="rId5">
                  <a:extLst>
                    <a:ext uri="{A12FA001-AC4F-418D-AE19-62706E023703}">
                      <ahyp:hlinkClr xmlns:ahyp="http://schemas.microsoft.com/office/drawing/2018/hyperlinkcolor" val="tx"/>
                    </a:ext>
                  </a:extLst>
                </a:hlinkClick>
              </a:rPr>
              <a:t>Maranatha Singers - Thy Word</a:t>
            </a:r>
            <a:endParaRPr lang="en-US" dirty="0"/>
          </a:p>
        </p:txBody>
      </p:sp>
    </p:spTree>
    <p:extLst>
      <p:ext uri="{BB962C8B-B14F-4D97-AF65-F5344CB8AC3E}">
        <p14:creationId xmlns:p14="http://schemas.microsoft.com/office/powerpoint/2010/main" val="1782289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F145A0-0BA3-CF59-5092-233118997B5D}"/>
              </a:ext>
            </a:extLst>
          </p:cNvPr>
          <p:cNvSpPr txBox="1"/>
          <p:nvPr/>
        </p:nvSpPr>
        <p:spPr>
          <a:xfrm>
            <a:off x="2387600" y="163967"/>
            <a:ext cx="7396479" cy="461665"/>
          </a:xfrm>
          <a:prstGeom prst="rect">
            <a:avLst/>
          </a:prstGeom>
          <a:noFill/>
          <a:ln w="2540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srgbClr val="FFFFFF"/>
                </a:solidFill>
                <a:effectLst/>
                <a:uLnTx/>
                <a:uFillTx/>
                <a:latin typeface="Gill Sans MT"/>
                <a:ea typeface="+mn-ea"/>
                <a:cs typeface="+mn-cs"/>
              </a:rPr>
              <a:t>Overview:  Glorify God </a:t>
            </a:r>
            <a:r>
              <a:rPr kumimoji="0" lang="en-US" sz="2400" b="1" i="1" u="sng" strike="noStrike" kern="1200" cap="none" spc="0" normalizeH="0" baseline="0" noProof="0" dirty="0">
                <a:ln>
                  <a:noFill/>
                </a:ln>
                <a:solidFill>
                  <a:srgbClr val="FFFFFF"/>
                </a:solidFill>
                <a:effectLst/>
                <a:uLnTx/>
                <a:uFillTx/>
                <a:latin typeface="Gill Sans MT"/>
                <a:ea typeface="+mn-ea"/>
                <a:cs typeface="+mn-cs"/>
              </a:rPr>
              <a:t>with Psalm 119</a:t>
            </a:r>
            <a:endParaRPr lang="en-US" sz="2400" b="1" i="1" u="sng" dirty="0">
              <a:solidFill>
                <a:srgbClr val="FFFFFF"/>
              </a:solidFill>
              <a:latin typeface="Gill Sans MT"/>
            </a:endParaRPr>
          </a:p>
        </p:txBody>
      </p:sp>
      <p:sp>
        <p:nvSpPr>
          <p:cNvPr id="5" name="TextBox 4">
            <a:extLst>
              <a:ext uri="{FF2B5EF4-FFF2-40B4-BE49-F238E27FC236}">
                <a16:creationId xmlns:a16="http://schemas.microsoft.com/office/drawing/2014/main" id="{9A84CAB6-44AF-30EA-5AC6-C95A8B28D568}"/>
              </a:ext>
            </a:extLst>
          </p:cNvPr>
          <p:cNvSpPr txBox="1"/>
          <p:nvPr/>
        </p:nvSpPr>
        <p:spPr>
          <a:xfrm>
            <a:off x="71120" y="671691"/>
            <a:ext cx="12120880" cy="618630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lumMod val="95000"/>
                  </a:srgbClr>
                </a:solidFill>
                <a:effectLst/>
                <a:uLnTx/>
                <a:uFillTx/>
                <a:latin typeface="Gill Sans MT"/>
                <a:ea typeface="+mn-ea"/>
                <a:cs typeface="+mn-cs"/>
              </a:rPr>
              <a:t>Time and Writer:  </a:t>
            </a:r>
            <a:r>
              <a:rPr kumimoji="0" lang="en-US" sz="2400" i="0" u="none" strike="noStrike" kern="1200" cap="none" spc="0" normalizeH="0" baseline="0" noProof="0" dirty="0">
                <a:ln>
                  <a:noFill/>
                </a:ln>
                <a:solidFill>
                  <a:srgbClr val="FFFFFF">
                    <a:lumMod val="95000"/>
                  </a:srgbClr>
                </a:solidFill>
                <a:effectLst/>
                <a:uLnTx/>
                <a:uFillTx/>
                <a:latin typeface="Gill Sans MT"/>
                <a:ea typeface="+mn-ea"/>
                <a:cs typeface="+mn-cs"/>
              </a:rPr>
              <a:t>Unknown (possibly around 450 BC by Ezra or 1000 BC by David)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FFFF">
                  <a:lumMod val="95000"/>
                </a:srgbClr>
              </a:solidFill>
              <a:effectLst/>
              <a:uLnTx/>
              <a:uFillTx/>
              <a:latin typeface="Gill Sans MT"/>
              <a:ea typeface="+mn-ea"/>
              <a:cs typeface="+mn-cs"/>
            </a:endParaRPr>
          </a:p>
          <a:p>
            <a:pPr>
              <a:defRPr/>
            </a:pPr>
            <a:r>
              <a:rPr kumimoji="0" lang="en-US" sz="2400" b="1" i="0" u="none" strike="noStrike" kern="1200" cap="none" spc="0" normalizeH="0" baseline="0" noProof="0" dirty="0">
                <a:ln>
                  <a:noFill/>
                </a:ln>
                <a:solidFill>
                  <a:srgbClr val="FFFFFF">
                    <a:lumMod val="95000"/>
                  </a:srgbClr>
                </a:solidFill>
                <a:effectLst/>
                <a:uLnTx/>
                <a:uFillTx/>
                <a:latin typeface="Gill Sans MT"/>
                <a:ea typeface="+mn-ea"/>
                <a:cs typeface="+mn-cs"/>
              </a:rPr>
              <a:t>Keywords:  </a:t>
            </a:r>
            <a:r>
              <a:rPr lang="en-US" sz="2400" dirty="0">
                <a:solidFill>
                  <a:srgbClr val="FFFFFF">
                    <a:lumMod val="95000"/>
                  </a:srgbClr>
                </a:solidFill>
                <a:latin typeface="Gill Sans MT"/>
              </a:rPr>
              <a:t>word - 42 of 83x, quicken me - 9 of 11x, meditate - 7 of 15x, whole heart - 6 of 9x, “1 of 150     keep – 22 of 51x, Thy servant - 13 of 27x, not ashamed - 5 of 12x.</a:t>
            </a:r>
          </a:p>
          <a:p>
            <a:pPr>
              <a:defRPr/>
            </a:pPr>
            <a:r>
              <a:rPr lang="en-US" sz="2400" dirty="0">
                <a:solidFill>
                  <a:srgbClr val="FFFFFF">
                    <a:lumMod val="95000"/>
                  </a:srgbClr>
                </a:solidFill>
                <a:latin typeface="Gill Sans MT"/>
              </a:rPr>
              <a:t>Psalms”        Teach me - 9 of 15x,  taught - 2 of 3x,  learn - 3 of 4x, understanding - 10 of 24x.</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FFFFFF">
                  <a:lumMod val="95000"/>
                </a:srgbClr>
              </a:solidFill>
              <a:latin typeface="Gill Sans MT"/>
            </a:endParaRPr>
          </a:p>
          <a:p>
            <a:pPr>
              <a:defRPr/>
            </a:pPr>
            <a:r>
              <a:rPr lang="en-US" sz="2400" b="1" dirty="0">
                <a:solidFill>
                  <a:srgbClr val="FFFFFF">
                    <a:lumMod val="95000"/>
                  </a:srgbClr>
                </a:solidFill>
                <a:latin typeface="Gill Sans MT"/>
              </a:rPr>
              <a:t>Purpose:  </a:t>
            </a:r>
            <a:r>
              <a:rPr lang="en-US" sz="2400" dirty="0"/>
              <a:t>(1) </a:t>
            </a:r>
            <a:r>
              <a:rPr lang="en-US" sz="2400" dirty="0">
                <a:effectLst/>
                <a:ea typeface="Cambria Math" panose="02040503050406030204" pitchFamily="18" charset="0"/>
                <a:cs typeface="Wingdings 3" panose="05040102010807070707" pitchFamily="18" charset="2"/>
              </a:rPr>
              <a:t> </a:t>
            </a:r>
            <a:r>
              <a:rPr lang="en-US" sz="2400" dirty="0">
                <a:ea typeface="Cambria Math" panose="02040503050406030204" pitchFamily="18" charset="0"/>
                <a:cs typeface="Wingdings 3" panose="05040102010807070707" pitchFamily="18" charset="2"/>
              </a:rPr>
              <a:t>To learn the foundational role of the Holy Scriptures.  Hebrew has 22 letters – Psalm 119 has </a:t>
            </a:r>
            <a:r>
              <a:rPr lang="en-US" sz="2400" dirty="0">
                <a:effectLst/>
                <a:ea typeface="Cambria Math" panose="02040503050406030204" pitchFamily="18" charset="0"/>
                <a:cs typeface="Wingdings 3" panose="05040102010807070707" pitchFamily="18" charset="2"/>
              </a:rPr>
              <a:t>22 stanzas.  Each stanza has 8 verses, with the first word beginning with the same Hebrew letter, which is acrostic.  This facilitates memorization and remembering.  </a:t>
            </a:r>
          </a:p>
          <a:p>
            <a:pPr>
              <a:defRPr/>
            </a:pPr>
            <a:endParaRPr lang="en-US" sz="1400" dirty="0">
              <a:ea typeface="Cambria Math" panose="02040503050406030204" pitchFamily="18" charset="0"/>
              <a:cs typeface="Wingdings 3" panose="05040102010807070707" pitchFamily="18" charset="2"/>
            </a:endParaRPr>
          </a:p>
          <a:p>
            <a:pPr>
              <a:defRPr/>
            </a:pPr>
            <a:r>
              <a:rPr lang="en-US" sz="2400" dirty="0">
                <a:effectLst/>
                <a:ea typeface="Cambria Math" panose="02040503050406030204" pitchFamily="18" charset="0"/>
                <a:cs typeface="Wingdings 3" panose="05040102010807070707" pitchFamily="18" charset="2"/>
              </a:rPr>
              <a:t>(2) All but 3 verses exalt the Holy Scriptures:  Psalm 119:90, 122, 132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dirty="0">
              <a:solidFill>
                <a:srgbClr val="FFFFFF">
                  <a:lumMod val="95000"/>
                </a:srgbClr>
              </a:solidFill>
              <a:latin typeface="Gill Sans M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lumMod val="95000"/>
                  </a:srgbClr>
                </a:solidFill>
                <a:effectLst/>
                <a:uLnTx/>
                <a:uFillTx/>
                <a:latin typeface="Gill Sans MT"/>
                <a:ea typeface="+mn-ea"/>
                <a:cs typeface="+mn-cs"/>
              </a:rPr>
              <a:t>Straight:  </a:t>
            </a:r>
            <a:r>
              <a:rPr kumimoji="0" lang="en-US" sz="2400" i="0" u="none" strike="noStrike" kern="1200" cap="none" spc="0" normalizeH="0" baseline="0" noProof="0" dirty="0">
                <a:ln>
                  <a:noFill/>
                </a:ln>
                <a:solidFill>
                  <a:srgbClr val="FFFFFF">
                    <a:lumMod val="95000"/>
                  </a:srgbClr>
                </a:solidFill>
                <a:effectLst/>
                <a:uLnTx/>
                <a:uFillTx/>
                <a:latin typeface="Gill Sans MT"/>
                <a:ea typeface="+mn-ea"/>
                <a:cs typeface="+mn-cs"/>
              </a:rPr>
              <a:t>Psalm 119 is the longest chapter in the Bible.  Psalm 117 is the shortest.  This reflects the importance of the 66 books of the Bible over all other things to mankind.  Let’s glorify God.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FFFFFF">
                  <a:lumMod val="95000"/>
                </a:srgbClr>
              </a:solidFill>
              <a:effectLst/>
              <a:uLnTx/>
              <a:uFillTx/>
              <a:latin typeface="Gill Sans M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lumMod val="95000"/>
                  </a:srgbClr>
                </a:solidFill>
                <a:effectLst/>
                <a:uLnTx/>
                <a:uFillTx/>
                <a:latin typeface="Gill Sans MT"/>
                <a:ea typeface="+mn-ea"/>
                <a:cs typeface="+mn-cs"/>
              </a:rPr>
              <a:t>Balanced:  </a:t>
            </a:r>
            <a:r>
              <a:rPr kumimoji="0" lang="en-US" sz="2400" i="0" u="none" strike="noStrike" kern="1200" cap="none" spc="0" normalizeH="0" baseline="0" noProof="0" dirty="0">
                <a:ln>
                  <a:noFill/>
                </a:ln>
                <a:solidFill>
                  <a:srgbClr val="FFFFFF">
                    <a:lumMod val="95000"/>
                  </a:srgbClr>
                </a:solidFill>
                <a:effectLst/>
                <a:uLnTx/>
                <a:uFillTx/>
                <a:latin typeface="Gill Sans MT"/>
                <a:ea typeface="+mn-ea"/>
                <a:cs typeface="+mn-cs"/>
              </a:rPr>
              <a:t>We are taught by the:  </a:t>
            </a:r>
            <a:r>
              <a:rPr lang="en-US" sz="2400" dirty="0">
                <a:solidFill>
                  <a:srgbClr val="FFFFFF">
                    <a:lumMod val="95000"/>
                  </a:srgbClr>
                </a:solidFill>
                <a:latin typeface="Gill Sans MT"/>
              </a:rPr>
              <a:t>Bible (2 Timothy 3:16, 2 Peter 1:19-21), </a:t>
            </a:r>
            <a:r>
              <a:rPr kumimoji="0" lang="en-US" sz="2400" i="0" u="none" strike="noStrike" kern="1200" cap="none" spc="0" normalizeH="0" baseline="0" noProof="0" dirty="0">
                <a:ln>
                  <a:noFill/>
                </a:ln>
                <a:solidFill>
                  <a:srgbClr val="FFFFFF">
                    <a:lumMod val="95000"/>
                  </a:srgbClr>
                </a:solidFill>
                <a:effectLst/>
                <a:uLnTx/>
                <a:uFillTx/>
                <a:latin typeface="Gill Sans MT"/>
                <a:ea typeface="+mn-ea"/>
                <a:cs typeface="+mn-cs"/>
              </a:rPr>
              <a:t>LORD (Psalm 119), Holy Spirit (John 14:26, 1 John 2:27),  Jesus (John 8:28, 17, 4 gospels - 29x plus), pastors and teachers (2 Timothy 2:2</a:t>
            </a:r>
            <a:r>
              <a:rPr lang="en-US" sz="2400" dirty="0">
                <a:solidFill>
                  <a:srgbClr val="FFFFFF">
                    <a:lumMod val="95000"/>
                  </a:srgbClr>
                </a:solidFill>
                <a:latin typeface="Gill Sans MT"/>
              </a:rPr>
              <a:t>, Eph 4:11, 2:20</a:t>
            </a:r>
            <a:r>
              <a:rPr kumimoji="0" lang="en-US" sz="2400" i="0" u="none" strike="noStrike" kern="1200" cap="none" spc="0" normalizeH="0" baseline="0" noProof="0" dirty="0">
                <a:ln>
                  <a:noFill/>
                </a:ln>
                <a:solidFill>
                  <a:srgbClr val="FFFFFF">
                    <a:lumMod val="95000"/>
                  </a:srgbClr>
                </a:solidFill>
                <a:effectLst/>
                <a:uLnTx/>
                <a:uFillTx/>
                <a:latin typeface="Gill Sans MT"/>
                <a:ea typeface="+mn-ea"/>
                <a:cs typeface="+mn-cs"/>
              </a:rPr>
              <a:t>), and parents (Ephesians 6:1 and Colossians 3:20)</a:t>
            </a:r>
            <a:endParaRPr lang="en-US" sz="2400" dirty="0">
              <a:solidFill>
                <a:srgbClr val="FFFFFF">
                  <a:lumMod val="95000"/>
                </a:srgbClr>
              </a:solidFill>
              <a:latin typeface="Gill Sans MT"/>
            </a:endParaRPr>
          </a:p>
        </p:txBody>
      </p:sp>
    </p:spTree>
    <p:extLst>
      <p:ext uri="{BB962C8B-B14F-4D97-AF65-F5344CB8AC3E}">
        <p14:creationId xmlns:p14="http://schemas.microsoft.com/office/powerpoint/2010/main" val="1861761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8357BD0-B24D-9855-1B5D-CF163480425C}"/>
              </a:ext>
            </a:extLst>
          </p:cNvPr>
          <p:cNvSpPr txBox="1"/>
          <p:nvPr/>
        </p:nvSpPr>
        <p:spPr>
          <a:xfrm>
            <a:off x="2418080" y="117993"/>
            <a:ext cx="7396479" cy="461665"/>
          </a:xfrm>
          <a:prstGeom prst="rect">
            <a:avLst/>
          </a:prstGeom>
          <a:noFill/>
          <a:ln w="2540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srgbClr val="FFFFFF"/>
                </a:solidFill>
                <a:effectLst/>
                <a:uLnTx/>
                <a:uFillTx/>
                <a:latin typeface="Gill Sans MT"/>
                <a:ea typeface="+mn-ea"/>
                <a:cs typeface="+mn-cs"/>
              </a:rPr>
              <a:t>Overview:  Glorify God </a:t>
            </a:r>
            <a:r>
              <a:rPr kumimoji="0" lang="en-US" sz="2400" b="1" i="1" u="sng" strike="noStrike" kern="1200" cap="none" spc="0" normalizeH="0" baseline="0" noProof="0" dirty="0">
                <a:ln>
                  <a:noFill/>
                </a:ln>
                <a:solidFill>
                  <a:srgbClr val="FFFFFF"/>
                </a:solidFill>
                <a:effectLst/>
                <a:uLnTx/>
                <a:uFillTx/>
                <a:latin typeface="Gill Sans MT"/>
                <a:ea typeface="+mn-ea"/>
                <a:cs typeface="+mn-cs"/>
              </a:rPr>
              <a:t>with Psalm 119</a:t>
            </a:r>
            <a:endParaRPr lang="en-US" sz="2400" b="1" i="1" u="sng" dirty="0">
              <a:solidFill>
                <a:srgbClr val="FFFFFF"/>
              </a:solidFill>
              <a:latin typeface="Gill Sans MT"/>
            </a:endParaRPr>
          </a:p>
        </p:txBody>
      </p:sp>
      <p:sp>
        <p:nvSpPr>
          <p:cNvPr id="2" name="TextBox 1">
            <a:extLst>
              <a:ext uri="{FF2B5EF4-FFF2-40B4-BE49-F238E27FC236}">
                <a16:creationId xmlns:a16="http://schemas.microsoft.com/office/drawing/2014/main" id="{555867DB-840D-FDFF-34DF-D54B7C54E4BB}"/>
              </a:ext>
            </a:extLst>
          </p:cNvPr>
          <p:cNvSpPr txBox="1"/>
          <p:nvPr/>
        </p:nvSpPr>
        <p:spPr>
          <a:xfrm>
            <a:off x="20319" y="773291"/>
            <a:ext cx="12192000" cy="5693866"/>
          </a:xfrm>
          <a:prstGeom prst="rect">
            <a:avLst/>
          </a:prstGeom>
          <a:noFill/>
        </p:spPr>
        <p:txBody>
          <a:bodyPr wrap="square" rtlCol="0">
            <a:spAutoFit/>
          </a:bodyPr>
          <a:lstStyle/>
          <a:p>
            <a:pPr marL="0" marR="0">
              <a:spcBef>
                <a:spcPts val="0"/>
              </a:spcBef>
              <a:spcAft>
                <a:spcPts val="0"/>
              </a:spcAft>
            </a:pPr>
            <a:r>
              <a:rPr lang="en-US" sz="2000" u="sng" dirty="0">
                <a:effectLst/>
                <a:latin typeface="Verdana" panose="020B0604030504040204" pitchFamily="34" charset="0"/>
                <a:ea typeface="Cambria Math" panose="02040503050406030204" pitchFamily="18" charset="0"/>
                <a:cs typeface="Wingdings 3" panose="05040102010807070707" pitchFamily="18" charset="2"/>
              </a:rPr>
              <a:t>Eight (8) words of God’s revelation to man in the 66 books of the Bible</a:t>
            </a:r>
          </a:p>
          <a:p>
            <a:pPr marL="0" marR="0">
              <a:spcBef>
                <a:spcPts val="0"/>
              </a:spcBef>
              <a:spcAft>
                <a:spcPts val="0"/>
              </a:spcAft>
            </a:pPr>
            <a:endParaRPr lang="en-US" sz="2000" u="sng" dirty="0">
              <a:effectLst/>
              <a:latin typeface="Verdana" panose="020B0604030504040204" pitchFamily="34" charset="0"/>
              <a:ea typeface="Cambria Math" panose="02040503050406030204" pitchFamily="18" charset="0"/>
              <a:cs typeface="Wingdings 3" panose="05040102010807070707" pitchFamily="18" charset="2"/>
            </a:endParaRPr>
          </a:p>
          <a:p>
            <a:pPr marR="457200">
              <a:tabLst>
                <a:tab pos="5943600" algn="l"/>
              </a:tabLst>
            </a:pPr>
            <a:r>
              <a:rPr lang="en-US" b="1" dirty="0">
                <a:effectLst/>
                <a:latin typeface="Verdana" panose="020B0604030504040204" pitchFamily="34" charset="0"/>
                <a:ea typeface="Cambria Math" panose="02040503050406030204" pitchFamily="18" charset="0"/>
                <a:cs typeface="Wingdings 3" panose="05040102010807070707" pitchFamily="18" charset="2"/>
              </a:rPr>
              <a:t>1. </a:t>
            </a:r>
            <a:r>
              <a:rPr lang="en-US" sz="900" dirty="0">
                <a:effectLst/>
                <a:latin typeface="Verdana" panose="020B0604030504040204" pitchFamily="34" charset="0"/>
                <a:ea typeface="Cambria Math" panose="02040503050406030204" pitchFamily="18" charset="0"/>
                <a:cs typeface="Wingdings 3" panose="05040102010807070707" pitchFamily="18" charset="2"/>
              </a:rPr>
              <a:t>Thy/the </a:t>
            </a:r>
            <a:r>
              <a:rPr lang="en-US" sz="1800" b="1" dirty="0">
                <a:effectLst/>
                <a:latin typeface="Verdana" panose="020B0604030504040204" pitchFamily="34" charset="0"/>
                <a:ea typeface="Cambria Math" panose="02040503050406030204" pitchFamily="18" charset="0"/>
                <a:cs typeface="Wingdings 3" panose="05040102010807070707" pitchFamily="18" charset="2"/>
              </a:rPr>
              <a:t>Word(s):</a:t>
            </a:r>
            <a:r>
              <a:rPr lang="en-US" sz="1800" dirty="0">
                <a:effectLst/>
                <a:latin typeface="Verdana" panose="020B0604030504040204" pitchFamily="34" charset="0"/>
                <a:ea typeface="Cambria Math" panose="02040503050406030204" pitchFamily="18" charset="0"/>
                <a:cs typeface="Wingdings 3" panose="05040102010807070707" pitchFamily="18" charset="2"/>
              </a:rPr>
              <a:t> the declaration and communication of God’s mind (42x.  Hebrew H1696 - </a:t>
            </a:r>
            <a:r>
              <a:rPr lang="en-US" sz="1800" dirty="0" err="1">
                <a:effectLst/>
                <a:latin typeface="Verdana" panose="020B0604030504040204" pitchFamily="34" charset="0"/>
                <a:ea typeface="Cambria Math" panose="02040503050406030204" pitchFamily="18" charset="0"/>
                <a:cs typeface="Wingdings 3" panose="05040102010807070707" pitchFamily="18" charset="2"/>
              </a:rPr>
              <a:t>Dabar</a:t>
            </a:r>
            <a:r>
              <a:rPr lang="en-US" sz="1800" dirty="0">
                <a:effectLst/>
                <a:latin typeface="Verdana" panose="020B0604030504040204" pitchFamily="34" charset="0"/>
                <a:ea typeface="Cambria Math" panose="02040503050406030204" pitchFamily="18" charset="0"/>
                <a:cs typeface="Wingdings 3" panose="05040102010807070707" pitchFamily="18" charset="2"/>
              </a:rPr>
              <a:t>,    </a:t>
            </a:r>
          </a:p>
          <a:p>
            <a:pPr marR="457200">
              <a:tabLst>
                <a:tab pos="5943600" algn="l"/>
              </a:tabLst>
            </a:pPr>
            <a:r>
              <a:rPr lang="en-US" sz="1800" dirty="0">
                <a:effectLst/>
                <a:latin typeface="Verdana" panose="020B0604030504040204" pitchFamily="34" charset="0"/>
                <a:ea typeface="Cambria Math" panose="02040503050406030204" pitchFamily="18" charset="0"/>
                <a:cs typeface="Wingdings 3" panose="05040102010807070707" pitchFamily="18" charset="2"/>
              </a:rPr>
              <a:t> divine revelation by a prophet. 23x) (Hebrew H465 – </a:t>
            </a:r>
            <a:r>
              <a:rPr lang="en-US" sz="1800" dirty="0" err="1">
                <a:effectLst/>
                <a:latin typeface="Verdana" panose="020B0604030504040204" pitchFamily="34" charset="0"/>
                <a:ea typeface="Cambria Math" panose="02040503050406030204" pitchFamily="18" charset="0"/>
                <a:cs typeface="Wingdings 3" panose="05040102010807070707" pitchFamily="18" charset="2"/>
              </a:rPr>
              <a:t>Imrah</a:t>
            </a:r>
            <a:r>
              <a:rPr lang="en-US" sz="1800" dirty="0">
                <a:effectLst/>
                <a:latin typeface="Verdana" panose="020B0604030504040204" pitchFamily="34" charset="0"/>
                <a:ea typeface="Cambria Math" panose="02040503050406030204" pitchFamily="18" charset="0"/>
                <a:cs typeface="Wingdings 3" panose="05040102010807070707" pitchFamily="18" charset="2"/>
              </a:rPr>
              <a:t>, words God spoke</a:t>
            </a:r>
            <a:r>
              <a:rPr lang="en-US" dirty="0">
                <a:latin typeface="Verdana" panose="020B0604030504040204" pitchFamily="34" charset="0"/>
                <a:ea typeface="Cambria Math" panose="02040503050406030204" pitchFamily="18" charset="0"/>
                <a:cs typeface="Wingdings 3" panose="05040102010807070707" pitchFamily="18" charset="2"/>
              </a:rPr>
              <a:t> &amp; written</a:t>
            </a:r>
            <a:r>
              <a:rPr lang="en-US" sz="1800" dirty="0">
                <a:effectLst/>
                <a:latin typeface="Verdana" panose="020B0604030504040204" pitchFamily="34" charset="0"/>
                <a:ea typeface="Cambria Math" panose="02040503050406030204" pitchFamily="18" charset="0"/>
                <a:cs typeface="Wingdings 3" panose="05040102010807070707" pitchFamily="18" charset="2"/>
              </a:rPr>
              <a:t>. 19</a:t>
            </a:r>
            <a:r>
              <a:rPr lang="en-US" dirty="0">
                <a:latin typeface="Verdana" panose="020B0604030504040204" pitchFamily="34" charset="0"/>
                <a:ea typeface="Cambria Math" panose="02040503050406030204" pitchFamily="18" charset="0"/>
                <a:cs typeface="Wingdings 3" panose="05040102010807070707" pitchFamily="18" charset="2"/>
              </a:rPr>
              <a:t>x</a:t>
            </a:r>
            <a:r>
              <a:rPr lang="en-US" sz="1800" dirty="0">
                <a:effectLst/>
                <a:latin typeface="Verdana" panose="020B0604030504040204" pitchFamily="34" charset="0"/>
                <a:ea typeface="Cambria Math" panose="02040503050406030204" pitchFamily="18" charset="0"/>
                <a:cs typeface="Wingdings 3" panose="05040102010807070707" pitchFamily="18" charset="2"/>
              </a:rPr>
              <a:t>)</a:t>
            </a:r>
          </a:p>
          <a:p>
            <a:pPr marR="457200">
              <a:tabLst>
                <a:tab pos="5943600" algn="l"/>
              </a:tabLst>
            </a:pPr>
            <a:endParaRPr lang="en-US" sz="1800" b="1" dirty="0">
              <a:effectLst/>
              <a:latin typeface="Verdana" panose="020B0604030504040204" pitchFamily="34" charset="0"/>
              <a:ea typeface="Cambria Math" panose="02040503050406030204" pitchFamily="18" charset="0"/>
              <a:cs typeface="Wingdings 3" panose="05040102010807070707" pitchFamily="18" charset="2"/>
            </a:endParaRPr>
          </a:p>
          <a:p>
            <a:pPr marR="457200">
              <a:tabLst>
                <a:tab pos="5943600" algn="l"/>
              </a:tabLst>
            </a:pPr>
            <a:r>
              <a:rPr lang="en-US" sz="1800" b="1" dirty="0">
                <a:effectLst/>
                <a:latin typeface="Verdana" panose="020B0604030504040204" pitchFamily="34" charset="0"/>
                <a:ea typeface="Cambria Math" panose="02040503050406030204" pitchFamily="18" charset="0"/>
                <a:cs typeface="Wingdings 3" panose="05040102010807070707" pitchFamily="18" charset="2"/>
              </a:rPr>
              <a:t>2. </a:t>
            </a:r>
            <a:r>
              <a:rPr lang="en-US" sz="900" dirty="0">
                <a:effectLst/>
                <a:latin typeface="Verdana" panose="020B0604030504040204" pitchFamily="34" charset="0"/>
                <a:ea typeface="Cambria Math" panose="02040503050406030204" pitchFamily="18" charset="0"/>
                <a:cs typeface="Wingdings 3" panose="05040102010807070707" pitchFamily="18" charset="2"/>
              </a:rPr>
              <a:t>Thy/the </a:t>
            </a:r>
            <a:r>
              <a:rPr lang="en-US" b="1" dirty="0">
                <a:latin typeface="Verdana" panose="020B0604030504040204" pitchFamily="34" charset="0"/>
                <a:ea typeface="Cambria Math" panose="02040503050406030204" pitchFamily="18" charset="0"/>
                <a:cs typeface="Wingdings 3" panose="05040102010807070707" pitchFamily="18" charset="2"/>
              </a:rPr>
              <a:t>L</a:t>
            </a:r>
            <a:r>
              <a:rPr lang="en-US" sz="1800" b="1" dirty="0">
                <a:effectLst/>
                <a:latin typeface="Verdana" panose="020B0604030504040204" pitchFamily="34" charset="0"/>
                <a:ea typeface="Cambria Math" panose="02040503050406030204" pitchFamily="18" charset="0"/>
                <a:cs typeface="Wingdings 3" panose="05040102010807070707" pitchFamily="18" charset="2"/>
              </a:rPr>
              <a:t>aw</a:t>
            </a:r>
            <a:r>
              <a:rPr lang="en-US" b="1" dirty="0">
                <a:latin typeface="Verdana" panose="020B0604030504040204" pitchFamily="34" charset="0"/>
                <a:ea typeface="Cambria Math" panose="02040503050406030204" pitchFamily="18" charset="0"/>
                <a:cs typeface="Wingdings 3" panose="05040102010807070707" pitchFamily="18" charset="2"/>
              </a:rPr>
              <a:t>: </a:t>
            </a:r>
            <a:r>
              <a:rPr lang="en-US" sz="1800" dirty="0">
                <a:effectLst/>
                <a:latin typeface="Verdana" panose="020B0604030504040204" pitchFamily="34" charset="0"/>
                <a:ea typeface="Cambria Math" panose="02040503050406030204" pitchFamily="18" charset="0"/>
                <a:cs typeface="Wingdings 3" panose="05040102010807070707" pitchFamily="18" charset="2"/>
              </a:rPr>
              <a:t>enacted by absolute authority (25x. Hebrew H8451– Torah) </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R="457200">
              <a:tabLst>
                <a:tab pos="5943600" algn="l"/>
              </a:tabLst>
            </a:pPr>
            <a:endParaRPr lang="en-US" sz="1800" dirty="0">
              <a:effectLst/>
              <a:latin typeface="Verdana" panose="020B0604030504040204" pitchFamily="34" charset="0"/>
              <a:ea typeface="Cambria Math" panose="02040503050406030204" pitchFamily="18" charset="0"/>
              <a:cs typeface="Wingdings 3" panose="05040102010807070707" pitchFamily="18" charset="2"/>
            </a:endParaRPr>
          </a:p>
          <a:p>
            <a:pPr marR="457200">
              <a:tabLst>
                <a:tab pos="5943600" algn="l"/>
              </a:tabLst>
            </a:pPr>
            <a:r>
              <a:rPr lang="en-US" sz="1800" b="1" dirty="0">
                <a:effectLst/>
                <a:latin typeface="Verdana" panose="020B0604030504040204" pitchFamily="34" charset="0"/>
                <a:ea typeface="Cambria Math" panose="02040503050406030204" pitchFamily="18" charset="0"/>
                <a:cs typeface="Wingdings 3" panose="05040102010807070707" pitchFamily="18" charset="2"/>
              </a:rPr>
              <a:t>3. </a:t>
            </a:r>
            <a:r>
              <a:rPr lang="en-US" sz="900" dirty="0">
                <a:effectLst/>
                <a:latin typeface="Verdana" panose="020B0604030504040204" pitchFamily="34" charset="0"/>
                <a:ea typeface="Cambria Math" panose="02040503050406030204" pitchFamily="18" charset="0"/>
                <a:cs typeface="Wingdings 3" panose="05040102010807070707" pitchFamily="18" charset="2"/>
              </a:rPr>
              <a:t>Thy/</a:t>
            </a:r>
            <a:r>
              <a:rPr lang="en-US" sz="900" dirty="0">
                <a:latin typeface="Verdana" panose="020B0604030504040204" pitchFamily="34" charset="0"/>
                <a:ea typeface="Cambria Math" panose="02040503050406030204" pitchFamily="18" charset="0"/>
                <a:cs typeface="Wingdings 3" panose="05040102010807070707" pitchFamily="18" charset="2"/>
              </a:rPr>
              <a:t>Thou/good </a:t>
            </a:r>
            <a:r>
              <a:rPr lang="en-US" sz="1800" b="1" dirty="0">
                <a:effectLst/>
                <a:latin typeface="Verdana" panose="020B0604030504040204" pitchFamily="34" charset="0"/>
                <a:ea typeface="Cambria Math" panose="02040503050406030204" pitchFamily="18" charset="0"/>
                <a:cs typeface="Wingdings 3" panose="05040102010807070707" pitchFamily="18" charset="2"/>
              </a:rPr>
              <a:t>Judgment(s):</a:t>
            </a:r>
            <a:r>
              <a:rPr lang="en-US" sz="1800" dirty="0">
                <a:effectLst/>
                <a:latin typeface="Verdana" panose="020B0604030504040204" pitchFamily="34" charset="0"/>
                <a:ea typeface="Cambria Math" panose="02040503050406030204" pitchFamily="18" charset="0"/>
                <a:cs typeface="Wingdings 3" panose="05040102010807070707" pitchFamily="18" charset="2"/>
              </a:rPr>
              <a:t> a legal system requiring discernment (22x. Hebrew H4941– </a:t>
            </a:r>
            <a:r>
              <a:rPr lang="en-US" sz="1800" dirty="0" err="1">
                <a:effectLst/>
                <a:latin typeface="Verdana" panose="020B0604030504040204" pitchFamily="34" charset="0"/>
                <a:ea typeface="Cambria Math" panose="02040503050406030204" pitchFamily="18" charset="0"/>
                <a:cs typeface="Wingdings 3" panose="05040102010807070707" pitchFamily="18" charset="2"/>
              </a:rPr>
              <a:t>Mispat</a:t>
            </a:r>
            <a:r>
              <a:rPr lang="en-US" sz="1800" dirty="0">
                <a:effectLst/>
                <a:latin typeface="Verdana" panose="020B0604030504040204" pitchFamily="34" charset="0"/>
                <a:ea typeface="Cambria Math" panose="02040503050406030204" pitchFamily="18" charset="0"/>
                <a:cs typeface="Wingdings 3" panose="05040102010807070707" pitchFamily="18" charset="2"/>
              </a:rPr>
              <a:t>)</a:t>
            </a:r>
          </a:p>
          <a:p>
            <a:pPr marR="457200">
              <a:tabLst>
                <a:tab pos="5943600" algn="l"/>
              </a:tabLst>
            </a:pPr>
            <a:r>
              <a:rPr lang="en-US" dirty="0">
                <a:latin typeface="Verdana" panose="020B0604030504040204" pitchFamily="34" charset="0"/>
                <a:ea typeface="Cambria Math" panose="02040503050406030204" pitchFamily="18" charset="0"/>
                <a:cs typeface="Wingdings 3" panose="05040102010807070707" pitchFamily="18" charset="2"/>
              </a:rPr>
              <a:t>     * 119:91 ordinances – God appointed in time, 119:132 thou </a:t>
            </a:r>
            <a:r>
              <a:rPr lang="en-US" dirty="0" err="1">
                <a:latin typeface="Verdana" panose="020B0604030504040204" pitchFamily="34" charset="0"/>
                <a:ea typeface="Cambria Math" panose="02040503050406030204" pitchFamily="18" charset="0"/>
                <a:cs typeface="Wingdings 3" panose="05040102010807070707" pitchFamily="18" charset="2"/>
              </a:rPr>
              <a:t>usest</a:t>
            </a:r>
            <a:r>
              <a:rPr lang="en-US" dirty="0">
                <a:latin typeface="Verdana" panose="020B0604030504040204" pitchFamily="34" charset="0"/>
                <a:ea typeface="Cambria Math" panose="02040503050406030204" pitchFamily="18" charset="0"/>
                <a:cs typeface="Wingdings 3" panose="05040102010807070707" pitchFamily="18" charset="2"/>
              </a:rPr>
              <a:t> – according to Thy judgment</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R="457200">
              <a:tabLst>
                <a:tab pos="5943600" algn="l"/>
              </a:tabLst>
            </a:pPr>
            <a:endParaRPr lang="en-US" sz="1800" b="1" dirty="0">
              <a:effectLst/>
              <a:latin typeface="Verdana" panose="020B0604030504040204" pitchFamily="34" charset="0"/>
              <a:ea typeface="Cambria Math" panose="02040503050406030204" pitchFamily="18" charset="0"/>
              <a:cs typeface="Wingdings 3" panose="05040102010807070707" pitchFamily="18" charset="2"/>
            </a:endParaRPr>
          </a:p>
          <a:p>
            <a:pPr marR="457200">
              <a:tabLst>
                <a:tab pos="5943600" algn="l"/>
              </a:tabLst>
            </a:pPr>
            <a:r>
              <a:rPr lang="en-US" sz="1800" b="1" dirty="0">
                <a:effectLst/>
                <a:latin typeface="Verdana" panose="020B0604030504040204" pitchFamily="34" charset="0"/>
                <a:ea typeface="Cambria Math" panose="02040503050406030204" pitchFamily="18" charset="0"/>
                <a:cs typeface="Wingdings 3" panose="05040102010807070707" pitchFamily="18" charset="2"/>
              </a:rPr>
              <a:t>4. </a:t>
            </a:r>
            <a:r>
              <a:rPr lang="en-US" sz="900" dirty="0">
                <a:effectLst/>
                <a:latin typeface="Verdana" panose="020B0604030504040204" pitchFamily="34" charset="0"/>
                <a:ea typeface="Cambria Math" panose="02040503050406030204" pitchFamily="18" charset="0"/>
                <a:cs typeface="Wingdings 3" panose="05040102010807070707" pitchFamily="18" charset="2"/>
              </a:rPr>
              <a:t>Thy</a:t>
            </a:r>
            <a:r>
              <a:rPr lang="en-US" sz="1800" b="1" dirty="0">
                <a:effectLst/>
                <a:latin typeface="Verdana" panose="020B0604030504040204" pitchFamily="34" charset="0"/>
                <a:ea typeface="Cambria Math" panose="02040503050406030204" pitchFamily="18" charset="0"/>
                <a:cs typeface="Wingdings 3" panose="05040102010807070707" pitchFamily="18" charset="2"/>
              </a:rPr>
              <a:t> Commandment(s):</a:t>
            </a:r>
            <a:r>
              <a:rPr lang="en-US" sz="1800" dirty="0">
                <a:effectLst/>
                <a:latin typeface="Verdana" panose="020B0604030504040204" pitchFamily="34" charset="0"/>
                <a:ea typeface="Cambria Math" panose="02040503050406030204" pitchFamily="18" charset="0"/>
                <a:cs typeface="Wingdings 3" panose="05040102010807070707" pitchFamily="18" charset="2"/>
              </a:rPr>
              <a:t> words given by authority (22x. Hebrew H4687– Mitsvah) </a:t>
            </a:r>
          </a:p>
          <a:p>
            <a:pPr marL="0" marR="457200">
              <a:tabLst>
                <a:tab pos="5943600" algn="l"/>
              </a:tabLst>
            </a:pPr>
            <a:endParaRPr lang="en-US" dirty="0">
              <a:effectLst/>
              <a:latin typeface="Verdana" panose="020B0604030504040204" pitchFamily="34" charset="0"/>
              <a:ea typeface="Cambria Math" panose="02040503050406030204" pitchFamily="18" charset="0"/>
              <a:cs typeface="Wingdings 3" panose="05040102010807070707" pitchFamily="18" charset="2"/>
            </a:endParaRPr>
          </a:p>
          <a:p>
            <a:pPr marL="0" marR="457200">
              <a:tabLst>
                <a:tab pos="5943600" algn="l"/>
              </a:tabLst>
            </a:pPr>
            <a:r>
              <a:rPr lang="en-US" sz="1800" b="1" dirty="0">
                <a:effectLst/>
                <a:latin typeface="Verdana" panose="020B0604030504040204" pitchFamily="34" charset="0"/>
                <a:ea typeface="Cambria Math" panose="02040503050406030204" pitchFamily="18" charset="0"/>
                <a:cs typeface="Wingdings 3" panose="05040102010807070707" pitchFamily="18" charset="2"/>
              </a:rPr>
              <a:t>5.</a:t>
            </a:r>
            <a:r>
              <a:rPr lang="en-US" sz="900" b="1" dirty="0">
                <a:effectLst/>
                <a:latin typeface="Verdana" panose="020B0604030504040204" pitchFamily="34" charset="0"/>
                <a:ea typeface="Cambria Math" panose="02040503050406030204" pitchFamily="18" charset="0"/>
                <a:cs typeface="Wingdings 3" panose="05040102010807070707" pitchFamily="18" charset="2"/>
              </a:rPr>
              <a:t> </a:t>
            </a:r>
            <a:r>
              <a:rPr lang="en-US" sz="900" dirty="0">
                <a:effectLst/>
                <a:latin typeface="Verdana" panose="020B0604030504040204" pitchFamily="34" charset="0"/>
                <a:ea typeface="Cambria Math" panose="02040503050406030204" pitchFamily="18" charset="0"/>
                <a:cs typeface="Wingdings 3" panose="05040102010807070707" pitchFamily="18" charset="2"/>
              </a:rPr>
              <a:t>Thy </a:t>
            </a:r>
            <a:r>
              <a:rPr lang="en-US" sz="1800" b="1" dirty="0">
                <a:effectLst/>
                <a:latin typeface="Verdana" panose="020B0604030504040204" pitchFamily="34" charset="0"/>
                <a:ea typeface="Cambria Math" panose="02040503050406030204" pitchFamily="18" charset="0"/>
                <a:cs typeface="Wingdings 3" panose="05040102010807070707" pitchFamily="18" charset="2"/>
              </a:rPr>
              <a:t>Precepts: </a:t>
            </a:r>
            <a:r>
              <a:rPr lang="en-US" sz="1800" dirty="0">
                <a:effectLst/>
                <a:latin typeface="Verdana" panose="020B0604030504040204" pitchFamily="34" charset="0"/>
                <a:ea typeface="Cambria Math" panose="02040503050406030204" pitchFamily="18" charset="0"/>
                <a:cs typeface="Wingdings 3" panose="05040102010807070707" pitchFamily="18" charset="2"/>
              </a:rPr>
              <a:t>moral spiritual laws, a prescription from a physician (21x. Hebrew H6490-Piqqudim)</a:t>
            </a:r>
          </a:p>
          <a:p>
            <a:pPr marL="0" marR="457200">
              <a:tabLst>
                <a:tab pos="5943600" algn="l"/>
              </a:tabLst>
            </a:pPr>
            <a:endParaRPr lang="en-US" b="1" dirty="0">
              <a:latin typeface="Verdana" panose="020B0604030504040204" pitchFamily="34" charset="0"/>
              <a:ea typeface="Cambria Math" panose="02040503050406030204" pitchFamily="18" charset="0"/>
              <a:cs typeface="Wingdings 3" panose="05040102010807070707" pitchFamily="18" charset="2"/>
            </a:endParaRPr>
          </a:p>
          <a:p>
            <a:pPr marL="0" marR="457200">
              <a:tabLst>
                <a:tab pos="5943600" algn="l"/>
              </a:tabLst>
            </a:pPr>
            <a:r>
              <a:rPr lang="en-US" sz="1800" b="1" dirty="0">
                <a:effectLst/>
                <a:latin typeface="Verdana" panose="020B0604030504040204" pitchFamily="34" charset="0"/>
                <a:ea typeface="Cambria Math" panose="02040503050406030204" pitchFamily="18" charset="0"/>
                <a:cs typeface="Wingdings 3" panose="05040102010807070707" pitchFamily="18" charset="2"/>
              </a:rPr>
              <a:t>6. </a:t>
            </a:r>
            <a:r>
              <a:rPr lang="en-US" sz="900" dirty="0">
                <a:effectLst/>
                <a:latin typeface="Verdana" panose="020B0604030504040204" pitchFamily="34" charset="0"/>
                <a:ea typeface="Cambria Math" panose="02040503050406030204" pitchFamily="18" charset="0"/>
                <a:cs typeface="Wingdings 3" panose="05040102010807070707" pitchFamily="18" charset="2"/>
              </a:rPr>
              <a:t>Thy </a:t>
            </a:r>
            <a:r>
              <a:rPr lang="en-US" sz="1800" b="1" dirty="0">
                <a:effectLst/>
                <a:latin typeface="Verdana" panose="020B0604030504040204" pitchFamily="34" charset="0"/>
                <a:ea typeface="Cambria Math" panose="02040503050406030204" pitchFamily="18" charset="0"/>
                <a:cs typeface="Wingdings 3" panose="05040102010807070707" pitchFamily="18" charset="2"/>
              </a:rPr>
              <a:t>Statutes:</a:t>
            </a:r>
            <a:r>
              <a:rPr lang="en-US" sz="1800" dirty="0">
                <a:effectLst/>
                <a:latin typeface="Verdana" panose="020B0604030504040204" pitchFamily="34" charset="0"/>
                <a:ea typeface="Cambria Math" panose="02040503050406030204" pitchFamily="18" charset="0"/>
                <a:cs typeface="Wingdings 3" panose="05040102010807070707" pitchFamily="18" charset="2"/>
              </a:rPr>
              <a:t> publicly displayed laws between God and His people. (19x. Hebrew – H6490 </a:t>
            </a:r>
            <a:r>
              <a:rPr lang="en-US" sz="1800" dirty="0" err="1">
                <a:effectLst/>
                <a:latin typeface="Verdana" panose="020B0604030504040204" pitchFamily="34" charset="0"/>
                <a:ea typeface="Cambria Math" panose="02040503050406030204" pitchFamily="18" charset="0"/>
                <a:cs typeface="Wingdings 3" panose="05040102010807070707" pitchFamily="18" charset="2"/>
              </a:rPr>
              <a:t>Choq</a:t>
            </a:r>
            <a:r>
              <a:rPr lang="en-US" sz="1800" dirty="0">
                <a:effectLst/>
                <a:latin typeface="Verdana" panose="020B0604030504040204" pitchFamily="34" charset="0"/>
                <a:ea typeface="Cambria Math" panose="02040503050406030204" pitchFamily="18" charset="0"/>
                <a:cs typeface="Wingdings 3" panose="05040102010807070707" pitchFamily="18" charset="2"/>
              </a:rPr>
              <a:t>)</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L="0" marR="457200">
              <a:tabLst>
                <a:tab pos="5943600" algn="l"/>
              </a:tabLst>
            </a:pPr>
            <a:endParaRPr lang="en-US" dirty="0">
              <a:effectLst/>
              <a:latin typeface="Verdana" panose="020B0604030504040204" pitchFamily="34" charset="0"/>
              <a:ea typeface="Cambria Math" panose="02040503050406030204" pitchFamily="18" charset="0"/>
              <a:cs typeface="Wingdings 3" panose="05040102010807070707" pitchFamily="18" charset="2"/>
            </a:endParaRPr>
          </a:p>
          <a:p>
            <a:pPr marL="0" marR="457200">
              <a:tabLst>
                <a:tab pos="5943600" algn="l"/>
              </a:tabLst>
            </a:pPr>
            <a:r>
              <a:rPr lang="en-US" sz="1800" b="1" dirty="0">
                <a:effectLst/>
                <a:latin typeface="Verdana" panose="020B0604030504040204" pitchFamily="34" charset="0"/>
                <a:ea typeface="Cambria Math" panose="02040503050406030204" pitchFamily="18" charset="0"/>
                <a:cs typeface="Wingdings 3" panose="05040102010807070707" pitchFamily="18" charset="2"/>
              </a:rPr>
              <a:t>7. </a:t>
            </a:r>
            <a:r>
              <a:rPr lang="en-US" sz="900" dirty="0">
                <a:effectLst/>
                <a:latin typeface="Verdana" panose="020B0604030504040204" pitchFamily="34" charset="0"/>
                <a:ea typeface="Cambria Math" panose="02040503050406030204" pitchFamily="18" charset="0"/>
                <a:cs typeface="Wingdings 3" panose="05040102010807070707" pitchFamily="18" charset="2"/>
              </a:rPr>
              <a:t>Thy/His </a:t>
            </a:r>
            <a:r>
              <a:rPr lang="en-US" sz="1800" b="1" dirty="0">
                <a:effectLst/>
                <a:latin typeface="Verdana" panose="020B0604030504040204" pitchFamily="34" charset="0"/>
                <a:ea typeface="Cambria Math" panose="02040503050406030204" pitchFamily="18" charset="0"/>
                <a:cs typeface="Wingdings 3" panose="05040102010807070707" pitchFamily="18" charset="2"/>
              </a:rPr>
              <a:t>Testimonies: </a:t>
            </a:r>
            <a:r>
              <a:rPr lang="en-US" sz="1800" dirty="0">
                <a:effectLst/>
                <a:latin typeface="Verdana" panose="020B0604030504040204" pitchFamily="34" charset="0"/>
                <a:ea typeface="Cambria Math" panose="02040503050406030204" pitchFamily="18" charset="0"/>
                <a:cs typeface="Wingdings 3" panose="05040102010807070707" pitchFamily="18" charset="2"/>
              </a:rPr>
              <a:t>witness in experience (14x. Hebrew H5713 – </a:t>
            </a:r>
            <a:r>
              <a:rPr lang="en-US" sz="1800" dirty="0" err="1">
                <a:effectLst/>
                <a:latin typeface="Verdana" panose="020B0604030504040204" pitchFamily="34" charset="0"/>
                <a:ea typeface="Cambria Math" panose="02040503050406030204" pitchFamily="18" charset="0"/>
                <a:cs typeface="Wingdings 3" panose="05040102010807070707" pitchFamily="18" charset="2"/>
              </a:rPr>
              <a:t>Edah</a:t>
            </a:r>
            <a:r>
              <a:rPr lang="en-US" sz="1800" dirty="0">
                <a:effectLst/>
                <a:latin typeface="Verdana" panose="020B0604030504040204" pitchFamily="34" charset="0"/>
                <a:ea typeface="Cambria Math" panose="02040503050406030204" pitchFamily="18" charset="0"/>
                <a:cs typeface="Wingdings 3" panose="05040102010807070707" pitchFamily="18" charset="2"/>
              </a:rPr>
              <a:t>)</a:t>
            </a:r>
            <a:endParaRPr lang="en-US" sz="1800" dirty="0">
              <a:effectLst/>
              <a:latin typeface="Wingdings 3" panose="05040102010807070707" pitchFamily="18" charset="2"/>
              <a:ea typeface="Cambria Math" panose="02040503050406030204" pitchFamily="18" charset="0"/>
              <a:cs typeface="Wingdings 3" panose="05040102010807070707" pitchFamily="18" charset="2"/>
            </a:endParaRPr>
          </a:p>
          <a:p>
            <a:pPr marL="0" marR="457200">
              <a:tabLst>
                <a:tab pos="5943600" algn="l"/>
              </a:tabLst>
            </a:pPr>
            <a:endParaRPr lang="en-US" dirty="0">
              <a:effectLst/>
              <a:latin typeface="Verdana" panose="020B0604030504040204" pitchFamily="34" charset="0"/>
              <a:ea typeface="Cambria Math" panose="02040503050406030204" pitchFamily="18" charset="0"/>
              <a:cs typeface="Wingdings 3" panose="05040102010807070707" pitchFamily="18" charset="2"/>
            </a:endParaRPr>
          </a:p>
          <a:p>
            <a:pPr marL="0" marR="457200" algn="just">
              <a:tabLst>
                <a:tab pos="5943600" algn="l"/>
              </a:tabLst>
            </a:pPr>
            <a:r>
              <a:rPr lang="en-US" sz="1800" b="1" dirty="0">
                <a:effectLst/>
                <a:latin typeface="Verdana" panose="020B0604030504040204" pitchFamily="34" charset="0"/>
                <a:ea typeface="Cambria Math" panose="02040503050406030204" pitchFamily="18" charset="0"/>
                <a:cs typeface="Wingdings 3" panose="05040102010807070707" pitchFamily="18" charset="2"/>
              </a:rPr>
              <a:t>8. </a:t>
            </a:r>
            <a:r>
              <a:rPr lang="en-US" sz="900" dirty="0">
                <a:effectLst/>
                <a:latin typeface="Verdana" panose="020B0604030504040204" pitchFamily="34" charset="0"/>
                <a:ea typeface="Cambria Math" panose="02040503050406030204" pitchFamily="18" charset="0"/>
                <a:cs typeface="Wingdings 3" panose="05040102010807070707" pitchFamily="18" charset="2"/>
              </a:rPr>
              <a:t>Thy/the/His/my </a:t>
            </a:r>
            <a:r>
              <a:rPr lang="en-US" sz="1800" b="1" dirty="0">
                <a:effectLst/>
                <a:latin typeface="Verdana" panose="020B0604030504040204" pitchFamily="34" charset="0"/>
                <a:ea typeface="Cambria Math" panose="02040503050406030204" pitchFamily="18" charset="0"/>
                <a:cs typeface="Wingdings 3" panose="05040102010807070707" pitchFamily="18" charset="2"/>
              </a:rPr>
              <a:t>Way(s): </a:t>
            </a:r>
            <a:r>
              <a:rPr lang="en-US" sz="1800" dirty="0">
                <a:effectLst/>
                <a:latin typeface="Verdana" panose="020B0604030504040204" pitchFamily="34" charset="0"/>
                <a:ea typeface="Cambria Math" panose="02040503050406030204" pitchFamily="18" charset="0"/>
                <a:cs typeface="Wingdings 3" panose="05040102010807070707" pitchFamily="18" charset="2"/>
              </a:rPr>
              <a:t>direction and manner (13x. Hebrew  H1870 – Derek, a good traveled road)</a:t>
            </a:r>
          </a:p>
          <a:p>
            <a:pPr marL="0" marR="457200" algn="just">
              <a:tabLst>
                <a:tab pos="5943600" algn="l"/>
              </a:tabLst>
            </a:pPr>
            <a:r>
              <a:rPr lang="en-US" dirty="0">
                <a:latin typeface="Verdana" panose="020B0604030504040204" pitchFamily="34" charset="0"/>
                <a:ea typeface="Cambria Math" panose="02040503050406030204" pitchFamily="18" charset="0"/>
                <a:cs typeface="Wingdings 3" panose="05040102010807070707" pitchFamily="18" charset="2"/>
              </a:rPr>
              <a:t>* Way(s) H734 - used 4x, 119:9, 101, 104, 128 are false and evil ways; 1x 119:5 the writer’s ways</a:t>
            </a:r>
            <a:endParaRPr lang="en-US" sz="2400" dirty="0">
              <a:effectLst/>
              <a:latin typeface="Verdana" panose="020B0604030504040204" pitchFamily="34" charset="0"/>
              <a:ea typeface="Cambria Math" panose="02040503050406030204" pitchFamily="18" charset="0"/>
              <a:cs typeface="Wingdings 3" panose="05040102010807070707" pitchFamily="18" charset="2"/>
            </a:endParaRPr>
          </a:p>
        </p:txBody>
      </p:sp>
    </p:spTree>
    <p:extLst>
      <p:ext uri="{BB962C8B-B14F-4D97-AF65-F5344CB8AC3E}">
        <p14:creationId xmlns:p14="http://schemas.microsoft.com/office/powerpoint/2010/main" val="210006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8357BD0-B24D-9855-1B5D-CF163480425C}"/>
              </a:ext>
            </a:extLst>
          </p:cNvPr>
          <p:cNvSpPr txBox="1"/>
          <p:nvPr/>
        </p:nvSpPr>
        <p:spPr>
          <a:xfrm>
            <a:off x="2448560" y="117993"/>
            <a:ext cx="7274560" cy="461665"/>
          </a:xfrm>
          <a:prstGeom prst="rect">
            <a:avLst/>
          </a:prstGeom>
          <a:noFill/>
          <a:ln w="2540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srgbClr val="FFFFFF"/>
                </a:solidFill>
                <a:effectLst/>
                <a:uLnTx/>
                <a:uFillTx/>
                <a:latin typeface="Gill Sans MT"/>
                <a:ea typeface="+mn-ea"/>
                <a:cs typeface="+mn-cs"/>
              </a:rPr>
              <a:t>Glorify God </a:t>
            </a:r>
            <a:r>
              <a:rPr kumimoji="0" lang="en-US" sz="2400" b="1" i="1" u="sng" strike="noStrike" kern="1200" cap="none" spc="0" normalizeH="0" baseline="0" noProof="0" dirty="0">
                <a:ln>
                  <a:noFill/>
                </a:ln>
                <a:solidFill>
                  <a:srgbClr val="FFFFFF"/>
                </a:solidFill>
                <a:effectLst/>
                <a:uLnTx/>
                <a:uFillTx/>
                <a:latin typeface="Gill Sans MT"/>
                <a:ea typeface="+mn-ea"/>
                <a:cs typeface="+mn-cs"/>
              </a:rPr>
              <a:t>with Psalm 119:1-8</a:t>
            </a:r>
            <a:endParaRPr lang="en-US" sz="2400" b="1" i="1" u="sng" dirty="0">
              <a:solidFill>
                <a:srgbClr val="FFFFFF"/>
              </a:solidFill>
              <a:latin typeface="Gill Sans MT"/>
            </a:endParaRPr>
          </a:p>
        </p:txBody>
      </p:sp>
      <p:sp>
        <p:nvSpPr>
          <p:cNvPr id="2" name="TextBox 1">
            <a:extLst>
              <a:ext uri="{FF2B5EF4-FFF2-40B4-BE49-F238E27FC236}">
                <a16:creationId xmlns:a16="http://schemas.microsoft.com/office/drawing/2014/main" id="{555867DB-840D-FDFF-34DF-D54B7C54E4BB}"/>
              </a:ext>
            </a:extLst>
          </p:cNvPr>
          <p:cNvSpPr txBox="1"/>
          <p:nvPr/>
        </p:nvSpPr>
        <p:spPr>
          <a:xfrm>
            <a:off x="111759" y="580251"/>
            <a:ext cx="12080241" cy="6119368"/>
          </a:xfrm>
          <a:prstGeom prst="rect">
            <a:avLst/>
          </a:prstGeom>
          <a:noFill/>
        </p:spPr>
        <p:txBody>
          <a:bodyPr wrap="square" rtlCol="0">
            <a:spAutoFit/>
          </a:bodyPr>
          <a:lstStyle/>
          <a:p>
            <a:pPr>
              <a:lnSpc>
                <a:spcPct val="150000"/>
              </a:lnSpc>
            </a:pPr>
            <a:r>
              <a:rPr lang="en-US" sz="2400" dirty="0"/>
              <a:t>ALEPH. </a:t>
            </a:r>
          </a:p>
          <a:p>
            <a:pPr>
              <a:lnSpc>
                <a:spcPct val="150000"/>
              </a:lnSpc>
            </a:pPr>
            <a:r>
              <a:rPr lang="en-US" sz="2400" baseline="30000" dirty="0"/>
              <a:t>1 </a:t>
            </a:r>
            <a:r>
              <a:rPr lang="en-US" sz="2400" b="1" dirty="0"/>
              <a:t>Blessed</a:t>
            </a:r>
            <a:r>
              <a:rPr lang="en-US" sz="2400" dirty="0"/>
              <a:t> [are] the </a:t>
            </a:r>
            <a:r>
              <a:rPr lang="en-US" sz="2400" b="1" dirty="0"/>
              <a:t>undefiled </a:t>
            </a:r>
            <a:r>
              <a:rPr lang="en-US" sz="2400" dirty="0"/>
              <a:t>in the </a:t>
            </a:r>
            <a:r>
              <a:rPr lang="en-US" sz="2400" u="sng" dirty="0"/>
              <a:t>way</a:t>
            </a:r>
            <a:r>
              <a:rPr lang="en-US" sz="2400" dirty="0"/>
              <a:t>, who </a:t>
            </a:r>
            <a:r>
              <a:rPr lang="en-US" sz="2400" b="1" dirty="0"/>
              <a:t>walk </a:t>
            </a:r>
            <a:r>
              <a:rPr lang="en-US" sz="2400" dirty="0"/>
              <a:t>in the </a:t>
            </a:r>
            <a:r>
              <a:rPr lang="en-US" sz="2400" u="sng" dirty="0"/>
              <a:t>law</a:t>
            </a:r>
            <a:r>
              <a:rPr lang="en-US" sz="2400" dirty="0"/>
              <a:t> of the LORD. </a:t>
            </a:r>
          </a:p>
          <a:p>
            <a:pPr>
              <a:lnSpc>
                <a:spcPct val="150000"/>
              </a:lnSpc>
            </a:pPr>
            <a:r>
              <a:rPr lang="en-US" sz="2400" baseline="30000" dirty="0"/>
              <a:t>2</a:t>
            </a:r>
            <a:r>
              <a:rPr lang="en-US" sz="2400" dirty="0"/>
              <a:t> </a:t>
            </a:r>
            <a:r>
              <a:rPr lang="en-US" sz="2400" b="1" dirty="0"/>
              <a:t>Blessed</a:t>
            </a:r>
            <a:r>
              <a:rPr lang="en-US" sz="2400" dirty="0"/>
              <a:t> [are] they that keep His </a:t>
            </a:r>
            <a:r>
              <a:rPr lang="en-US" sz="2400" u="sng" dirty="0"/>
              <a:t>testimonies</a:t>
            </a:r>
            <a:r>
              <a:rPr lang="en-US" sz="2400" dirty="0"/>
              <a:t>, [and that] seek Him with the whole heart. </a:t>
            </a:r>
          </a:p>
          <a:p>
            <a:pPr>
              <a:lnSpc>
                <a:spcPct val="150000"/>
              </a:lnSpc>
            </a:pPr>
            <a:endParaRPr lang="en-US" sz="2400" baseline="30000" dirty="0"/>
          </a:p>
          <a:p>
            <a:pPr>
              <a:lnSpc>
                <a:spcPct val="150000"/>
              </a:lnSpc>
            </a:pPr>
            <a:r>
              <a:rPr lang="en-US" sz="2400" baseline="30000" dirty="0"/>
              <a:t>3</a:t>
            </a:r>
            <a:r>
              <a:rPr lang="en-US" sz="2400" dirty="0"/>
              <a:t> </a:t>
            </a:r>
            <a:r>
              <a:rPr lang="en-US" sz="2400" b="1" dirty="0"/>
              <a:t>They</a:t>
            </a:r>
            <a:r>
              <a:rPr lang="en-US" sz="2400" dirty="0"/>
              <a:t> also do no iniquity: they </a:t>
            </a:r>
            <a:r>
              <a:rPr lang="en-US" sz="2400" b="1" dirty="0"/>
              <a:t>walk</a:t>
            </a:r>
            <a:r>
              <a:rPr lang="en-US" sz="2400" dirty="0"/>
              <a:t> in His </a:t>
            </a:r>
            <a:r>
              <a:rPr lang="en-US" sz="2400" u="sng" dirty="0"/>
              <a:t>ways</a:t>
            </a:r>
            <a:r>
              <a:rPr lang="en-US" sz="2400" dirty="0"/>
              <a:t>.  </a:t>
            </a:r>
          </a:p>
          <a:p>
            <a:pPr>
              <a:lnSpc>
                <a:spcPct val="150000"/>
              </a:lnSpc>
            </a:pPr>
            <a:r>
              <a:rPr lang="en-US" sz="2400" baseline="30000" dirty="0"/>
              <a:t>4</a:t>
            </a:r>
            <a:r>
              <a:rPr lang="en-US" sz="2400" dirty="0"/>
              <a:t> </a:t>
            </a:r>
            <a:r>
              <a:rPr lang="en-US" sz="2400" b="1" dirty="0"/>
              <a:t>Thou</a:t>
            </a:r>
            <a:r>
              <a:rPr lang="en-US" sz="2400" dirty="0"/>
              <a:t> hast commanded [us] to keep Thy </a:t>
            </a:r>
            <a:r>
              <a:rPr lang="en-US" sz="2400" u="sng" dirty="0"/>
              <a:t>precepts</a:t>
            </a:r>
            <a:r>
              <a:rPr lang="en-US" sz="2400" dirty="0"/>
              <a:t> diligently. </a:t>
            </a:r>
          </a:p>
          <a:p>
            <a:pPr>
              <a:lnSpc>
                <a:spcPct val="150000"/>
              </a:lnSpc>
            </a:pPr>
            <a:endParaRPr lang="en-US" sz="2400" baseline="30000" dirty="0"/>
          </a:p>
          <a:p>
            <a:pPr>
              <a:lnSpc>
                <a:spcPct val="150000"/>
              </a:lnSpc>
            </a:pPr>
            <a:r>
              <a:rPr lang="en-US" sz="2400" baseline="30000" dirty="0"/>
              <a:t>5</a:t>
            </a:r>
            <a:r>
              <a:rPr lang="en-US" sz="2400" dirty="0"/>
              <a:t> </a:t>
            </a:r>
            <a:r>
              <a:rPr lang="en-US" sz="2400" b="1" dirty="0"/>
              <a:t>O</a:t>
            </a:r>
            <a:r>
              <a:rPr lang="en-US" sz="2400" dirty="0"/>
              <a:t> that my </a:t>
            </a:r>
            <a:r>
              <a:rPr lang="en-US" sz="2400" u="sng" dirty="0"/>
              <a:t>ways</a:t>
            </a:r>
            <a:r>
              <a:rPr lang="en-US" sz="2400" dirty="0"/>
              <a:t> were directed to keep Thy </a:t>
            </a:r>
            <a:r>
              <a:rPr lang="en-US" sz="2400" u="sng" dirty="0"/>
              <a:t>statutes</a:t>
            </a:r>
            <a:r>
              <a:rPr lang="en-US" sz="2400" dirty="0"/>
              <a:t>!  </a:t>
            </a:r>
          </a:p>
          <a:p>
            <a:pPr>
              <a:lnSpc>
                <a:spcPct val="150000"/>
              </a:lnSpc>
            </a:pPr>
            <a:r>
              <a:rPr lang="en-US" sz="2400" baseline="30000" dirty="0"/>
              <a:t>6</a:t>
            </a:r>
            <a:r>
              <a:rPr lang="en-US" sz="2400" dirty="0"/>
              <a:t> </a:t>
            </a:r>
            <a:r>
              <a:rPr lang="en-US" sz="2400" b="1" dirty="0"/>
              <a:t>Then</a:t>
            </a:r>
            <a:r>
              <a:rPr lang="en-US" sz="2400" dirty="0"/>
              <a:t> shall I not be ashamed, when I have respect unto all Thy </a:t>
            </a:r>
            <a:r>
              <a:rPr lang="en-US" sz="2400" u="sng" dirty="0"/>
              <a:t>commandments</a:t>
            </a:r>
            <a:r>
              <a:rPr lang="en-US" sz="2400" dirty="0"/>
              <a:t>. </a:t>
            </a:r>
          </a:p>
          <a:p>
            <a:pPr>
              <a:lnSpc>
                <a:spcPct val="150000"/>
              </a:lnSpc>
            </a:pPr>
            <a:endParaRPr lang="en-US" sz="2400" baseline="30000" dirty="0"/>
          </a:p>
          <a:p>
            <a:pPr>
              <a:lnSpc>
                <a:spcPct val="150000"/>
              </a:lnSpc>
            </a:pPr>
            <a:r>
              <a:rPr lang="en-US" sz="2400" baseline="30000" dirty="0"/>
              <a:t>7</a:t>
            </a:r>
            <a:r>
              <a:rPr lang="en-US" sz="2400" dirty="0"/>
              <a:t> </a:t>
            </a:r>
            <a:r>
              <a:rPr lang="en-US" sz="2400" b="1" dirty="0"/>
              <a:t>I will </a:t>
            </a:r>
            <a:r>
              <a:rPr lang="en-US" sz="2400" dirty="0"/>
              <a:t>praise Thee with uprightness of heart, when I shall have learned Thy righteous </a:t>
            </a:r>
            <a:r>
              <a:rPr lang="en-US" sz="2400" u="sng" dirty="0"/>
              <a:t>judgments</a:t>
            </a:r>
            <a:r>
              <a:rPr lang="en-US" sz="2400" dirty="0"/>
              <a:t>. </a:t>
            </a:r>
            <a:r>
              <a:rPr lang="en-US" sz="2400" baseline="30000" dirty="0"/>
              <a:t>8</a:t>
            </a:r>
            <a:r>
              <a:rPr lang="en-US" sz="2400" dirty="0"/>
              <a:t> </a:t>
            </a:r>
            <a:r>
              <a:rPr lang="en-US" sz="2400" b="1" dirty="0"/>
              <a:t>I will </a:t>
            </a:r>
            <a:r>
              <a:rPr lang="en-US" sz="2400" dirty="0"/>
              <a:t>keep Thy </a:t>
            </a:r>
            <a:r>
              <a:rPr lang="en-US" sz="2400" u="sng" dirty="0"/>
              <a:t>statutes</a:t>
            </a:r>
            <a:r>
              <a:rPr lang="en-US" sz="2400" dirty="0"/>
              <a:t>:  O forsake me not utterly. </a:t>
            </a:r>
            <a:endParaRPr lang="en-US" sz="1800" dirty="0">
              <a:solidFill>
                <a:srgbClr val="00B050"/>
              </a:solidFill>
              <a:effectLst/>
              <a:latin typeface="Verdana" panose="020B0604030504040204" pitchFamily="34" charset="0"/>
              <a:ea typeface="Cambria Math" panose="02040503050406030204" pitchFamily="18" charset="0"/>
              <a:cs typeface="Wingdings 3" panose="05040102010807070707" pitchFamily="18" charset="2"/>
            </a:endParaRPr>
          </a:p>
        </p:txBody>
      </p:sp>
    </p:spTree>
    <p:extLst>
      <p:ext uri="{BB962C8B-B14F-4D97-AF65-F5344CB8AC3E}">
        <p14:creationId xmlns:p14="http://schemas.microsoft.com/office/powerpoint/2010/main" val="1231169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with their arms raised in the air&#10;&#10;Description automatically generated">
            <a:extLst>
              <a:ext uri="{FF2B5EF4-FFF2-40B4-BE49-F238E27FC236}">
                <a16:creationId xmlns:a16="http://schemas.microsoft.com/office/drawing/2014/main" id="{F1F748F1-33A5-D386-0A0D-7CB6B6D80221}"/>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308546" y="172720"/>
            <a:ext cx="3752880" cy="1960880"/>
          </a:xfrm>
          <a:prstGeom prst="rect">
            <a:avLst/>
          </a:prstGeom>
        </p:spPr>
      </p:pic>
      <p:sp>
        <p:nvSpPr>
          <p:cNvPr id="5" name="TextBox 4">
            <a:extLst>
              <a:ext uri="{FF2B5EF4-FFF2-40B4-BE49-F238E27FC236}">
                <a16:creationId xmlns:a16="http://schemas.microsoft.com/office/drawing/2014/main" id="{392449B6-F5B0-0AAF-B3C2-43B038469C90}"/>
              </a:ext>
            </a:extLst>
          </p:cNvPr>
          <p:cNvSpPr txBox="1"/>
          <p:nvPr/>
        </p:nvSpPr>
        <p:spPr>
          <a:xfrm>
            <a:off x="0" y="97415"/>
            <a:ext cx="12192000" cy="658872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1" u="sng" strike="noStrike" kern="1200" cap="none" spc="0" normalizeH="0" baseline="0" noProof="0" dirty="0">
                <a:ln>
                  <a:noFill/>
                </a:ln>
                <a:solidFill>
                  <a:srgbClr val="FFFFFF"/>
                </a:solidFill>
                <a:effectLst/>
                <a:uLnTx/>
                <a:uFillTx/>
                <a:latin typeface="Gill Sans MT"/>
                <a:ea typeface="+mn-ea"/>
                <a:cs typeface="+mn-cs"/>
              </a:rPr>
              <a:t>Sunday School Schedule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1" dirty="0">
                <a:solidFill>
                  <a:srgbClr val="FFFFFF"/>
                </a:solidFill>
                <a:latin typeface="Gill Sans MT"/>
              </a:rPr>
              <a:t>Mas de Cristo class</a:t>
            </a:r>
          </a:p>
          <a:p>
            <a:pPr marL="0" marR="0" lvl="0" indent="0" defTabSz="914400" rtl="0" eaLnBrk="1" fontAlgn="auto" latinLnBrk="0" hangingPunct="1">
              <a:lnSpc>
                <a:spcPct val="100000"/>
              </a:lnSpc>
              <a:spcBef>
                <a:spcPts val="0"/>
              </a:spcBef>
              <a:spcAft>
                <a:spcPts val="0"/>
              </a:spcAft>
              <a:buClrTx/>
              <a:buSzTx/>
              <a:buFontTx/>
              <a:buNone/>
              <a:tabLst/>
              <a:defRPr/>
            </a:pPr>
            <a:endParaRPr lang="en-US" sz="1600" b="1" i="1" dirty="0">
              <a:solidFill>
                <a:srgbClr val="FFFFFF"/>
              </a:solidFill>
              <a:latin typeface="Gill Sans MT"/>
            </a:endParaRPr>
          </a:p>
          <a:p>
            <a:pPr>
              <a:defRPr/>
            </a:pPr>
            <a:r>
              <a:rPr lang="en-US" sz="2400" dirty="0"/>
              <a:t>Pray and watch with thanksgiving; pray for me (Colossians 2:2-4)</a:t>
            </a:r>
          </a:p>
          <a:p>
            <a:pPr>
              <a:defRPr/>
            </a:pPr>
            <a:endParaRPr lang="en-US" sz="1200" b="1" dirty="0"/>
          </a:p>
          <a:p>
            <a:pPr>
              <a:defRPr/>
            </a:pPr>
            <a:r>
              <a:rPr lang="en-US" sz="2400" b="1" u="sng" dirty="0"/>
              <a:t>Completed (10 of 66 books) in the 12 series</a:t>
            </a:r>
          </a:p>
          <a:p>
            <a:pPr>
              <a:defRPr/>
            </a:pPr>
            <a:endParaRPr lang="en-US" sz="1200" b="1" u="sng" dirty="0"/>
          </a:p>
          <a:p>
            <a:pPr>
              <a:defRPr/>
            </a:pPr>
            <a:r>
              <a:rPr lang="en-US" sz="2400" dirty="0"/>
              <a:t>NT:  Mark, Colossians, James, Philemon, Jude</a:t>
            </a:r>
          </a:p>
          <a:p>
            <a:pPr>
              <a:defRPr/>
            </a:pPr>
            <a:endParaRPr lang="en-US" sz="2400" dirty="0"/>
          </a:p>
          <a:p>
            <a:pPr>
              <a:defRPr/>
            </a:pPr>
            <a:endParaRPr lang="en-US" sz="1200" dirty="0"/>
          </a:p>
          <a:p>
            <a:pPr>
              <a:defRPr/>
            </a:pPr>
            <a:r>
              <a:rPr lang="en-US" sz="2400" dirty="0"/>
              <a:t>OT:  Psalms, Proverbs, Ecclesiastes, Amos, Malachi</a:t>
            </a:r>
          </a:p>
          <a:p>
            <a:pPr>
              <a:defRPr/>
            </a:pPr>
            <a:endParaRPr lang="en-US" sz="2400" dirty="0"/>
          </a:p>
          <a:p>
            <a:pPr>
              <a:defRPr/>
            </a:pPr>
            <a:endParaRPr lang="en-US" sz="2400" b="1" u="sng" dirty="0">
              <a:solidFill>
                <a:srgbClr val="FFFFFF">
                  <a:lumMod val="95000"/>
                </a:srgbClr>
              </a:solidFill>
              <a:latin typeface="Gill Sans MT"/>
            </a:endParaRPr>
          </a:p>
          <a:p>
            <a:pPr>
              <a:defRPr/>
            </a:pPr>
            <a:r>
              <a:rPr lang="en-US" sz="2400" b="1" u="sng" dirty="0">
                <a:solidFill>
                  <a:srgbClr val="FFFFFF">
                    <a:lumMod val="95000"/>
                  </a:srgbClr>
                </a:solidFill>
                <a:latin typeface="Gill Sans MT"/>
              </a:rPr>
              <a:t>Invitation to the 2024 daily Bible reading plan</a:t>
            </a:r>
            <a:r>
              <a:rPr lang="en-US" sz="2400" b="1" dirty="0">
                <a:solidFill>
                  <a:srgbClr val="FFFFFF">
                    <a:lumMod val="95000"/>
                  </a:srgbClr>
                </a:solidFill>
                <a:latin typeface="Gill Sans MT"/>
              </a:rPr>
              <a:t>.  Mark -</a:t>
            </a:r>
            <a:r>
              <a:rPr lang="en-US" sz="2400" dirty="0">
                <a:solidFill>
                  <a:srgbClr val="FFFFFF">
                    <a:lumMod val="95000"/>
                  </a:srgbClr>
                </a:solidFill>
                <a:latin typeface="Gill Sans MT"/>
              </a:rPr>
              <a:t> January 12 to May 8.  </a:t>
            </a:r>
            <a:r>
              <a:rPr lang="en-US" sz="2400" b="1" dirty="0">
                <a:solidFill>
                  <a:srgbClr val="FFFFFF">
                    <a:lumMod val="95000"/>
                  </a:srgbClr>
                </a:solidFill>
                <a:latin typeface="Gill Sans MT"/>
              </a:rPr>
              <a:t>Isaiah</a:t>
            </a:r>
            <a:r>
              <a:rPr lang="en-US" sz="2400" dirty="0">
                <a:solidFill>
                  <a:srgbClr val="FFFFFF">
                    <a:lumMod val="95000"/>
                  </a:srgbClr>
                </a:solidFill>
                <a:latin typeface="Gill Sans MT"/>
              </a:rPr>
              <a:t> - May 9 to Oct 18.  </a:t>
            </a:r>
            <a:r>
              <a:rPr lang="en-US" sz="2400" b="1" dirty="0">
                <a:solidFill>
                  <a:srgbClr val="FFFFFF">
                    <a:lumMod val="95000"/>
                  </a:srgbClr>
                </a:solidFill>
                <a:latin typeface="Gill Sans MT"/>
              </a:rPr>
              <a:t>1 Samuel </a:t>
            </a:r>
            <a:r>
              <a:rPr lang="en-US" sz="2400" dirty="0">
                <a:solidFill>
                  <a:srgbClr val="FFFFFF">
                    <a:lumMod val="95000"/>
                  </a:srgbClr>
                </a:solidFill>
                <a:latin typeface="Gill Sans MT"/>
              </a:rPr>
              <a:t>- Oct 19 to Dec 31.  </a:t>
            </a:r>
            <a:r>
              <a:rPr lang="en-US" sz="2400" b="1" dirty="0">
                <a:solidFill>
                  <a:srgbClr val="FFFFFF">
                    <a:lumMod val="95000"/>
                  </a:srgbClr>
                </a:solidFill>
                <a:latin typeface="Gill Sans MT"/>
              </a:rPr>
              <a:t>Psalms </a:t>
            </a:r>
            <a:r>
              <a:rPr lang="en-US" sz="2400" dirty="0">
                <a:solidFill>
                  <a:srgbClr val="FFFFFF">
                    <a:lumMod val="95000"/>
                  </a:srgbClr>
                </a:solidFill>
                <a:latin typeface="Gill Sans MT"/>
              </a:rPr>
              <a:t>on Sundays.  Copies on the back table.</a:t>
            </a:r>
          </a:p>
          <a:p>
            <a:pPr>
              <a:defRPr/>
            </a:pPr>
            <a:endParaRPr lang="en-US" sz="1200" b="1" dirty="0">
              <a:solidFill>
                <a:srgbClr val="FFFFFF">
                  <a:lumMod val="95000"/>
                </a:srgbClr>
              </a:solidFill>
              <a:latin typeface="Gill Sans MT"/>
            </a:endParaRPr>
          </a:p>
          <a:p>
            <a:pPr>
              <a:defRPr/>
            </a:pPr>
            <a:r>
              <a:rPr lang="en-US" sz="2400" u="sng" dirty="0">
                <a:solidFill>
                  <a:srgbClr val="FFFFFF">
                    <a:lumMod val="95000"/>
                  </a:srgbClr>
                </a:solidFill>
                <a:latin typeface="Gill Sans MT"/>
              </a:rPr>
              <a:t>Recommendation</a:t>
            </a:r>
            <a:r>
              <a:rPr lang="en-US" sz="2400" dirty="0">
                <a:solidFill>
                  <a:srgbClr val="FFFFFF">
                    <a:lumMod val="95000"/>
                  </a:srgbClr>
                </a:solidFill>
                <a:latin typeface="Gill Sans MT"/>
              </a:rPr>
              <a:t>:  Try the </a:t>
            </a:r>
            <a:r>
              <a:rPr lang="en-US" sz="2400" b="1" dirty="0">
                <a:solidFill>
                  <a:srgbClr val="FFFFFF">
                    <a:lumMod val="95000"/>
                  </a:srgbClr>
                </a:solidFill>
                <a:latin typeface="Gill Sans MT"/>
              </a:rPr>
              <a:t>Gideon Bible App </a:t>
            </a:r>
            <a:r>
              <a:rPr lang="en-US" sz="2400" dirty="0">
                <a:solidFill>
                  <a:srgbClr val="FFFFFF">
                    <a:lumMod val="95000"/>
                  </a:srgbClr>
                </a:solidFill>
                <a:latin typeface="Gill Sans MT"/>
              </a:rPr>
              <a:t>for listening to the Bible and more,</a:t>
            </a:r>
          </a:p>
          <a:p>
            <a:pPr>
              <a:defRPr/>
            </a:pPr>
            <a:r>
              <a:rPr lang="en-US" sz="2400" dirty="0">
                <a:solidFill>
                  <a:srgbClr val="FFFFFF">
                    <a:lumMod val="95000"/>
                  </a:srgbClr>
                </a:solidFill>
                <a:latin typeface="Gill Sans MT"/>
              </a:rPr>
              <a:t>and the </a:t>
            </a:r>
            <a:r>
              <a:rPr lang="en-US" sz="2400" b="1" dirty="0">
                <a:solidFill>
                  <a:srgbClr val="FFFFFF">
                    <a:lumMod val="95000"/>
                  </a:srgbClr>
                </a:solidFill>
                <a:latin typeface="Gill Sans MT"/>
              </a:rPr>
              <a:t>Blue Letter Bible App </a:t>
            </a:r>
            <a:r>
              <a:rPr lang="en-US" sz="2400" dirty="0">
                <a:solidFill>
                  <a:srgbClr val="FFFFFF">
                    <a:lumMod val="95000"/>
                  </a:srgbClr>
                </a:solidFill>
                <a:latin typeface="Gill Sans MT"/>
              </a:rPr>
              <a:t>and </a:t>
            </a:r>
            <a:r>
              <a:rPr lang="en-US" sz="2400" b="1" dirty="0" err="1">
                <a:solidFill>
                  <a:srgbClr val="FFFFFF">
                    <a:lumMod val="95000"/>
                  </a:srgbClr>
                </a:solidFill>
                <a:latin typeface="Gill Sans MT"/>
              </a:rPr>
              <a:t>Swordsearcher</a:t>
            </a:r>
            <a:r>
              <a:rPr lang="en-US" sz="2400" dirty="0">
                <a:solidFill>
                  <a:srgbClr val="FFFFFF">
                    <a:lumMod val="95000"/>
                  </a:srgbClr>
                </a:solidFill>
                <a:latin typeface="Gill Sans MT"/>
              </a:rPr>
              <a:t> for Bible study.  </a:t>
            </a:r>
          </a:p>
          <a:p>
            <a:pPr>
              <a:defRPr/>
            </a:pPr>
            <a:endParaRPr lang="en-US" sz="1200" b="1" dirty="0">
              <a:solidFill>
                <a:srgbClr val="FFFFFF">
                  <a:lumMod val="95000"/>
                </a:srgbClr>
              </a:solidFill>
              <a:latin typeface="Gill Sans MT"/>
            </a:endParaRPr>
          </a:p>
          <a:p>
            <a:pPr>
              <a:defRPr/>
            </a:pPr>
            <a:endParaRPr lang="en-US" sz="1200" b="1" dirty="0">
              <a:solidFill>
                <a:srgbClr val="FFFFFF">
                  <a:lumMod val="95000"/>
                </a:srgbClr>
              </a:solidFill>
              <a:latin typeface="Gill Sans MT"/>
            </a:endParaRPr>
          </a:p>
          <a:p>
            <a:pPr marL="0" marR="0">
              <a:lnSpc>
                <a:spcPts val="1200"/>
              </a:lnSpc>
              <a:spcBef>
                <a:spcPts val="0"/>
              </a:spcBef>
              <a:spcAft>
                <a:spcPts val="0"/>
              </a:spcAft>
            </a:pPr>
            <a:endParaRPr lang="en-US" sz="2400" b="1" dirty="0">
              <a:latin typeface="Gill Sans MT"/>
            </a:endParaRPr>
          </a:p>
          <a:p>
            <a:pPr marL="0" marR="0">
              <a:lnSpc>
                <a:spcPts val="1200"/>
              </a:lnSpc>
              <a:spcBef>
                <a:spcPts val="0"/>
              </a:spcBef>
              <a:spcAft>
                <a:spcPts val="0"/>
              </a:spcAft>
            </a:pPr>
            <a:r>
              <a:rPr lang="en-US" sz="2400" b="1" dirty="0">
                <a:latin typeface="Gill Sans MT"/>
              </a:rPr>
              <a:t>Next Sunday, March 17:   Twelve (12) Reasons to Trust God </a:t>
            </a:r>
            <a:r>
              <a:rPr lang="en-US" sz="2400" b="1" u="sng" dirty="0">
                <a:latin typeface="Gill Sans MT"/>
              </a:rPr>
              <a:t>with Job</a:t>
            </a:r>
            <a:endParaRPr lang="en-US" sz="2400" b="1" u="sng" dirty="0"/>
          </a:p>
        </p:txBody>
      </p:sp>
    </p:spTree>
    <p:extLst>
      <p:ext uri="{BB962C8B-B14F-4D97-AF65-F5344CB8AC3E}">
        <p14:creationId xmlns:p14="http://schemas.microsoft.com/office/powerpoint/2010/main" val="2415667692"/>
      </p:ext>
    </p:extLst>
  </p:cSld>
  <p:clrMapOvr>
    <a:masterClrMapping/>
  </p:clrMapOvr>
</p:sld>
</file>

<file path=ppt/theme/theme1.xml><?xml version="1.0" encoding="utf-8"?>
<a:theme xmlns:a="http://schemas.openxmlformats.org/drawingml/2006/main" name="Theme1">
  <a:themeElements>
    <a:clrScheme name="Catering Colors">
      <a:dk1>
        <a:srgbClr val="000000"/>
      </a:dk1>
      <a:lt1>
        <a:srgbClr val="FFFFFF"/>
      </a:lt1>
      <a:dk2>
        <a:srgbClr val="44546A"/>
      </a:dk2>
      <a:lt2>
        <a:srgbClr val="E7E6E6"/>
      </a:lt2>
      <a:accent1>
        <a:srgbClr val="F14D02"/>
      </a:accent1>
      <a:accent2>
        <a:srgbClr val="FDFBF2"/>
      </a:accent2>
      <a:accent3>
        <a:srgbClr val="F49201"/>
      </a:accent3>
      <a:accent4>
        <a:srgbClr val="F4ADE4"/>
      </a:accent4>
      <a:accent5>
        <a:srgbClr val="3841A4"/>
      </a:accent5>
      <a:accent6>
        <a:srgbClr val="068145"/>
      </a:accent6>
      <a:hlink>
        <a:srgbClr val="0563C1"/>
      </a:hlink>
      <a:folHlink>
        <a:srgbClr val="954F72"/>
      </a:folHlink>
    </a:clrScheme>
    <a:fontScheme name="Custom 114">
      <a:majorFont>
        <a:latin typeface="Aharoni"/>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3705CF02DF8540BC9025A980CBE32D" ma:contentTypeVersion="8" ma:contentTypeDescription="Create a new document." ma:contentTypeScope="" ma:versionID="7b59e85c8975facf180a11ca812390b4">
  <xsd:schema xmlns:xsd="http://www.w3.org/2001/XMLSchema" xmlns:xs="http://www.w3.org/2001/XMLSchema" xmlns:p="http://schemas.microsoft.com/office/2006/metadata/properties" xmlns:ns3="f98cc253-feff-40fd-b75e-dde241986d3d" xmlns:ns4="7ea62328-f9cb-43bf-99db-6009b3f2bb1b" targetNamespace="http://schemas.microsoft.com/office/2006/metadata/properties" ma:root="true" ma:fieldsID="9c119ad8aaef6563af41b60e6a070d4d" ns3:_="" ns4:_="">
    <xsd:import namespace="f98cc253-feff-40fd-b75e-dde241986d3d"/>
    <xsd:import namespace="7ea62328-f9cb-43bf-99db-6009b3f2bb1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8cc253-feff-40fd-b75e-dde241986d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ea62328-f9cb-43bf-99db-6009b3f2bb1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26FB12-DDF0-459A-8AB5-62FB0B2C6A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8cc253-feff-40fd-b75e-dde241986d3d"/>
    <ds:schemaRef ds:uri="7ea62328-f9cb-43bf-99db-6009b3f2bb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09D4569-AD80-4ADC-9EDD-472BB2761BCB}">
  <ds:schemaRefs>
    <ds:schemaRef ds:uri="http://schemas.microsoft.com/sharepoint/v3/contenttype/forms"/>
  </ds:schemaRefs>
</ds:datastoreItem>
</file>

<file path=customXml/itemProps3.xml><?xml version="1.0" encoding="utf-8"?>
<ds:datastoreItem xmlns:ds="http://schemas.openxmlformats.org/officeDocument/2006/customXml" ds:itemID="{E6207C0E-3C9C-45D4-8479-63E71002B4C9}">
  <ds:schemaRefs>
    <ds:schemaRef ds:uri="http://schemas.microsoft.com/office/2006/documentManagement/types"/>
    <ds:schemaRef ds:uri="http://purl.org/dc/dcmitype/"/>
    <ds:schemaRef ds:uri="f98cc253-feff-40fd-b75e-dde241986d3d"/>
    <ds:schemaRef ds:uri="http://schemas.microsoft.com/office/infopath/2007/PartnerControls"/>
    <ds:schemaRef ds:uri="http://purl.org/dc/terms/"/>
    <ds:schemaRef ds:uri="http://schemas.openxmlformats.org/package/2006/metadata/core-properties"/>
    <ds:schemaRef ds:uri="7ea62328-f9cb-43bf-99db-6009b3f2bb1b"/>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59791</TotalTime>
  <Words>1004</Words>
  <Application>Microsoft Office PowerPoint</Application>
  <PresentationFormat>Widescreen</PresentationFormat>
  <Paragraphs>104</Paragraphs>
  <Slides>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Aharoni</vt:lpstr>
      <vt:lpstr>Arial</vt:lpstr>
      <vt:lpstr>Calibri</vt:lpstr>
      <vt:lpstr>Cambria Math</vt:lpstr>
      <vt:lpstr>Gill Sans MT</vt:lpstr>
      <vt:lpstr>Verdana</vt:lpstr>
      <vt:lpstr>Wingdings 3</vt:lpstr>
      <vt:lpstr>Theme1</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Bill Heath</cp:lastModifiedBy>
  <cp:revision>1586</cp:revision>
  <cp:lastPrinted>2024-03-03T12:35:19Z</cp:lastPrinted>
  <dcterms:created xsi:type="dcterms:W3CDTF">2013-07-15T20:26:40Z</dcterms:created>
  <dcterms:modified xsi:type="dcterms:W3CDTF">2024-03-09T17:06:44Z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0x010100EF3705CF02DF8540BC9025A980CBE32D</vt:lpwstr>
  </property>
</Properties>
</file>