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87" r:id="rId3"/>
    <p:sldId id="284" r:id="rId4"/>
    <p:sldId id="282" r:id="rId5"/>
    <p:sldId id="288" r:id="rId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4AA90D-1AC6-4833-A0FC-5AE4ACB72110}">
          <p14:sldIdLst>
            <p14:sldId id="287"/>
            <p14:sldId id="284"/>
            <p14:sldId id="282"/>
            <p14:sldId id="28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2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24" autoAdjust="0"/>
    <p:restoredTop sz="94660"/>
  </p:normalViewPr>
  <p:slideViewPr>
    <p:cSldViewPr snapToGrid="0">
      <p:cViewPr varScale="1">
        <p:scale>
          <a:sx n="63" d="100"/>
          <a:sy n="63" d="100"/>
        </p:scale>
        <p:origin x="732"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163" cy="469900"/>
          </a:xfrm>
          <a:prstGeom prst="rect">
            <a:avLst/>
          </a:prstGeom>
        </p:spPr>
        <p:txBody>
          <a:bodyPr vert="horz" lIns="91426" tIns="45713" rIns="91426" bIns="45713" rtlCol="0"/>
          <a:lstStyle>
            <a:lvl1pPr algn="l">
              <a:defRPr sz="1200"/>
            </a:lvl1pPr>
          </a:lstStyle>
          <a:p>
            <a:endParaRPr lang="en-US" dirty="0"/>
          </a:p>
        </p:txBody>
      </p:sp>
      <p:sp>
        <p:nvSpPr>
          <p:cNvPr id="3" name="Date Placeholder 2"/>
          <p:cNvSpPr>
            <a:spLocks noGrp="1"/>
          </p:cNvSpPr>
          <p:nvPr>
            <p:ph type="dt" idx="1"/>
          </p:nvPr>
        </p:nvSpPr>
        <p:spPr>
          <a:xfrm>
            <a:off x="4022726" y="0"/>
            <a:ext cx="3078163" cy="469900"/>
          </a:xfrm>
          <a:prstGeom prst="rect">
            <a:avLst/>
          </a:prstGeom>
        </p:spPr>
        <p:txBody>
          <a:bodyPr vert="horz" lIns="91426" tIns="45713" rIns="91426" bIns="45713" rtlCol="0"/>
          <a:lstStyle>
            <a:lvl1pPr algn="r">
              <a:defRPr sz="1200"/>
            </a:lvl1pPr>
          </a:lstStyle>
          <a:p>
            <a:fld id="{2728A852-B911-4C93-AAB0-2DFCCC3B37E5}" type="datetimeFigureOut">
              <a:rPr lang="en-US" smtClean="0"/>
              <a:t>5/14/2023</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26" tIns="45713" rIns="91426" bIns="45713"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26" tIns="45713" rIns="91426"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6"/>
            <a:ext cx="3078163" cy="469900"/>
          </a:xfrm>
          <a:prstGeom prst="rect">
            <a:avLst/>
          </a:prstGeom>
        </p:spPr>
        <p:txBody>
          <a:bodyPr vert="horz" lIns="91426" tIns="45713" rIns="91426"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6"/>
            <a:ext cx="3078163" cy="469900"/>
          </a:xfrm>
          <a:prstGeom prst="rect">
            <a:avLst/>
          </a:prstGeom>
        </p:spPr>
        <p:txBody>
          <a:bodyPr vert="horz" lIns="91426" tIns="45713" rIns="91426" bIns="45713" rtlCol="0" anchor="b"/>
          <a:lstStyle>
            <a:lvl1pPr algn="r">
              <a:defRPr sz="1200"/>
            </a:lvl1pPr>
          </a:lstStyle>
          <a:p>
            <a:fld id="{FF7F6C9B-4AE2-4BE4-88B6-FD41C40E5B96}" type="slidenum">
              <a:rPr lang="en-US" smtClean="0"/>
              <a:t>‹#›</a:t>
            </a:fld>
            <a:endParaRPr lang="en-US" dirty="0"/>
          </a:p>
        </p:txBody>
      </p:sp>
    </p:spTree>
    <p:extLst>
      <p:ext uri="{BB962C8B-B14F-4D97-AF65-F5344CB8AC3E}">
        <p14:creationId xmlns:p14="http://schemas.microsoft.com/office/powerpoint/2010/main" val="3417522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0183-B498-C0E9-741A-0FCC95A2A5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10AFC-1DB7-DBD0-14B6-ED93460634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8A1AF6-D23C-111A-9581-95DE33647111}"/>
              </a:ext>
            </a:extLst>
          </p:cNvPr>
          <p:cNvSpPr>
            <a:spLocks noGrp="1"/>
          </p:cNvSpPr>
          <p:nvPr>
            <p:ph type="dt" sz="half" idx="10"/>
          </p:nvPr>
        </p:nvSpPr>
        <p:spPr/>
        <p:txBody>
          <a:bodyPr/>
          <a:lstStyle/>
          <a:p>
            <a:fld id="{6D95D91B-08C7-467F-847E-DF9B26D7F106}" type="datetime1">
              <a:rPr lang="en-US" smtClean="0"/>
              <a:t>5/14/2023</a:t>
            </a:fld>
            <a:endParaRPr lang="en-US" dirty="0"/>
          </a:p>
        </p:txBody>
      </p:sp>
      <p:sp>
        <p:nvSpPr>
          <p:cNvPr id="5" name="Footer Placeholder 4">
            <a:extLst>
              <a:ext uri="{FF2B5EF4-FFF2-40B4-BE49-F238E27FC236}">
                <a16:creationId xmlns:a16="http://schemas.microsoft.com/office/drawing/2014/main" id="{2BD1C14A-ACC1-B2DA-8D89-BA830B9B70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68C31B-C5F5-D373-1BEF-FA6C8B54B05E}"/>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97978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E6776-1650-CFBE-C91C-0C2B30A820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FBB75F-1863-CA5A-D59C-D582218201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53DF79-1AB2-93EC-5817-27A5692B9185}"/>
              </a:ext>
            </a:extLst>
          </p:cNvPr>
          <p:cNvSpPr>
            <a:spLocks noGrp="1"/>
          </p:cNvSpPr>
          <p:nvPr>
            <p:ph type="dt" sz="half" idx="10"/>
          </p:nvPr>
        </p:nvSpPr>
        <p:spPr/>
        <p:txBody>
          <a:bodyPr/>
          <a:lstStyle/>
          <a:p>
            <a:fld id="{ECC4101E-E8C6-4C34-B121-70E6A0F72FA4}" type="datetime1">
              <a:rPr lang="en-US" smtClean="0"/>
              <a:t>5/14/2023</a:t>
            </a:fld>
            <a:endParaRPr lang="en-US" dirty="0"/>
          </a:p>
        </p:txBody>
      </p:sp>
      <p:sp>
        <p:nvSpPr>
          <p:cNvPr id="5" name="Footer Placeholder 4">
            <a:extLst>
              <a:ext uri="{FF2B5EF4-FFF2-40B4-BE49-F238E27FC236}">
                <a16:creationId xmlns:a16="http://schemas.microsoft.com/office/drawing/2014/main" id="{92609CD7-0967-7E4A-7BA1-C198A04FA4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6A57BE-FBC7-AE68-2051-626E266DB132}"/>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65867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86EEF5-FD17-4B54-FC1C-B2FB59940D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F5E0CA-4D2F-0FAD-F270-48C7918790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D85F81-9DF9-5210-5839-752E33231083}"/>
              </a:ext>
            </a:extLst>
          </p:cNvPr>
          <p:cNvSpPr>
            <a:spLocks noGrp="1"/>
          </p:cNvSpPr>
          <p:nvPr>
            <p:ph type="dt" sz="half" idx="10"/>
          </p:nvPr>
        </p:nvSpPr>
        <p:spPr/>
        <p:txBody>
          <a:bodyPr/>
          <a:lstStyle/>
          <a:p>
            <a:fld id="{5FB4CDCB-9E33-406B-8993-93B407C8AEDF}" type="datetime1">
              <a:rPr lang="en-US" smtClean="0"/>
              <a:t>5/14/2023</a:t>
            </a:fld>
            <a:endParaRPr lang="en-US" dirty="0"/>
          </a:p>
        </p:txBody>
      </p:sp>
      <p:sp>
        <p:nvSpPr>
          <p:cNvPr id="5" name="Footer Placeholder 4">
            <a:extLst>
              <a:ext uri="{FF2B5EF4-FFF2-40B4-BE49-F238E27FC236}">
                <a16:creationId xmlns:a16="http://schemas.microsoft.com/office/drawing/2014/main" id="{161F8F7C-9A9D-D6CB-AEDF-7C0E88CD10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920003-522A-7D18-4E94-7101126D9409}"/>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565785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C00C-1569-40C7-82E2-DA934C591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45C107-2A7B-4FCE-9C6F-CD7A31F722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1D9E9A-BE0A-4E22-A8F6-BEB3F50B3568}"/>
              </a:ext>
            </a:extLst>
          </p:cNvPr>
          <p:cNvSpPr>
            <a:spLocks noGrp="1"/>
          </p:cNvSpPr>
          <p:nvPr>
            <p:ph type="dt" sz="half" idx="10"/>
          </p:nvPr>
        </p:nvSpPr>
        <p:spPr/>
        <p:txBody>
          <a:bodyPr/>
          <a:lstStyle/>
          <a:p>
            <a:fld id="{6D95D91B-08C7-467F-847E-DF9B26D7F106}" type="datetime1">
              <a:rPr lang="en-US" smtClean="0"/>
              <a:t>5/14/2023</a:t>
            </a:fld>
            <a:endParaRPr lang="en-US" dirty="0"/>
          </a:p>
        </p:txBody>
      </p:sp>
      <p:sp>
        <p:nvSpPr>
          <p:cNvPr id="5" name="Footer Placeholder 4">
            <a:extLst>
              <a:ext uri="{FF2B5EF4-FFF2-40B4-BE49-F238E27FC236}">
                <a16:creationId xmlns:a16="http://schemas.microsoft.com/office/drawing/2014/main" id="{95CB50C7-9584-4D2C-B499-26DB2613C9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FD97FE-19B8-4537-820C-C3A5696CBF5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47244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BAE69-EDFD-4A7D-A1C4-771FB24F78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D37AA-C9DF-4783-B822-AE703B48AD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64D149-6D96-4419-9891-EADCC829B14B}"/>
              </a:ext>
            </a:extLst>
          </p:cNvPr>
          <p:cNvSpPr>
            <a:spLocks noGrp="1"/>
          </p:cNvSpPr>
          <p:nvPr>
            <p:ph type="dt" sz="half" idx="10"/>
          </p:nvPr>
        </p:nvSpPr>
        <p:spPr/>
        <p:txBody>
          <a:bodyPr/>
          <a:lstStyle/>
          <a:p>
            <a:fld id="{75117933-78D6-457E-8F14-AFA89ECC8267}" type="datetime1">
              <a:rPr lang="en-US" smtClean="0"/>
              <a:t>5/14/2023</a:t>
            </a:fld>
            <a:endParaRPr lang="en-US" dirty="0"/>
          </a:p>
        </p:txBody>
      </p:sp>
      <p:sp>
        <p:nvSpPr>
          <p:cNvPr id="5" name="Footer Placeholder 4">
            <a:extLst>
              <a:ext uri="{FF2B5EF4-FFF2-40B4-BE49-F238E27FC236}">
                <a16:creationId xmlns:a16="http://schemas.microsoft.com/office/drawing/2014/main" id="{5CDD7F94-E36E-43A7-AD95-50F0ED52CC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4FC60E-D97D-4CAF-8C53-B1CD726CD75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543174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3AD4-0801-47FD-A183-5BF87AF0A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F11A-A058-46BA-B20D-4BC92FBE1B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5DC734-9BC4-4BF3-A1CC-336835224DBE}"/>
              </a:ext>
            </a:extLst>
          </p:cNvPr>
          <p:cNvSpPr>
            <a:spLocks noGrp="1"/>
          </p:cNvSpPr>
          <p:nvPr>
            <p:ph type="dt" sz="half" idx="10"/>
          </p:nvPr>
        </p:nvSpPr>
        <p:spPr/>
        <p:txBody>
          <a:bodyPr/>
          <a:lstStyle/>
          <a:p>
            <a:fld id="{18733FE4-ECE3-441B-8DE4-8CF91CAB2B70}" type="datetime1">
              <a:rPr lang="en-US" smtClean="0"/>
              <a:t>5/14/2023</a:t>
            </a:fld>
            <a:endParaRPr lang="en-US" dirty="0"/>
          </a:p>
        </p:txBody>
      </p:sp>
      <p:sp>
        <p:nvSpPr>
          <p:cNvPr id="5" name="Footer Placeholder 4">
            <a:extLst>
              <a:ext uri="{FF2B5EF4-FFF2-40B4-BE49-F238E27FC236}">
                <a16:creationId xmlns:a16="http://schemas.microsoft.com/office/drawing/2014/main" id="{19D305DC-8CB8-4DD7-B633-FB8614D4766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1B2DD6-F671-4853-B494-198D0F47BBA2}"/>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420024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8BDD-913D-45D3-93B0-3F34FB753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8ECD2E-2B57-4D0C-8707-920EB6EBDD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C10CA3-D2CA-486D-B64C-522105D174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F05098-1493-4C70-9F44-DCFC4E06E723}"/>
              </a:ext>
            </a:extLst>
          </p:cNvPr>
          <p:cNvSpPr>
            <a:spLocks noGrp="1"/>
          </p:cNvSpPr>
          <p:nvPr>
            <p:ph type="dt" sz="half" idx="10"/>
          </p:nvPr>
        </p:nvSpPr>
        <p:spPr/>
        <p:txBody>
          <a:bodyPr/>
          <a:lstStyle/>
          <a:p>
            <a:fld id="{D97443AA-FBEE-4F81-A443-1C8CD7DDF835}" type="datetime1">
              <a:rPr lang="en-US" smtClean="0"/>
              <a:t>5/14/2023</a:t>
            </a:fld>
            <a:endParaRPr lang="en-US" dirty="0"/>
          </a:p>
        </p:txBody>
      </p:sp>
      <p:sp>
        <p:nvSpPr>
          <p:cNvPr id="6" name="Footer Placeholder 5">
            <a:extLst>
              <a:ext uri="{FF2B5EF4-FFF2-40B4-BE49-F238E27FC236}">
                <a16:creationId xmlns:a16="http://schemas.microsoft.com/office/drawing/2014/main" id="{FCE3CBDF-CEE7-42B2-8639-512814BCA9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97B533-B683-41FC-A20C-FA07DE7B25A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842305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6FDE-E9B4-4255-A993-43B5DD0A40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9B180D-4770-49C7-867C-CD003C87BB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D836AF-99F0-46AA-A89A-8120F97DAD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547139-914A-4A4A-8B4C-E4363E84D0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05FE96-A863-4D19-9438-ABD60D61B9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AB0AF2-9FDA-48B5-A56A-A55D72A79D32}"/>
              </a:ext>
            </a:extLst>
          </p:cNvPr>
          <p:cNvSpPr>
            <a:spLocks noGrp="1"/>
          </p:cNvSpPr>
          <p:nvPr>
            <p:ph type="dt" sz="half" idx="10"/>
          </p:nvPr>
        </p:nvSpPr>
        <p:spPr/>
        <p:txBody>
          <a:bodyPr/>
          <a:lstStyle/>
          <a:p>
            <a:fld id="{C960D9EB-98E0-4D5D-B6DF-8519E307DFA6}" type="datetime1">
              <a:rPr lang="en-US" smtClean="0"/>
              <a:t>5/14/2023</a:t>
            </a:fld>
            <a:endParaRPr lang="en-US" dirty="0"/>
          </a:p>
        </p:txBody>
      </p:sp>
      <p:sp>
        <p:nvSpPr>
          <p:cNvPr id="8" name="Footer Placeholder 7">
            <a:extLst>
              <a:ext uri="{FF2B5EF4-FFF2-40B4-BE49-F238E27FC236}">
                <a16:creationId xmlns:a16="http://schemas.microsoft.com/office/drawing/2014/main" id="{BAE6D53D-8308-4253-B156-06BC0C10A00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DD9AB4A-B45E-4DEC-ADF1-38B92195AA89}"/>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607889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C88C1-1B75-449E-A019-8FCA0B54EE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0D61EF-0978-4D2E-8294-D23031490535}"/>
              </a:ext>
            </a:extLst>
          </p:cNvPr>
          <p:cNvSpPr>
            <a:spLocks noGrp="1"/>
          </p:cNvSpPr>
          <p:nvPr>
            <p:ph type="dt" sz="half" idx="10"/>
          </p:nvPr>
        </p:nvSpPr>
        <p:spPr/>
        <p:txBody>
          <a:bodyPr/>
          <a:lstStyle/>
          <a:p>
            <a:fld id="{E18CE05A-7379-4D93-AF01-9D8AF38840C3}" type="datetime1">
              <a:rPr lang="en-US" smtClean="0"/>
              <a:t>5/14/2023</a:t>
            </a:fld>
            <a:endParaRPr lang="en-US" dirty="0"/>
          </a:p>
        </p:txBody>
      </p:sp>
      <p:sp>
        <p:nvSpPr>
          <p:cNvPr id="4" name="Footer Placeholder 3">
            <a:extLst>
              <a:ext uri="{FF2B5EF4-FFF2-40B4-BE49-F238E27FC236}">
                <a16:creationId xmlns:a16="http://schemas.microsoft.com/office/drawing/2014/main" id="{FF5A2861-4054-4F27-91AA-3761D1363CB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781F128-26C2-4578-AAA5-7295BF63F89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105720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D3234-237D-4FAB-AF2B-6A3433EE84D2}"/>
              </a:ext>
            </a:extLst>
          </p:cNvPr>
          <p:cNvSpPr>
            <a:spLocks noGrp="1"/>
          </p:cNvSpPr>
          <p:nvPr>
            <p:ph type="dt" sz="half" idx="10"/>
          </p:nvPr>
        </p:nvSpPr>
        <p:spPr/>
        <p:txBody>
          <a:bodyPr/>
          <a:lstStyle/>
          <a:p>
            <a:fld id="{EC7D8107-E5F8-4F74-BA23-95B63BC6E742}" type="datetime1">
              <a:rPr lang="en-US" smtClean="0"/>
              <a:t>5/14/2023</a:t>
            </a:fld>
            <a:endParaRPr lang="en-US" dirty="0"/>
          </a:p>
        </p:txBody>
      </p:sp>
      <p:sp>
        <p:nvSpPr>
          <p:cNvPr id="3" name="Footer Placeholder 2">
            <a:extLst>
              <a:ext uri="{FF2B5EF4-FFF2-40B4-BE49-F238E27FC236}">
                <a16:creationId xmlns:a16="http://schemas.microsoft.com/office/drawing/2014/main" id="{A21127C2-EC99-41CE-B8D4-B7553F9CD91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5282DC-1DEF-41CD-A521-02C5438E4570}"/>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3962227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FAD9-9B82-472C-8A2F-F704DCB05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356F67-C550-466F-A8FD-194E09AF5D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531AC4-7B7A-4765-B52B-C09AF3845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24C15-3B0B-4EC6-A947-829F51FFE439}"/>
              </a:ext>
            </a:extLst>
          </p:cNvPr>
          <p:cNvSpPr>
            <a:spLocks noGrp="1"/>
          </p:cNvSpPr>
          <p:nvPr>
            <p:ph type="dt" sz="half" idx="10"/>
          </p:nvPr>
        </p:nvSpPr>
        <p:spPr/>
        <p:txBody>
          <a:bodyPr/>
          <a:lstStyle/>
          <a:p>
            <a:fld id="{331C544C-1053-4FDB-8753-91F19867B1A0}" type="datetime1">
              <a:rPr lang="en-US" smtClean="0"/>
              <a:t>5/14/2023</a:t>
            </a:fld>
            <a:endParaRPr lang="en-US" dirty="0"/>
          </a:p>
        </p:txBody>
      </p:sp>
      <p:sp>
        <p:nvSpPr>
          <p:cNvPr id="6" name="Footer Placeholder 5">
            <a:extLst>
              <a:ext uri="{FF2B5EF4-FFF2-40B4-BE49-F238E27FC236}">
                <a16:creationId xmlns:a16="http://schemas.microsoft.com/office/drawing/2014/main" id="{6DB33EB6-5BA9-4347-89F6-1AE46BB106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CE7B59-F846-4B06-95F8-F1F19BB47188}"/>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402738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BB2C7-CE23-F507-FBCC-0A4DCAEFC6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F480C7-06BD-8A6B-A9B1-E2A742EF48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31143B-FC89-E343-5D2D-A2508810A284}"/>
              </a:ext>
            </a:extLst>
          </p:cNvPr>
          <p:cNvSpPr>
            <a:spLocks noGrp="1"/>
          </p:cNvSpPr>
          <p:nvPr>
            <p:ph type="dt" sz="half" idx="10"/>
          </p:nvPr>
        </p:nvSpPr>
        <p:spPr/>
        <p:txBody>
          <a:bodyPr/>
          <a:lstStyle/>
          <a:p>
            <a:fld id="{75117933-78D6-457E-8F14-AFA89ECC8267}" type="datetime1">
              <a:rPr lang="en-US" smtClean="0"/>
              <a:t>5/14/2023</a:t>
            </a:fld>
            <a:endParaRPr lang="en-US" dirty="0"/>
          </a:p>
        </p:txBody>
      </p:sp>
      <p:sp>
        <p:nvSpPr>
          <p:cNvPr id="5" name="Footer Placeholder 4">
            <a:extLst>
              <a:ext uri="{FF2B5EF4-FFF2-40B4-BE49-F238E27FC236}">
                <a16:creationId xmlns:a16="http://schemas.microsoft.com/office/drawing/2014/main" id="{EFD3DE59-B6B9-7046-CE62-FCEF331EAED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4214DF-D080-7D2F-08DD-5C997EC8557B}"/>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092734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3B08-482B-4D8A-A280-3810A158EB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9528F0-3A2F-4731-BFD5-7C5A8B652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71CB4B3-F285-4376-8DB8-8BEA795F5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FACFF1-85F5-44CF-BC67-B0F8D55DA6FC}"/>
              </a:ext>
            </a:extLst>
          </p:cNvPr>
          <p:cNvSpPr>
            <a:spLocks noGrp="1"/>
          </p:cNvSpPr>
          <p:nvPr>
            <p:ph type="dt" sz="half" idx="10"/>
          </p:nvPr>
        </p:nvSpPr>
        <p:spPr/>
        <p:txBody>
          <a:bodyPr/>
          <a:lstStyle/>
          <a:p>
            <a:fld id="{0F7E38D4-A85E-4FB5-B742-29A5014475E6}" type="datetime1">
              <a:rPr lang="en-US" smtClean="0"/>
              <a:t>5/14/2023</a:t>
            </a:fld>
            <a:endParaRPr lang="en-US" dirty="0"/>
          </a:p>
        </p:txBody>
      </p:sp>
      <p:sp>
        <p:nvSpPr>
          <p:cNvPr id="6" name="Footer Placeholder 5">
            <a:extLst>
              <a:ext uri="{FF2B5EF4-FFF2-40B4-BE49-F238E27FC236}">
                <a16:creationId xmlns:a16="http://schemas.microsoft.com/office/drawing/2014/main" id="{7052CBFB-0D8C-4331-AAE8-AF0F27CFC8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D55402C-6DA5-408F-8FD1-A1BD15CA77C5}"/>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4421217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5695-CE00-4DFD-9666-9D1BF890E1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2E3C64-821C-4B29-84AC-CFDC2AABF2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AFBA5-9C3A-44B5-9EA9-5A8369E67A5B}"/>
              </a:ext>
            </a:extLst>
          </p:cNvPr>
          <p:cNvSpPr>
            <a:spLocks noGrp="1"/>
          </p:cNvSpPr>
          <p:nvPr>
            <p:ph type="dt" sz="half" idx="10"/>
          </p:nvPr>
        </p:nvSpPr>
        <p:spPr/>
        <p:txBody>
          <a:bodyPr/>
          <a:lstStyle/>
          <a:p>
            <a:fld id="{ECC4101E-E8C6-4C34-B121-70E6A0F72FA4}" type="datetime1">
              <a:rPr lang="en-US" smtClean="0"/>
              <a:t>5/14/2023</a:t>
            </a:fld>
            <a:endParaRPr lang="en-US" dirty="0"/>
          </a:p>
        </p:txBody>
      </p:sp>
      <p:sp>
        <p:nvSpPr>
          <p:cNvPr id="5" name="Footer Placeholder 4">
            <a:extLst>
              <a:ext uri="{FF2B5EF4-FFF2-40B4-BE49-F238E27FC236}">
                <a16:creationId xmlns:a16="http://schemas.microsoft.com/office/drawing/2014/main" id="{38FE5EFE-A9FB-4E57-A631-30A145B550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400FF9-6843-45B4-AB0E-0E7883BF681F}"/>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552207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4D176D-8411-4CE6-8492-AC8F56512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86F8BA-AEED-4EED-9072-3E21D93AF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00E40-CAF6-4CB4-876D-93B9F9121FF3}"/>
              </a:ext>
            </a:extLst>
          </p:cNvPr>
          <p:cNvSpPr>
            <a:spLocks noGrp="1"/>
          </p:cNvSpPr>
          <p:nvPr>
            <p:ph type="dt" sz="half" idx="10"/>
          </p:nvPr>
        </p:nvSpPr>
        <p:spPr/>
        <p:txBody>
          <a:bodyPr/>
          <a:lstStyle/>
          <a:p>
            <a:fld id="{5FB4CDCB-9E33-406B-8993-93B407C8AEDF}" type="datetime1">
              <a:rPr lang="en-US" smtClean="0"/>
              <a:t>5/14/2023</a:t>
            </a:fld>
            <a:endParaRPr lang="en-US" dirty="0"/>
          </a:p>
        </p:txBody>
      </p:sp>
      <p:sp>
        <p:nvSpPr>
          <p:cNvPr id="5" name="Footer Placeholder 4">
            <a:extLst>
              <a:ext uri="{FF2B5EF4-FFF2-40B4-BE49-F238E27FC236}">
                <a16:creationId xmlns:a16="http://schemas.microsoft.com/office/drawing/2014/main" id="{43181CAF-9995-4694-A791-7F0124C79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883706-4B16-4D22-8C86-EB1D2C9EF9AB}"/>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46869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74FF6-6656-0B12-6443-92E6999EB1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0BAC24-35B2-293D-3DF5-B9551EFB5A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8A8E42-9FED-1EB7-F66B-B4C2B15234AC}"/>
              </a:ext>
            </a:extLst>
          </p:cNvPr>
          <p:cNvSpPr>
            <a:spLocks noGrp="1"/>
          </p:cNvSpPr>
          <p:nvPr>
            <p:ph type="dt" sz="half" idx="10"/>
          </p:nvPr>
        </p:nvSpPr>
        <p:spPr/>
        <p:txBody>
          <a:bodyPr/>
          <a:lstStyle/>
          <a:p>
            <a:fld id="{18733FE4-ECE3-441B-8DE4-8CF91CAB2B70}" type="datetime1">
              <a:rPr lang="en-US" smtClean="0"/>
              <a:t>5/14/2023</a:t>
            </a:fld>
            <a:endParaRPr lang="en-US" dirty="0"/>
          </a:p>
        </p:txBody>
      </p:sp>
      <p:sp>
        <p:nvSpPr>
          <p:cNvPr id="5" name="Footer Placeholder 4">
            <a:extLst>
              <a:ext uri="{FF2B5EF4-FFF2-40B4-BE49-F238E27FC236}">
                <a16:creationId xmlns:a16="http://schemas.microsoft.com/office/drawing/2014/main" id="{DD2103A4-1A32-6758-9209-CFD5465BDC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255211-0F45-0B2E-914B-CFF8DEFB6C6D}"/>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82620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0C3F5-8368-9582-4981-AE86E7C025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C1F4BB-DF29-E824-EDDB-8D8486C2D6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C3A5BA-5EF0-20F9-382D-CC84F211D9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43CB12-5AA3-39CF-189B-11D29157AFD2}"/>
              </a:ext>
            </a:extLst>
          </p:cNvPr>
          <p:cNvSpPr>
            <a:spLocks noGrp="1"/>
          </p:cNvSpPr>
          <p:nvPr>
            <p:ph type="dt" sz="half" idx="10"/>
          </p:nvPr>
        </p:nvSpPr>
        <p:spPr/>
        <p:txBody>
          <a:bodyPr/>
          <a:lstStyle/>
          <a:p>
            <a:fld id="{D97443AA-FBEE-4F81-A443-1C8CD7DDF835}" type="datetime1">
              <a:rPr lang="en-US" smtClean="0"/>
              <a:t>5/14/2023</a:t>
            </a:fld>
            <a:endParaRPr lang="en-US" dirty="0"/>
          </a:p>
        </p:txBody>
      </p:sp>
      <p:sp>
        <p:nvSpPr>
          <p:cNvPr id="6" name="Footer Placeholder 5">
            <a:extLst>
              <a:ext uri="{FF2B5EF4-FFF2-40B4-BE49-F238E27FC236}">
                <a16:creationId xmlns:a16="http://schemas.microsoft.com/office/drawing/2014/main" id="{833B3367-00C2-C48A-7878-E12402C5CCC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C6BF240-E47A-8878-F6BD-C2A2367B161C}"/>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38693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5678F-BD2B-1A2E-0DF1-E77BB8F09F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F7050E-89DE-C92F-E630-7CDD5E544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6F9BA1-205A-9BFC-16F5-EE2EF4316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7679B8-CCB3-C76D-A6EF-1FAC08B4FE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FC11F-3CB4-474C-B35F-4CB79E5FF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869E6E-EEE1-122F-7802-938877D67A20}"/>
              </a:ext>
            </a:extLst>
          </p:cNvPr>
          <p:cNvSpPr>
            <a:spLocks noGrp="1"/>
          </p:cNvSpPr>
          <p:nvPr>
            <p:ph type="dt" sz="half" idx="10"/>
          </p:nvPr>
        </p:nvSpPr>
        <p:spPr/>
        <p:txBody>
          <a:bodyPr/>
          <a:lstStyle/>
          <a:p>
            <a:fld id="{C960D9EB-98E0-4D5D-B6DF-8519E307DFA6}" type="datetime1">
              <a:rPr lang="en-US" smtClean="0"/>
              <a:t>5/14/2023</a:t>
            </a:fld>
            <a:endParaRPr lang="en-US" dirty="0"/>
          </a:p>
        </p:txBody>
      </p:sp>
      <p:sp>
        <p:nvSpPr>
          <p:cNvPr id="8" name="Footer Placeholder 7">
            <a:extLst>
              <a:ext uri="{FF2B5EF4-FFF2-40B4-BE49-F238E27FC236}">
                <a16:creationId xmlns:a16="http://schemas.microsoft.com/office/drawing/2014/main" id="{E5D61D43-D5DF-935F-981A-95818015DE6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FB41A57-809C-CDB7-080C-00E78D62BB57}"/>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90897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50120-5D7D-A3CD-2FCA-DEB7D83D49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E01692-C5A7-54C1-2F33-555CABD0C3B1}"/>
              </a:ext>
            </a:extLst>
          </p:cNvPr>
          <p:cNvSpPr>
            <a:spLocks noGrp="1"/>
          </p:cNvSpPr>
          <p:nvPr>
            <p:ph type="dt" sz="half" idx="10"/>
          </p:nvPr>
        </p:nvSpPr>
        <p:spPr/>
        <p:txBody>
          <a:bodyPr/>
          <a:lstStyle/>
          <a:p>
            <a:fld id="{E18CE05A-7379-4D93-AF01-9D8AF38840C3}" type="datetime1">
              <a:rPr lang="en-US" smtClean="0"/>
              <a:t>5/14/2023</a:t>
            </a:fld>
            <a:endParaRPr lang="en-US" dirty="0"/>
          </a:p>
        </p:txBody>
      </p:sp>
      <p:sp>
        <p:nvSpPr>
          <p:cNvPr id="4" name="Footer Placeholder 3">
            <a:extLst>
              <a:ext uri="{FF2B5EF4-FFF2-40B4-BE49-F238E27FC236}">
                <a16:creationId xmlns:a16="http://schemas.microsoft.com/office/drawing/2014/main" id="{79F9CD90-85B8-25A6-B8BA-951BA0B5D52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04E8B4F-89FF-6C0D-FB9B-A7EB204D7E68}"/>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239676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E0000F-725E-C836-45E1-2BBD7868CC18}"/>
              </a:ext>
            </a:extLst>
          </p:cNvPr>
          <p:cNvSpPr>
            <a:spLocks noGrp="1"/>
          </p:cNvSpPr>
          <p:nvPr>
            <p:ph type="dt" sz="half" idx="10"/>
          </p:nvPr>
        </p:nvSpPr>
        <p:spPr/>
        <p:txBody>
          <a:bodyPr/>
          <a:lstStyle/>
          <a:p>
            <a:fld id="{EC7D8107-E5F8-4F74-BA23-95B63BC6E742}" type="datetime1">
              <a:rPr lang="en-US" smtClean="0"/>
              <a:t>5/14/2023</a:t>
            </a:fld>
            <a:endParaRPr lang="en-US" dirty="0"/>
          </a:p>
        </p:txBody>
      </p:sp>
      <p:sp>
        <p:nvSpPr>
          <p:cNvPr id="3" name="Footer Placeholder 2">
            <a:extLst>
              <a:ext uri="{FF2B5EF4-FFF2-40B4-BE49-F238E27FC236}">
                <a16:creationId xmlns:a16="http://schemas.microsoft.com/office/drawing/2014/main" id="{611ECC13-CEE9-B8AF-4C06-0C6C41EECA0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93B290B-379C-DDED-EB0B-1B760A5D19B4}"/>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448166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9863-B5DB-04AF-6442-00F87B73C6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09ADBC-963A-C0C3-84CF-173E38843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940509-D472-0E62-80DD-6C87E1895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E4AA3A-C4B2-5EAC-05A0-7C3740AB0356}"/>
              </a:ext>
            </a:extLst>
          </p:cNvPr>
          <p:cNvSpPr>
            <a:spLocks noGrp="1"/>
          </p:cNvSpPr>
          <p:nvPr>
            <p:ph type="dt" sz="half" idx="10"/>
          </p:nvPr>
        </p:nvSpPr>
        <p:spPr/>
        <p:txBody>
          <a:bodyPr/>
          <a:lstStyle/>
          <a:p>
            <a:fld id="{331C544C-1053-4FDB-8753-91F19867B1A0}" type="datetime1">
              <a:rPr lang="en-US" smtClean="0"/>
              <a:t>5/14/2023</a:t>
            </a:fld>
            <a:endParaRPr lang="en-US" dirty="0"/>
          </a:p>
        </p:txBody>
      </p:sp>
      <p:sp>
        <p:nvSpPr>
          <p:cNvPr id="6" name="Footer Placeholder 5">
            <a:extLst>
              <a:ext uri="{FF2B5EF4-FFF2-40B4-BE49-F238E27FC236}">
                <a16:creationId xmlns:a16="http://schemas.microsoft.com/office/drawing/2014/main" id="{B438B003-BFF2-AB0B-D62A-1F9497D114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4A42D47-5759-9429-F35B-9AE235D5C8D1}"/>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1037201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C9D55-5842-6D6C-1E12-07D2E25F0F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240CAF-59E7-CCE6-6550-576666BDD1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2AA389-ED69-464C-982F-D4E8613AA5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3AE59E-8F3E-2E0D-EED8-61971F200BA9}"/>
              </a:ext>
            </a:extLst>
          </p:cNvPr>
          <p:cNvSpPr>
            <a:spLocks noGrp="1"/>
          </p:cNvSpPr>
          <p:nvPr>
            <p:ph type="dt" sz="half" idx="10"/>
          </p:nvPr>
        </p:nvSpPr>
        <p:spPr/>
        <p:txBody>
          <a:bodyPr/>
          <a:lstStyle/>
          <a:p>
            <a:fld id="{0F7E38D4-A85E-4FB5-B742-29A5014475E6}" type="datetime1">
              <a:rPr lang="en-US" smtClean="0"/>
              <a:t>5/14/2023</a:t>
            </a:fld>
            <a:endParaRPr lang="en-US" dirty="0"/>
          </a:p>
        </p:txBody>
      </p:sp>
      <p:sp>
        <p:nvSpPr>
          <p:cNvPr id="6" name="Footer Placeholder 5">
            <a:extLst>
              <a:ext uri="{FF2B5EF4-FFF2-40B4-BE49-F238E27FC236}">
                <a16:creationId xmlns:a16="http://schemas.microsoft.com/office/drawing/2014/main" id="{2AB22EF3-3A18-FCDB-177D-255F9CF5578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5DCCFB-7206-EDBB-262D-A8CEE0AB3617}"/>
              </a:ext>
            </a:extLst>
          </p:cNvPr>
          <p:cNvSpPr>
            <a:spLocks noGrp="1"/>
          </p:cNvSpPr>
          <p:nvPr>
            <p:ph type="sldNum" sz="quarter" idx="12"/>
          </p:nvPr>
        </p:nvSpPr>
        <p:spPr/>
        <p:txBody>
          <a:bodyPr/>
          <a:lstStyle/>
          <a:p>
            <a:fld id="{4CB59574-4CD3-4A56-8C7E-A4671EBF73BA}" type="slidenum">
              <a:rPr lang="en-US" smtClean="0"/>
              <a:t>‹#›</a:t>
            </a:fld>
            <a:endParaRPr lang="en-US" dirty="0"/>
          </a:p>
        </p:txBody>
      </p:sp>
    </p:spTree>
    <p:extLst>
      <p:ext uri="{BB962C8B-B14F-4D97-AF65-F5344CB8AC3E}">
        <p14:creationId xmlns:p14="http://schemas.microsoft.com/office/powerpoint/2010/main" val="303724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C42A1-4379-E73D-6A3D-FA31F742D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23437C-8AF8-4929-189D-9E36BFF859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F98A8B-80E5-62C5-D36E-951A9E1460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456C-99C5-4DC7-A8BD-98578A665D3E}" type="datetime1">
              <a:rPr lang="en-US" smtClean="0"/>
              <a:t>5/14/2023</a:t>
            </a:fld>
            <a:endParaRPr lang="en-US" dirty="0"/>
          </a:p>
        </p:txBody>
      </p:sp>
      <p:sp>
        <p:nvSpPr>
          <p:cNvPr id="5" name="Footer Placeholder 4">
            <a:extLst>
              <a:ext uri="{FF2B5EF4-FFF2-40B4-BE49-F238E27FC236}">
                <a16:creationId xmlns:a16="http://schemas.microsoft.com/office/drawing/2014/main" id="{BB590DC0-BD95-0113-E898-8D2EB17B7D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E4CB16-50CE-EBA9-EA36-F92D6E9727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59574-4CD3-4A56-8C7E-A4671EBF73BA}" type="slidenum">
              <a:rPr lang="en-US" smtClean="0"/>
              <a:t>‹#›</a:t>
            </a:fld>
            <a:endParaRPr lang="en-US" dirty="0"/>
          </a:p>
        </p:txBody>
      </p:sp>
    </p:spTree>
    <p:extLst>
      <p:ext uri="{BB962C8B-B14F-4D97-AF65-F5344CB8AC3E}">
        <p14:creationId xmlns:p14="http://schemas.microsoft.com/office/powerpoint/2010/main" val="352499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524840-24F3-4C02-84C1-8AC0E4B08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24E94B-195D-4D65-BF20-E16D0FE93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93662-241A-4E6D-9C61-07A5A683F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F456C-99C5-4DC7-A8BD-98578A665D3E}" type="datetime1">
              <a:rPr lang="en-US" smtClean="0"/>
              <a:t>5/14/2023</a:t>
            </a:fld>
            <a:endParaRPr lang="en-US" dirty="0"/>
          </a:p>
        </p:txBody>
      </p:sp>
      <p:sp>
        <p:nvSpPr>
          <p:cNvPr id="5" name="Footer Placeholder 4">
            <a:extLst>
              <a:ext uri="{FF2B5EF4-FFF2-40B4-BE49-F238E27FC236}">
                <a16:creationId xmlns:a16="http://schemas.microsoft.com/office/drawing/2014/main" id="{647BDA06-B513-49F8-A3E0-FA3B13902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0BB1AF-49F1-45E6-9F4C-F8B580C56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59574-4CD3-4A56-8C7E-A4671EBF73BA}" type="slidenum">
              <a:rPr lang="en-US" smtClean="0"/>
              <a:t>‹#›</a:t>
            </a:fld>
            <a:endParaRPr lang="en-US" dirty="0"/>
          </a:p>
        </p:txBody>
      </p:sp>
    </p:spTree>
    <p:extLst>
      <p:ext uri="{BB962C8B-B14F-4D97-AF65-F5344CB8AC3E}">
        <p14:creationId xmlns:p14="http://schemas.microsoft.com/office/powerpoint/2010/main" val="38485613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C1912F7-3EA2-4396-8A5E-275ED1B3D3C5}"/>
              </a:ext>
            </a:extLst>
          </p:cNvPr>
          <p:cNvSpPr>
            <a:spLocks noGrp="1"/>
          </p:cNvSpPr>
          <p:nvPr>
            <p:ph type="ctrTitle"/>
          </p:nvPr>
        </p:nvSpPr>
        <p:spPr>
          <a:xfrm>
            <a:off x="1953768" y="565265"/>
            <a:ext cx="8284464" cy="5635680"/>
          </a:xfrm>
        </p:spPr>
        <p:txBody>
          <a:bodyPr vert="horz" lIns="91440" tIns="45720" rIns="91440" bIns="45720" rtlCol="0" anchor="ctr">
            <a:normAutofit/>
          </a:bodyPr>
          <a:lstStyle/>
          <a:p>
            <a:r>
              <a:rPr lang="en-US" sz="3000" b="1" dirty="0">
                <a:solidFill>
                  <a:schemeClr val="bg1">
                    <a:lumMod val="95000"/>
                    <a:lumOff val="5000"/>
                  </a:schemeClr>
                </a:solidFill>
              </a:rPr>
              <a:t>Fellowship Church Sunday School</a:t>
            </a:r>
            <a:br>
              <a:rPr lang="en-US" sz="3000" b="1" dirty="0">
                <a:solidFill>
                  <a:schemeClr val="bg1">
                    <a:lumMod val="95000"/>
                    <a:lumOff val="5000"/>
                  </a:schemeClr>
                </a:solidFill>
              </a:rPr>
            </a:br>
            <a:br>
              <a:rPr lang="en-US" sz="3000" b="1" dirty="0">
                <a:solidFill>
                  <a:schemeClr val="bg1">
                    <a:lumMod val="95000"/>
                    <a:lumOff val="5000"/>
                  </a:schemeClr>
                </a:solidFill>
              </a:rPr>
            </a:br>
            <a:r>
              <a:rPr lang="en-US" sz="3000" b="1" dirty="0">
                <a:solidFill>
                  <a:schemeClr val="bg1">
                    <a:lumMod val="95000"/>
                    <a:lumOff val="5000"/>
                  </a:schemeClr>
                </a:solidFill>
              </a:rPr>
              <a:t>March-May 2023</a:t>
            </a:r>
            <a:br>
              <a:rPr lang="en-US" sz="3000" b="1" dirty="0">
                <a:solidFill>
                  <a:schemeClr val="bg1">
                    <a:lumMod val="95000"/>
                    <a:lumOff val="5000"/>
                  </a:schemeClr>
                </a:solidFill>
              </a:rPr>
            </a:br>
            <a:br>
              <a:rPr lang="en-US" sz="3000" dirty="0">
                <a:solidFill>
                  <a:schemeClr val="bg1">
                    <a:lumMod val="95000"/>
                    <a:lumOff val="5000"/>
                  </a:schemeClr>
                </a:solidFill>
              </a:rPr>
            </a:br>
            <a:r>
              <a:rPr lang="en-US" sz="3000" b="1" dirty="0">
                <a:solidFill>
                  <a:schemeClr val="bg1">
                    <a:lumMod val="95000"/>
                    <a:lumOff val="5000"/>
                  </a:schemeClr>
                </a:solidFill>
              </a:rPr>
              <a:t>Hebrews - Jesus Christ is Better </a:t>
            </a:r>
            <a:br>
              <a:rPr lang="en-US" sz="3600" b="1" dirty="0">
                <a:solidFill>
                  <a:srgbClr val="00B050"/>
                </a:solidFill>
              </a:rPr>
            </a:br>
            <a:br>
              <a:rPr lang="en-US" sz="3600" b="1" dirty="0">
                <a:solidFill>
                  <a:srgbClr val="00B050"/>
                </a:solidFill>
              </a:rPr>
            </a:br>
            <a:r>
              <a:rPr lang="en-US" sz="4000" b="1" dirty="0">
                <a:solidFill>
                  <a:srgbClr val="00B050"/>
                </a:solidFill>
              </a:rPr>
              <a:t>Today, Hebrews 10</a:t>
            </a:r>
            <a:br>
              <a:rPr lang="en-US" sz="4000" b="1" dirty="0">
                <a:solidFill>
                  <a:srgbClr val="00B050"/>
                </a:solidFill>
              </a:rPr>
            </a:br>
            <a:br>
              <a:rPr lang="en-US" sz="3600" b="1" dirty="0">
                <a:solidFill>
                  <a:srgbClr val="00B050"/>
                </a:solidFill>
              </a:rPr>
            </a:br>
            <a:r>
              <a:rPr lang="en-US" sz="3600" dirty="0">
                <a:solidFill>
                  <a:schemeClr val="bg1"/>
                </a:solidFill>
              </a:rPr>
              <a:t> Jesus is a Better Sacrifice </a:t>
            </a:r>
            <a:br>
              <a:rPr lang="en-US" sz="3600" dirty="0">
                <a:solidFill>
                  <a:schemeClr val="bg1"/>
                </a:solidFill>
              </a:rPr>
            </a:br>
            <a:r>
              <a:rPr lang="en-US" sz="3600" dirty="0">
                <a:solidFill>
                  <a:schemeClr val="bg1"/>
                </a:solidFill>
              </a:rPr>
              <a:t>(danger of apostasy)  </a:t>
            </a:r>
            <a:br>
              <a:rPr lang="en-US" sz="3600" dirty="0">
                <a:solidFill>
                  <a:schemeClr val="bg1"/>
                </a:solidFill>
              </a:rPr>
            </a:br>
            <a:br>
              <a:rPr lang="en-US" sz="3600" dirty="0">
                <a:solidFill>
                  <a:schemeClr val="bg1"/>
                </a:solidFill>
              </a:rPr>
            </a:br>
            <a:r>
              <a:rPr lang="en-US" sz="3000" b="1" dirty="0">
                <a:solidFill>
                  <a:schemeClr val="bg1">
                    <a:lumMod val="95000"/>
                    <a:lumOff val="5000"/>
                  </a:schemeClr>
                </a:solidFill>
              </a:rPr>
              <a:t> taught by:  Minister Bill Heath</a:t>
            </a:r>
            <a:endParaRPr lang="en-US" sz="3000" dirty="0">
              <a:solidFill>
                <a:schemeClr val="bg1">
                  <a:lumMod val="95000"/>
                  <a:lumOff val="5000"/>
                </a:schemeClr>
              </a:solidFill>
            </a:endParaRPr>
          </a:p>
        </p:txBody>
      </p:sp>
    </p:spTree>
    <p:extLst>
      <p:ext uri="{BB962C8B-B14F-4D97-AF65-F5344CB8AC3E}">
        <p14:creationId xmlns:p14="http://schemas.microsoft.com/office/powerpoint/2010/main" val="340683056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9B9D6-D011-C23E-A9F0-ADA5608911EA}"/>
              </a:ext>
            </a:extLst>
          </p:cNvPr>
          <p:cNvSpPr txBox="1"/>
          <p:nvPr/>
        </p:nvSpPr>
        <p:spPr>
          <a:xfrm>
            <a:off x="2890345" y="41096"/>
            <a:ext cx="5463290" cy="461665"/>
          </a:xfrm>
          <a:prstGeom prst="rect">
            <a:avLst/>
          </a:prstGeom>
          <a:noFill/>
        </p:spPr>
        <p:txBody>
          <a:bodyPr wrap="none" rtlCol="0">
            <a:spAutoFit/>
          </a:bodyPr>
          <a:lstStyle/>
          <a:p>
            <a:r>
              <a:rPr lang="en-US" sz="2400" dirty="0">
                <a:solidFill>
                  <a:schemeClr val="bg1"/>
                </a:solidFill>
              </a:rPr>
              <a:t>Outline of  Hebrews, Jesus is </a:t>
            </a:r>
            <a:r>
              <a:rPr lang="en-US" sz="2400" b="1" dirty="0">
                <a:solidFill>
                  <a:schemeClr val="bg1"/>
                </a:solidFill>
              </a:rPr>
              <a:t>Better</a:t>
            </a:r>
            <a:r>
              <a:rPr lang="en-US" sz="2400" dirty="0">
                <a:solidFill>
                  <a:schemeClr val="bg1"/>
                </a:solidFill>
              </a:rPr>
              <a:t> (12x)</a:t>
            </a:r>
          </a:p>
        </p:txBody>
      </p:sp>
      <p:sp>
        <p:nvSpPr>
          <p:cNvPr id="9" name="TextBox 8">
            <a:extLst>
              <a:ext uri="{FF2B5EF4-FFF2-40B4-BE49-F238E27FC236}">
                <a16:creationId xmlns:a16="http://schemas.microsoft.com/office/drawing/2014/main" id="{7625CAE7-07CD-C00D-B1C6-F4EB397763CD}"/>
              </a:ext>
            </a:extLst>
          </p:cNvPr>
          <p:cNvSpPr txBox="1"/>
          <p:nvPr/>
        </p:nvSpPr>
        <p:spPr>
          <a:xfrm>
            <a:off x="5248702" y="626012"/>
            <a:ext cx="5105285" cy="6063198"/>
          </a:xfrm>
          <a:prstGeom prst="rect">
            <a:avLst/>
          </a:prstGeom>
          <a:noFill/>
          <a:ln w="38100">
            <a:solidFill>
              <a:schemeClr val="bg1"/>
            </a:solidFill>
          </a:ln>
        </p:spPr>
        <p:txBody>
          <a:bodyPr wrap="square" rtlCol="0">
            <a:spAutoFit/>
          </a:bodyPr>
          <a:lstStyle/>
          <a:p>
            <a:endParaRPr lang="en-US" sz="400" b="1" u="sng" dirty="0">
              <a:solidFill>
                <a:schemeClr val="bg1"/>
              </a:solidFill>
            </a:endParaRPr>
          </a:p>
          <a:p>
            <a:r>
              <a:rPr lang="en-US" sz="2400" b="1" u="sng" dirty="0">
                <a:solidFill>
                  <a:schemeClr val="bg1"/>
                </a:solidFill>
              </a:rPr>
              <a:t>Look back </a:t>
            </a:r>
            <a:r>
              <a:rPr lang="en-US" sz="2400" dirty="0">
                <a:solidFill>
                  <a:schemeClr val="bg1"/>
                </a:solidFill>
              </a:rPr>
              <a:t>at the Old Testament  </a:t>
            </a:r>
            <a:r>
              <a:rPr lang="en-US" sz="2400" b="1" dirty="0">
                <a:solidFill>
                  <a:schemeClr val="bg1"/>
                </a:solidFill>
              </a:rPr>
              <a:t>1-11</a:t>
            </a:r>
          </a:p>
          <a:p>
            <a:r>
              <a:rPr lang="en-US" sz="2000" dirty="0">
                <a:solidFill>
                  <a:schemeClr val="bg1"/>
                </a:solidFill>
              </a:rPr>
              <a:t>1:1-3 Introduction (Jesus is better in 9 ways)</a:t>
            </a:r>
          </a:p>
          <a:p>
            <a:endParaRPr lang="en-US" sz="800" dirty="0">
              <a:solidFill>
                <a:schemeClr val="bg1"/>
              </a:solidFill>
            </a:endParaRPr>
          </a:p>
          <a:p>
            <a:r>
              <a:rPr lang="en-US" sz="2000" dirty="0">
                <a:solidFill>
                  <a:schemeClr val="bg1"/>
                </a:solidFill>
              </a:rPr>
              <a:t>(1) 1:1-3  </a:t>
            </a:r>
            <a:r>
              <a:rPr lang="en-US" sz="2000" b="1" dirty="0">
                <a:solidFill>
                  <a:schemeClr val="bg1"/>
                </a:solidFill>
              </a:rPr>
              <a:t>better</a:t>
            </a:r>
            <a:r>
              <a:rPr lang="en-US" sz="2000" dirty="0">
                <a:solidFill>
                  <a:schemeClr val="bg1"/>
                </a:solidFill>
              </a:rPr>
              <a:t> than the </a:t>
            </a:r>
            <a:r>
              <a:rPr lang="en-US" sz="2000" b="1" u="sng" dirty="0">
                <a:solidFill>
                  <a:schemeClr val="bg1"/>
                </a:solidFill>
              </a:rPr>
              <a:t>prophets</a:t>
            </a:r>
          </a:p>
          <a:p>
            <a:r>
              <a:rPr lang="en-US" sz="2000" dirty="0">
                <a:solidFill>
                  <a:schemeClr val="bg1"/>
                </a:solidFill>
              </a:rPr>
              <a:t>(2) 1:4-2:18</a:t>
            </a:r>
            <a:r>
              <a:rPr lang="en-US" sz="2000" b="1" dirty="0">
                <a:solidFill>
                  <a:schemeClr val="bg1"/>
                </a:solidFill>
              </a:rPr>
              <a:t>  so much better </a:t>
            </a:r>
            <a:r>
              <a:rPr lang="en-US" sz="2000" dirty="0">
                <a:solidFill>
                  <a:schemeClr val="bg1"/>
                </a:solidFill>
              </a:rPr>
              <a:t>than the </a:t>
            </a:r>
            <a:r>
              <a:rPr lang="en-US" sz="2000" b="1" u="sng" dirty="0">
                <a:solidFill>
                  <a:schemeClr val="bg1"/>
                </a:solidFill>
              </a:rPr>
              <a:t>angels</a:t>
            </a:r>
            <a:r>
              <a:rPr lang="en-US" sz="2000" dirty="0">
                <a:solidFill>
                  <a:schemeClr val="bg1"/>
                </a:solidFill>
              </a:rPr>
              <a:t> </a:t>
            </a:r>
          </a:p>
          <a:p>
            <a:r>
              <a:rPr lang="en-US" sz="2000" dirty="0">
                <a:solidFill>
                  <a:schemeClr val="bg1"/>
                </a:solidFill>
              </a:rPr>
              <a:t>(3) 3:1-17  </a:t>
            </a:r>
            <a:r>
              <a:rPr lang="en-US" sz="2000" b="1" dirty="0">
                <a:solidFill>
                  <a:schemeClr val="bg1"/>
                </a:solidFill>
              </a:rPr>
              <a:t>worthy of more glory </a:t>
            </a:r>
            <a:r>
              <a:rPr lang="en-US" sz="2000" dirty="0">
                <a:solidFill>
                  <a:schemeClr val="bg1"/>
                </a:solidFill>
              </a:rPr>
              <a:t>than</a:t>
            </a:r>
            <a:r>
              <a:rPr lang="en-US" sz="2000" b="1" dirty="0">
                <a:solidFill>
                  <a:schemeClr val="bg1"/>
                </a:solidFill>
              </a:rPr>
              <a:t> </a:t>
            </a:r>
            <a:r>
              <a:rPr lang="en-US" sz="2000" b="1" u="sng" dirty="0">
                <a:solidFill>
                  <a:schemeClr val="bg1"/>
                </a:solidFill>
              </a:rPr>
              <a:t>Moses</a:t>
            </a:r>
            <a:r>
              <a:rPr lang="en-US" sz="2000" b="1" dirty="0">
                <a:solidFill>
                  <a:schemeClr val="bg1"/>
                </a:solidFill>
              </a:rPr>
              <a:t> </a:t>
            </a:r>
          </a:p>
          <a:p>
            <a:r>
              <a:rPr lang="en-US" sz="2000" dirty="0">
                <a:solidFill>
                  <a:schemeClr val="bg1"/>
                </a:solidFill>
              </a:rPr>
              <a:t>(4) 4:1-13 </a:t>
            </a:r>
            <a:r>
              <a:rPr lang="en-US" sz="2000" b="1" dirty="0">
                <a:solidFill>
                  <a:schemeClr val="bg1"/>
                </a:solidFill>
              </a:rPr>
              <a:t> better rest </a:t>
            </a:r>
            <a:r>
              <a:rPr lang="en-US" sz="2000" dirty="0">
                <a:solidFill>
                  <a:schemeClr val="bg1"/>
                </a:solidFill>
              </a:rPr>
              <a:t>than </a:t>
            </a:r>
            <a:r>
              <a:rPr lang="en-US" sz="2000" b="1" u="sng" dirty="0">
                <a:solidFill>
                  <a:schemeClr val="bg1"/>
                </a:solidFill>
              </a:rPr>
              <a:t>Joshua</a:t>
            </a:r>
          </a:p>
          <a:p>
            <a:r>
              <a:rPr lang="en-US" sz="2000" dirty="0">
                <a:solidFill>
                  <a:schemeClr val="bg1"/>
                </a:solidFill>
                <a:highlight>
                  <a:srgbClr val="0000FF"/>
                </a:highlight>
              </a:rPr>
              <a:t>(</a:t>
            </a:r>
            <a:r>
              <a:rPr lang="en-US" sz="2000" dirty="0">
                <a:solidFill>
                  <a:schemeClr val="bg1"/>
                </a:solidFill>
              </a:rPr>
              <a:t>5) 4:14-7:28</a:t>
            </a:r>
            <a:r>
              <a:rPr lang="en-US" sz="2000" b="1" dirty="0">
                <a:solidFill>
                  <a:schemeClr val="bg1"/>
                </a:solidFill>
              </a:rPr>
              <a:t>  greatest </a:t>
            </a:r>
            <a:r>
              <a:rPr lang="en-US" sz="2000" dirty="0">
                <a:solidFill>
                  <a:schemeClr val="bg1"/>
                </a:solidFill>
              </a:rPr>
              <a:t>of</a:t>
            </a:r>
            <a:r>
              <a:rPr lang="en-US" sz="2000" b="1" dirty="0">
                <a:solidFill>
                  <a:schemeClr val="bg1"/>
                </a:solidFill>
              </a:rPr>
              <a:t> </a:t>
            </a:r>
            <a:r>
              <a:rPr lang="en-US" sz="2000" dirty="0">
                <a:solidFill>
                  <a:schemeClr val="bg1"/>
                </a:solidFill>
              </a:rPr>
              <a:t>all </a:t>
            </a:r>
            <a:r>
              <a:rPr lang="en-US" sz="2000" b="1" u="sng" dirty="0">
                <a:solidFill>
                  <a:schemeClr val="bg1"/>
                </a:solidFill>
              </a:rPr>
              <a:t>priests</a:t>
            </a:r>
          </a:p>
          <a:p>
            <a:r>
              <a:rPr lang="en-US" sz="2000" dirty="0">
                <a:solidFill>
                  <a:schemeClr val="bg1"/>
                </a:solidFill>
              </a:rPr>
              <a:t>(6) </a:t>
            </a:r>
            <a:r>
              <a:rPr lang="en-US" sz="2000" dirty="0">
                <a:highlight>
                  <a:srgbClr val="FFFF00"/>
                </a:highlight>
              </a:rPr>
              <a:t>8:1-13</a:t>
            </a:r>
            <a:r>
              <a:rPr lang="en-US" sz="2000" dirty="0">
                <a:solidFill>
                  <a:schemeClr val="bg1"/>
                </a:solidFill>
              </a:rPr>
              <a:t> </a:t>
            </a:r>
            <a:r>
              <a:rPr lang="en-US" sz="2000" b="1" dirty="0">
                <a:solidFill>
                  <a:schemeClr val="bg1"/>
                </a:solidFill>
              </a:rPr>
              <a:t>better </a:t>
            </a:r>
            <a:r>
              <a:rPr lang="en-US" sz="2000" dirty="0">
                <a:solidFill>
                  <a:schemeClr val="bg1"/>
                </a:solidFill>
              </a:rPr>
              <a:t>than the old </a:t>
            </a:r>
            <a:r>
              <a:rPr lang="en-US" sz="2000" b="1" u="sng" dirty="0">
                <a:solidFill>
                  <a:schemeClr val="bg1"/>
                </a:solidFill>
              </a:rPr>
              <a:t>covenant</a:t>
            </a:r>
            <a:r>
              <a:rPr lang="en-US" sz="2000" b="1" dirty="0">
                <a:solidFill>
                  <a:schemeClr val="bg1"/>
                </a:solidFill>
              </a:rPr>
              <a:t>  </a:t>
            </a:r>
          </a:p>
          <a:p>
            <a:r>
              <a:rPr lang="en-US" sz="2000" dirty="0">
                <a:solidFill>
                  <a:schemeClr val="bg1"/>
                </a:solidFill>
              </a:rPr>
              <a:t>(7)</a:t>
            </a:r>
            <a:r>
              <a:rPr lang="en-US" sz="2000" dirty="0"/>
              <a:t> </a:t>
            </a:r>
            <a:r>
              <a:rPr lang="en-US" sz="2000" dirty="0">
                <a:highlight>
                  <a:srgbClr val="FFFF00"/>
                </a:highlight>
              </a:rPr>
              <a:t>9:1-28</a:t>
            </a:r>
            <a:r>
              <a:rPr lang="en-US" sz="2000" dirty="0"/>
              <a:t> </a:t>
            </a:r>
            <a:r>
              <a:rPr lang="en-US" sz="2000" b="1" dirty="0"/>
              <a:t> </a:t>
            </a:r>
            <a:r>
              <a:rPr lang="en-US" sz="2000" b="1" dirty="0">
                <a:solidFill>
                  <a:schemeClr val="bg1"/>
                </a:solidFill>
              </a:rPr>
              <a:t>greater </a:t>
            </a:r>
            <a:r>
              <a:rPr lang="en-US" sz="2000" dirty="0">
                <a:solidFill>
                  <a:schemeClr val="bg1"/>
                </a:solidFill>
              </a:rPr>
              <a:t>&amp; </a:t>
            </a:r>
            <a:r>
              <a:rPr lang="en-US" sz="2000" b="1" dirty="0">
                <a:solidFill>
                  <a:schemeClr val="bg1"/>
                </a:solidFill>
              </a:rPr>
              <a:t>more perfect </a:t>
            </a:r>
            <a:r>
              <a:rPr lang="en-US" sz="2000" b="1" u="sng" dirty="0">
                <a:solidFill>
                  <a:schemeClr val="bg1"/>
                </a:solidFill>
              </a:rPr>
              <a:t>tabernacle</a:t>
            </a:r>
            <a:r>
              <a:rPr lang="en-US" sz="2000" b="1" dirty="0">
                <a:solidFill>
                  <a:schemeClr val="bg1"/>
                </a:solidFill>
              </a:rPr>
              <a:t> </a:t>
            </a:r>
          </a:p>
          <a:p>
            <a:r>
              <a:rPr lang="en-US" sz="2000" dirty="0">
                <a:highlight>
                  <a:srgbClr val="FFFF00"/>
                </a:highlight>
              </a:rPr>
              <a:t>(8) 10:1-39  </a:t>
            </a:r>
            <a:r>
              <a:rPr lang="en-US" sz="2000" b="1" dirty="0">
                <a:highlight>
                  <a:srgbClr val="FFFF00"/>
                </a:highlight>
              </a:rPr>
              <a:t>better eternal </a:t>
            </a:r>
            <a:r>
              <a:rPr lang="en-US" sz="2000" b="1" u="sng" dirty="0">
                <a:highlight>
                  <a:srgbClr val="FFFF00"/>
                </a:highlight>
              </a:rPr>
              <a:t>sacrifice</a:t>
            </a:r>
          </a:p>
          <a:p>
            <a:r>
              <a:rPr lang="en-US" sz="2000" dirty="0">
                <a:solidFill>
                  <a:schemeClr val="bg1"/>
                </a:solidFill>
              </a:rPr>
              <a:t>(9) 11:1-40  </a:t>
            </a:r>
            <a:r>
              <a:rPr lang="en-US" sz="2000" b="1" dirty="0">
                <a:solidFill>
                  <a:schemeClr val="bg1"/>
                </a:solidFill>
              </a:rPr>
              <a:t>better </a:t>
            </a:r>
            <a:r>
              <a:rPr lang="en-US" sz="2000" b="1" u="sng" dirty="0">
                <a:solidFill>
                  <a:schemeClr val="bg1"/>
                </a:solidFill>
              </a:rPr>
              <a:t>faith</a:t>
            </a:r>
            <a:r>
              <a:rPr lang="en-US" sz="2000" b="1" dirty="0">
                <a:solidFill>
                  <a:schemeClr val="bg1"/>
                </a:solidFill>
              </a:rPr>
              <a:t> </a:t>
            </a:r>
            <a:r>
              <a:rPr lang="en-US" sz="2400" b="1" dirty="0">
                <a:solidFill>
                  <a:schemeClr val="bg1"/>
                </a:solidFill>
              </a:rPr>
              <a:t>		</a:t>
            </a:r>
          </a:p>
          <a:p>
            <a:endParaRPr lang="en-US" sz="1000" dirty="0">
              <a:solidFill>
                <a:schemeClr val="bg1"/>
              </a:solidFill>
            </a:endParaRPr>
          </a:p>
          <a:p>
            <a:r>
              <a:rPr lang="en-US" sz="2400" b="1" u="sng" dirty="0">
                <a:solidFill>
                  <a:schemeClr val="bg1"/>
                </a:solidFill>
              </a:rPr>
              <a:t>Look forward</a:t>
            </a:r>
            <a:r>
              <a:rPr lang="en-US" sz="2400" b="1" dirty="0">
                <a:solidFill>
                  <a:schemeClr val="bg1"/>
                </a:solidFill>
              </a:rPr>
              <a:t> </a:t>
            </a:r>
            <a:r>
              <a:rPr lang="en-US" sz="2400" dirty="0">
                <a:solidFill>
                  <a:schemeClr val="bg1"/>
                </a:solidFill>
              </a:rPr>
              <a:t>to Heaven</a:t>
            </a:r>
            <a:r>
              <a:rPr lang="en-US" sz="2400" b="1" dirty="0">
                <a:solidFill>
                  <a:schemeClr val="bg1"/>
                </a:solidFill>
              </a:rPr>
              <a:t>	      12</a:t>
            </a:r>
          </a:p>
          <a:p>
            <a:r>
              <a:rPr lang="en-US" sz="2000" dirty="0">
                <a:solidFill>
                  <a:schemeClr val="bg1"/>
                </a:solidFill>
              </a:rPr>
              <a:t>Heavenly Father, </a:t>
            </a:r>
          </a:p>
          <a:p>
            <a:r>
              <a:rPr lang="en-US" sz="2000" dirty="0">
                <a:solidFill>
                  <a:schemeClr val="bg1"/>
                </a:solidFill>
              </a:rPr>
              <a:t>Heavenly Jerusalem, unshakable</a:t>
            </a:r>
          </a:p>
          <a:p>
            <a:endParaRPr lang="en-US" sz="1000" dirty="0">
              <a:solidFill>
                <a:schemeClr val="bg1"/>
              </a:solidFill>
            </a:endParaRPr>
          </a:p>
          <a:p>
            <a:r>
              <a:rPr lang="en-US" sz="2400" b="1" u="sng" dirty="0">
                <a:solidFill>
                  <a:schemeClr val="bg1"/>
                </a:solidFill>
              </a:rPr>
              <a:t>Look around</a:t>
            </a:r>
            <a:r>
              <a:rPr lang="en-US" sz="2400" b="1" dirty="0">
                <a:solidFill>
                  <a:schemeClr val="bg1"/>
                </a:solidFill>
              </a:rPr>
              <a:t> </a:t>
            </a:r>
            <a:r>
              <a:rPr lang="en-US" sz="2400" dirty="0">
                <a:solidFill>
                  <a:schemeClr val="bg1"/>
                </a:solidFill>
              </a:rPr>
              <a:t>in the present</a:t>
            </a:r>
            <a:r>
              <a:rPr lang="en-US" sz="2400" b="1" dirty="0">
                <a:solidFill>
                  <a:schemeClr val="bg1"/>
                </a:solidFill>
              </a:rPr>
              <a:t>	      13</a:t>
            </a:r>
          </a:p>
          <a:p>
            <a:r>
              <a:rPr lang="en-US" sz="2000" dirty="0">
                <a:solidFill>
                  <a:schemeClr val="bg1"/>
                </a:solidFill>
              </a:rPr>
              <a:t>Brotherly love, </a:t>
            </a:r>
          </a:p>
          <a:p>
            <a:r>
              <a:rPr lang="en-US" sz="2000" dirty="0">
                <a:solidFill>
                  <a:schemeClr val="bg1"/>
                </a:solidFill>
              </a:rPr>
              <a:t>outside the camp, prayer &amp; grace</a:t>
            </a:r>
          </a:p>
        </p:txBody>
      </p:sp>
      <p:sp>
        <p:nvSpPr>
          <p:cNvPr id="2" name="AutoShape 2">
            <a:extLst>
              <a:ext uri="{FF2B5EF4-FFF2-40B4-BE49-F238E27FC236}">
                <a16:creationId xmlns:a16="http://schemas.microsoft.com/office/drawing/2014/main" id="{C189C651-C390-8455-938E-805FFDB5B11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a:extLst>
              <a:ext uri="{FF2B5EF4-FFF2-40B4-BE49-F238E27FC236}">
                <a16:creationId xmlns:a16="http://schemas.microsoft.com/office/drawing/2014/main" id="{557B98EE-242E-8BE6-BE60-A3FD16477E64}"/>
              </a:ext>
            </a:extLst>
          </p:cNvPr>
          <p:cNvSpPr txBox="1"/>
          <p:nvPr/>
        </p:nvSpPr>
        <p:spPr>
          <a:xfrm>
            <a:off x="149566" y="599327"/>
            <a:ext cx="4843838" cy="6093976"/>
          </a:xfrm>
          <a:prstGeom prst="rect">
            <a:avLst/>
          </a:prstGeom>
          <a:noFill/>
          <a:ln w="38100">
            <a:solidFill>
              <a:schemeClr val="bg1"/>
            </a:solidFill>
          </a:ln>
        </p:spPr>
        <p:txBody>
          <a:bodyPr wrap="square">
            <a:spAutoFit/>
          </a:bodyPr>
          <a:lstStyle/>
          <a:p>
            <a:r>
              <a:rPr lang="en-US" sz="2000" b="1" u="sng" dirty="0">
                <a:solidFill>
                  <a:schemeClr val="bg1"/>
                </a:solidFill>
              </a:rPr>
              <a:t>Introduction to Hebrews</a:t>
            </a:r>
          </a:p>
          <a:p>
            <a:endParaRPr lang="en-US" sz="1100" dirty="0">
              <a:solidFill>
                <a:schemeClr val="bg1"/>
              </a:solidFill>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1:1  God </a:t>
            </a:r>
            <a:r>
              <a:rPr lang="en-US" sz="2000" b="1" dirty="0">
                <a:solidFill>
                  <a:schemeClr val="bg1"/>
                </a:solidFill>
                <a:ea typeface="Cambria Math" panose="02040503050406030204" pitchFamily="18" charset="0"/>
                <a:cs typeface="Wingdings 3" panose="05040102010807070707" pitchFamily="18" charset="2"/>
              </a:rPr>
              <a:t>spoke</a:t>
            </a:r>
            <a:r>
              <a:rPr lang="en-US" sz="2000" dirty="0">
                <a:solidFill>
                  <a:schemeClr val="bg1"/>
                </a:solidFill>
                <a:ea typeface="Cambria Math" panose="02040503050406030204" pitchFamily="18" charset="0"/>
                <a:cs typeface="Wingdings 3" panose="05040102010807070707" pitchFamily="18" charset="2"/>
              </a:rPr>
              <a:t> </a:t>
            </a: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a:t>
            </a: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at various times </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in many ways</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unto the fathers by the </a:t>
            </a:r>
            <a:r>
              <a:rPr lang="en-US" sz="2000" b="1" dirty="0">
                <a:solidFill>
                  <a:schemeClr val="bg1"/>
                </a:solidFill>
                <a:ea typeface="Cambria Math" panose="02040503050406030204" pitchFamily="18" charset="0"/>
                <a:cs typeface="Wingdings 3" panose="05040102010807070707" pitchFamily="18" charset="2"/>
              </a:rPr>
              <a:t>prophets</a:t>
            </a:r>
          </a:p>
          <a:p>
            <a:pPr marL="0" marR="0">
              <a:spcBef>
                <a:spcPts val="0"/>
              </a:spcBef>
              <a:spcAft>
                <a:spcPts val="0"/>
              </a:spcAft>
            </a:pPr>
            <a:endParaRPr lang="en-US" sz="12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1:2-3 in these last days </a:t>
            </a:r>
            <a:r>
              <a:rPr lang="en-US" sz="2000" b="1" dirty="0">
                <a:solidFill>
                  <a:schemeClr val="bg1"/>
                </a:solidFill>
                <a:ea typeface="Cambria Math" panose="02040503050406030204" pitchFamily="18" charset="0"/>
                <a:cs typeface="Wingdings 3" panose="05040102010807070707" pitchFamily="18" charset="2"/>
              </a:rPr>
              <a:t>spoke</a:t>
            </a:r>
            <a:r>
              <a:rPr lang="en-US" sz="2000" dirty="0">
                <a:solidFill>
                  <a:schemeClr val="bg1"/>
                </a:solidFill>
                <a:ea typeface="Cambria Math" panose="02040503050406030204" pitchFamily="18" charset="0"/>
                <a:cs typeface="Wingdings 3" panose="05040102010807070707" pitchFamily="18" charset="2"/>
              </a:rPr>
              <a:t> by [his] </a:t>
            </a:r>
            <a:r>
              <a:rPr lang="en-US" sz="2000" b="1" dirty="0">
                <a:solidFill>
                  <a:schemeClr val="bg1"/>
                </a:solidFill>
                <a:ea typeface="Cambria Math" panose="02040503050406030204" pitchFamily="18" charset="0"/>
                <a:cs typeface="Wingdings 3" panose="05040102010807070707" pitchFamily="18" charset="2"/>
              </a:rPr>
              <a:t>Son</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a:t>
            </a:r>
            <a:r>
              <a:rPr lang="en-US" sz="2000" b="1" dirty="0">
                <a:solidFill>
                  <a:schemeClr val="bg1"/>
                </a:solidFill>
                <a:ea typeface="Cambria Math" panose="02040503050406030204" pitchFamily="18" charset="0"/>
                <a:cs typeface="Wingdings 3" panose="05040102010807070707" pitchFamily="18" charset="2"/>
              </a:rPr>
              <a:t>appointed</a:t>
            </a:r>
            <a:r>
              <a:rPr lang="en-US" sz="2000" dirty="0">
                <a:solidFill>
                  <a:schemeClr val="bg1"/>
                </a:solidFill>
                <a:ea typeface="Cambria Math" panose="02040503050406030204" pitchFamily="18" charset="0"/>
                <a:cs typeface="Wingdings 3" panose="05040102010807070707" pitchFamily="18" charset="2"/>
              </a:rPr>
              <a:t> heir of all things</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by Jesus God made the worlds</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being the brightness of glory</a:t>
            </a:r>
          </a:p>
          <a:p>
            <a:pPr marL="0" marR="0">
              <a:spcBef>
                <a:spcPts val="0"/>
              </a:spcBef>
              <a:spcAft>
                <a:spcPts val="0"/>
              </a:spcAft>
            </a:pPr>
            <a:r>
              <a:rPr lang="en-US" sz="2000" b="1" dirty="0">
                <a:solidFill>
                  <a:schemeClr val="bg1"/>
                </a:solidFill>
                <a:ea typeface="Cambria Math" panose="02040503050406030204" pitchFamily="18" charset="0"/>
                <a:cs typeface="Wingdings 3" panose="05040102010807070707" pitchFamily="18" charset="2"/>
              </a:rPr>
              <a:t>        </a:t>
            </a:r>
            <a:r>
              <a:rPr lang="en-US" sz="2000" dirty="0">
                <a:solidFill>
                  <a:schemeClr val="bg1"/>
                </a:solidFill>
                <a:ea typeface="Cambria Math" panose="02040503050406030204" pitchFamily="18" charset="0"/>
                <a:cs typeface="Wingdings 3" panose="05040102010807070707" pitchFamily="18" charset="2"/>
              </a:rPr>
              <a:t>- express image of God’s person   </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upholding all things by the </a:t>
            </a:r>
            <a:r>
              <a:rPr lang="en-US" sz="2000" b="1" dirty="0">
                <a:solidFill>
                  <a:schemeClr val="bg1"/>
                </a:solidFill>
                <a:ea typeface="Cambria Math" panose="02040503050406030204" pitchFamily="18" charset="0"/>
                <a:cs typeface="Wingdings 3" panose="05040102010807070707" pitchFamily="18" charset="2"/>
              </a:rPr>
              <a:t>word</a:t>
            </a:r>
            <a:r>
              <a:rPr lang="en-US" sz="2000" dirty="0">
                <a:solidFill>
                  <a:schemeClr val="bg1"/>
                </a:solidFill>
                <a:ea typeface="Cambria Math" panose="02040503050406030204" pitchFamily="18" charset="0"/>
                <a:cs typeface="Wingdings 3" panose="05040102010807070707" pitchFamily="18" charset="2"/>
              </a:rPr>
              <a:t> of</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God’s power //</a:t>
            </a:r>
            <a:r>
              <a:rPr lang="en-US" sz="2000" dirty="0" err="1">
                <a:solidFill>
                  <a:schemeClr val="bg1"/>
                </a:solidFill>
                <a:ea typeface="Cambria Math" panose="02040503050406030204" pitchFamily="18" charset="0"/>
                <a:cs typeface="Wingdings 3" panose="05040102010807070707" pitchFamily="18" charset="2"/>
              </a:rPr>
              <a:t>dunamis</a:t>
            </a:r>
            <a:r>
              <a:rPr lang="en-US" sz="2000" dirty="0">
                <a:solidFill>
                  <a:schemeClr val="bg1"/>
                </a:solidFill>
                <a:ea typeface="Cambria Math" panose="02040503050406030204" pitchFamily="18" charset="0"/>
                <a:cs typeface="Wingdings 3" panose="05040102010807070707" pitchFamily="18" charset="2"/>
              </a:rPr>
              <a:t>//</a:t>
            </a:r>
          </a:p>
          <a:p>
            <a:pPr marL="0" marR="0">
              <a:spcBef>
                <a:spcPts val="0"/>
              </a:spcBef>
              <a:spcAft>
                <a:spcPts val="0"/>
              </a:spcAft>
            </a:pPr>
            <a:endParaRPr lang="en-US" sz="1100" dirty="0">
              <a:solidFill>
                <a:schemeClr val="bg1"/>
              </a:solidFill>
              <a:ea typeface="Cambria Math" panose="02040503050406030204" pitchFamily="18" charset="0"/>
              <a:cs typeface="Wingdings 3" panose="05040102010807070707" pitchFamily="18" charset="2"/>
            </a:endParaRP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a:t>
            </a:r>
            <a:r>
              <a:rPr lang="en-US" sz="2000" dirty="0">
                <a:highlight>
                  <a:srgbClr val="FFFF00"/>
                </a:highlight>
                <a:ea typeface="Cambria Math" panose="02040503050406030204" pitchFamily="18" charset="0"/>
                <a:cs typeface="Wingdings 3" panose="05040102010807070707" pitchFamily="18" charset="2"/>
              </a:rPr>
              <a:t>when Jesus purged our sins</a:t>
            </a: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 </a:t>
            </a:r>
            <a:r>
              <a:rPr lang="en-US" sz="2000" dirty="0">
                <a:highlight>
                  <a:srgbClr val="FFFF00"/>
                </a:highlight>
                <a:ea typeface="Cambria Math" panose="02040503050406030204" pitchFamily="18" charset="0"/>
                <a:cs typeface="Wingdings 3" panose="05040102010807070707" pitchFamily="18" charset="2"/>
              </a:rPr>
              <a:t>sat down on the right hand of </a:t>
            </a:r>
          </a:p>
          <a:p>
            <a:pPr marL="0" marR="0">
              <a:spcBef>
                <a:spcPts val="0"/>
              </a:spcBef>
              <a:spcAft>
                <a:spcPts val="0"/>
              </a:spcAft>
            </a:pPr>
            <a:r>
              <a:rPr lang="en-US" sz="2000" dirty="0">
                <a:highlight>
                  <a:srgbClr val="FFFF00"/>
                </a:highlight>
                <a:ea typeface="Cambria Math" panose="02040503050406030204" pitchFamily="18" charset="0"/>
                <a:cs typeface="Wingdings 3" panose="05040102010807070707" pitchFamily="18" charset="2"/>
              </a:rPr>
              <a:t>           the Majesty on high </a:t>
            </a:r>
            <a:r>
              <a:rPr lang="en-US" sz="2000" dirty="0">
                <a:solidFill>
                  <a:schemeClr val="bg1"/>
                </a:solidFill>
                <a:ea typeface="Cambria Math" panose="02040503050406030204" pitchFamily="18" charset="0"/>
                <a:cs typeface="Wingdings 3" panose="05040102010807070707" pitchFamily="18" charset="2"/>
              </a:rPr>
              <a:t>//in heaven//</a:t>
            </a:r>
          </a:p>
          <a:p>
            <a:pPr marL="0" marR="0">
              <a:spcBef>
                <a:spcPts val="0"/>
              </a:spcBef>
              <a:spcAft>
                <a:spcPts val="0"/>
              </a:spcAft>
            </a:pPr>
            <a:endParaRPr lang="en-US" sz="1600" dirty="0">
              <a:solidFill>
                <a:schemeClr val="bg1"/>
              </a:solidFill>
              <a:ea typeface="Cambria Math" panose="02040503050406030204" pitchFamily="18" charset="0"/>
              <a:cs typeface="Wingdings 3" panose="05040102010807070707" pitchFamily="18" charset="2"/>
            </a:endParaRPr>
          </a:p>
          <a:p>
            <a:pPr marL="0" marR="0">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Note:  Same introduction for nine ways Jesus is better, perfect, and all-sufficient.</a:t>
            </a:r>
          </a:p>
        </p:txBody>
      </p:sp>
      <p:sp>
        <p:nvSpPr>
          <p:cNvPr id="3" name="TextBox 2">
            <a:extLst>
              <a:ext uri="{FF2B5EF4-FFF2-40B4-BE49-F238E27FC236}">
                <a16:creationId xmlns:a16="http://schemas.microsoft.com/office/drawing/2014/main" id="{F3ADDD82-D6C5-59EC-B5CD-F701C47399FE}"/>
              </a:ext>
            </a:extLst>
          </p:cNvPr>
          <p:cNvSpPr txBox="1"/>
          <p:nvPr/>
        </p:nvSpPr>
        <p:spPr>
          <a:xfrm>
            <a:off x="10612910" y="610512"/>
            <a:ext cx="1419250" cy="6093976"/>
          </a:xfrm>
          <a:prstGeom prst="rect">
            <a:avLst/>
          </a:prstGeom>
          <a:solidFill>
            <a:schemeClr val="bg1"/>
          </a:solidFill>
          <a:ln w="34925">
            <a:solidFill>
              <a:srgbClr val="FF0000"/>
            </a:solidFill>
          </a:ln>
        </p:spPr>
        <p:txBody>
          <a:bodyPr wrap="square" rtlCol="0">
            <a:spAutoFit/>
          </a:bodyPr>
          <a:lstStyle/>
          <a:p>
            <a:r>
              <a:rPr lang="en-US" sz="2000" dirty="0"/>
              <a:t>  </a:t>
            </a:r>
            <a:r>
              <a:rPr lang="en-US" sz="2000" b="1" dirty="0"/>
              <a:t>Danger of</a:t>
            </a:r>
          </a:p>
          <a:p>
            <a:r>
              <a:rPr lang="en-US" sz="2000" b="1" dirty="0"/>
              <a:t>   Apostasy</a:t>
            </a:r>
          </a:p>
          <a:p>
            <a:endParaRPr lang="en-US" sz="2000" dirty="0"/>
          </a:p>
          <a:p>
            <a:r>
              <a:rPr lang="en-US" sz="2000" dirty="0"/>
              <a:t>1. Neglect</a:t>
            </a:r>
          </a:p>
          <a:p>
            <a:r>
              <a:rPr lang="en-US" sz="2000" dirty="0"/>
              <a:t>     (2:1-4)</a:t>
            </a:r>
          </a:p>
          <a:p>
            <a:endParaRPr lang="en-US" sz="1600" dirty="0"/>
          </a:p>
          <a:p>
            <a:r>
              <a:rPr lang="en-US" sz="2000" dirty="0"/>
              <a:t>2. Unbelief</a:t>
            </a:r>
          </a:p>
          <a:p>
            <a:r>
              <a:rPr lang="en-US" sz="2000" dirty="0"/>
              <a:t>   (3:7-4:11</a:t>
            </a:r>
            <a:r>
              <a:rPr lang="en-US" dirty="0"/>
              <a:t>)</a:t>
            </a:r>
          </a:p>
          <a:p>
            <a:endParaRPr lang="en-US" sz="2000" b="1" dirty="0"/>
          </a:p>
          <a:p>
            <a:r>
              <a:rPr lang="en-US" sz="2000" dirty="0"/>
              <a:t>3.  Dull of</a:t>
            </a:r>
          </a:p>
          <a:p>
            <a:r>
              <a:rPr lang="en-US" sz="2000" dirty="0"/>
              <a:t>    hearing</a:t>
            </a:r>
          </a:p>
          <a:p>
            <a:r>
              <a:rPr lang="en-US" sz="2000" dirty="0"/>
              <a:t> (5:11-6:12)</a:t>
            </a:r>
          </a:p>
          <a:p>
            <a:r>
              <a:rPr lang="en-US" sz="2000" dirty="0"/>
              <a:t>   </a:t>
            </a:r>
          </a:p>
          <a:p>
            <a:r>
              <a:rPr lang="en-US" sz="2000" dirty="0"/>
              <a:t>4.  Draw</a:t>
            </a:r>
          </a:p>
          <a:p>
            <a:r>
              <a:rPr lang="en-US" sz="2000" dirty="0"/>
              <a:t>      back</a:t>
            </a:r>
          </a:p>
          <a:p>
            <a:r>
              <a:rPr lang="en-US" sz="2000" dirty="0"/>
              <a:t>   (10:26-39</a:t>
            </a:r>
          </a:p>
          <a:p>
            <a:endParaRPr lang="en-US" sz="1600" dirty="0"/>
          </a:p>
          <a:p>
            <a:r>
              <a:rPr lang="en-US" sz="2000" dirty="0"/>
              <a:t>5.  Refuse</a:t>
            </a:r>
          </a:p>
          <a:p>
            <a:r>
              <a:rPr lang="en-US" sz="2000" dirty="0"/>
              <a:t>       God</a:t>
            </a:r>
          </a:p>
          <a:p>
            <a:r>
              <a:rPr lang="en-US" dirty="0"/>
              <a:t>  (12:25-29)</a:t>
            </a:r>
          </a:p>
        </p:txBody>
      </p:sp>
    </p:spTree>
    <p:extLst>
      <p:ext uri="{BB962C8B-B14F-4D97-AF65-F5344CB8AC3E}">
        <p14:creationId xmlns:p14="http://schemas.microsoft.com/office/powerpoint/2010/main" val="3342200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28C80F-547A-88DE-D2CF-5DDA87457928}"/>
              </a:ext>
            </a:extLst>
          </p:cNvPr>
          <p:cNvSpPr txBox="1"/>
          <p:nvPr/>
        </p:nvSpPr>
        <p:spPr>
          <a:xfrm>
            <a:off x="105541" y="592229"/>
            <a:ext cx="6339864" cy="6138604"/>
          </a:xfrm>
          <a:prstGeom prst="rect">
            <a:avLst/>
          </a:prstGeom>
          <a:noFill/>
          <a:ln w="38100">
            <a:solidFill>
              <a:schemeClr val="bg1"/>
            </a:solidFill>
          </a:ln>
        </p:spPr>
        <p:txBody>
          <a:bodyPr wrap="square" rtlCol="0">
            <a:spAutoFit/>
          </a:bodyPr>
          <a:lstStyle/>
          <a:p>
            <a:pPr algn="ctr"/>
            <a:r>
              <a:rPr lang="en-US" sz="2400" b="1" dirty="0">
                <a:solidFill>
                  <a:schemeClr val="bg1"/>
                </a:solidFill>
              </a:rPr>
              <a:t>New Testament (fulfilled)</a:t>
            </a:r>
          </a:p>
          <a:p>
            <a:pPr algn="ctr"/>
            <a:endParaRPr lang="en-US" sz="700" b="1" dirty="0">
              <a:solidFill>
                <a:schemeClr val="bg1"/>
              </a:solidFill>
            </a:endParaRPr>
          </a:p>
          <a:p>
            <a:pPr marL="0" marR="0">
              <a:lnSpc>
                <a:spcPts val="1200"/>
              </a:lnSpc>
              <a:spcBef>
                <a:spcPts val="0"/>
              </a:spcBef>
              <a:spcAft>
                <a:spcPts val="0"/>
              </a:spcAft>
            </a:pPr>
            <a:endParaRPr lang="en-US" sz="2000" b="1"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2000" b="1" dirty="0">
                <a:solidFill>
                  <a:schemeClr val="bg1"/>
                </a:solidFill>
                <a:ea typeface="Cambria Math" panose="02040503050406030204" pitchFamily="18" charset="0"/>
                <a:cs typeface="Wingdings 3" panose="05040102010807070707" pitchFamily="18" charset="2"/>
              </a:rPr>
              <a:t>10:1-18   Why the body of Jesus Christ is a better sacrifice</a:t>
            </a: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r>
              <a:rPr lang="en-US" sz="2000" dirty="0">
                <a:solidFill>
                  <a:schemeClr val="bg1"/>
                </a:solidFill>
                <a:ea typeface="Cambria Math" panose="02040503050406030204" pitchFamily="18" charset="0"/>
                <a:cs typeface="Wingdings 3" panose="05040102010807070707" pitchFamily="18" charset="2"/>
              </a:rPr>
              <a:t>vs 1-9,  the law is a shadow of good things to come </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r>
              <a:rPr lang="en-US" sz="2000" dirty="0">
                <a:solidFill>
                  <a:schemeClr val="bg1"/>
                </a:solidFill>
                <a:ea typeface="Cambria Math" panose="02040503050406030204" pitchFamily="18" charset="0"/>
                <a:cs typeface="Wingdings 3" panose="05040102010807070707" pitchFamily="18" charset="2"/>
              </a:rPr>
              <a:t>vs 10-18, by God’s will we are sanctified by the offering</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of the </a:t>
            </a:r>
            <a:r>
              <a:rPr lang="en-US" sz="2000" b="1" u="sng" dirty="0">
                <a:solidFill>
                  <a:schemeClr val="bg1"/>
                </a:solidFill>
                <a:ea typeface="Cambria Math" panose="02040503050406030204" pitchFamily="18" charset="0"/>
                <a:cs typeface="Wingdings 3" panose="05040102010807070707" pitchFamily="18" charset="2"/>
              </a:rPr>
              <a:t>body</a:t>
            </a:r>
            <a:r>
              <a:rPr lang="en-US" sz="2000" b="1" dirty="0">
                <a:solidFill>
                  <a:schemeClr val="bg1"/>
                </a:solidFill>
                <a:ea typeface="Cambria Math" panose="02040503050406030204" pitchFamily="18" charset="0"/>
                <a:cs typeface="Wingdings 3" panose="05040102010807070707" pitchFamily="18" charset="2"/>
              </a:rPr>
              <a:t> </a:t>
            </a:r>
            <a:r>
              <a:rPr lang="en-US" sz="2000" dirty="0">
                <a:solidFill>
                  <a:schemeClr val="bg1"/>
                </a:solidFill>
                <a:ea typeface="Cambria Math" panose="02040503050406030204" pitchFamily="18" charset="0"/>
                <a:cs typeface="Wingdings 3" panose="05040102010807070707" pitchFamily="18" charset="2"/>
              </a:rPr>
              <a:t>of Jesus Christ </a:t>
            </a:r>
            <a:r>
              <a:rPr lang="en-US" sz="2000" b="1" u="sng" dirty="0">
                <a:solidFill>
                  <a:schemeClr val="bg1"/>
                </a:solidFill>
                <a:ea typeface="Cambria Math" panose="02040503050406030204" pitchFamily="18" charset="0"/>
                <a:cs typeface="Wingdings 3" panose="05040102010807070707" pitchFamily="18" charset="2"/>
              </a:rPr>
              <a:t>once</a:t>
            </a:r>
            <a:r>
              <a:rPr lang="en-US" sz="2000" dirty="0">
                <a:solidFill>
                  <a:schemeClr val="bg1"/>
                </a:solidFill>
                <a:ea typeface="Cambria Math" panose="02040503050406030204" pitchFamily="18" charset="0"/>
                <a:cs typeface="Wingdings 3" panose="05040102010807070707" pitchFamily="18" charset="2"/>
              </a:rPr>
              <a:t>.  (</a:t>
            </a:r>
            <a:r>
              <a:rPr lang="en-US" dirty="0">
                <a:solidFill>
                  <a:schemeClr val="bg1"/>
                </a:solidFill>
                <a:ea typeface="Cambria Math" panose="02040503050406030204" pitchFamily="18" charset="0"/>
                <a:cs typeface="Wingdings 3" panose="05040102010807070707" pitchFamily="18" charset="2"/>
              </a:rPr>
              <a:t>1 Cor 9:24-27)</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b="1" dirty="0">
                <a:solidFill>
                  <a:schemeClr val="bg1"/>
                </a:solidFill>
                <a:ea typeface="Cambria Math" panose="02040503050406030204" pitchFamily="18" charset="0"/>
                <a:cs typeface="Wingdings 3" panose="05040102010807070707" pitchFamily="18" charset="2"/>
              </a:rPr>
              <a:t>10:19-25   Call for prayer, purity, faith, love &amp; good works</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r>
              <a:rPr lang="en-US" sz="2000" dirty="0">
                <a:solidFill>
                  <a:schemeClr val="bg1"/>
                </a:solidFill>
                <a:ea typeface="Cambria Math" panose="02040503050406030204" pitchFamily="18" charset="0"/>
                <a:cs typeface="Wingdings 3" panose="05040102010807070707" pitchFamily="18" charset="2"/>
              </a:rPr>
              <a:t>vs 19-21, having therefore </a:t>
            </a:r>
            <a:r>
              <a:rPr lang="en-US" dirty="0">
                <a:solidFill>
                  <a:schemeClr val="bg1"/>
                </a:solidFill>
                <a:ea typeface="Cambria Math" panose="02040503050406030204" pitchFamily="18" charset="0"/>
                <a:cs typeface="Wingdings 3" panose="05040102010807070707" pitchFamily="18" charset="2"/>
              </a:rPr>
              <a:t>(1:1-10:18), </a:t>
            </a:r>
            <a:r>
              <a:rPr lang="en-US" sz="2000" dirty="0">
                <a:solidFill>
                  <a:schemeClr val="bg1"/>
                </a:solidFill>
                <a:ea typeface="Cambria Math" panose="02040503050406030204" pitchFamily="18" charset="0"/>
                <a:cs typeface="Wingdings 3" panose="05040102010807070707" pitchFamily="18" charset="2"/>
              </a:rPr>
              <a:t>brethren, </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vs 22-23, let us draw near/</a:t>
            </a:r>
            <a:r>
              <a:rPr lang="en-US" sz="2000" b="1" dirty="0">
                <a:solidFill>
                  <a:schemeClr val="bg1"/>
                </a:solidFill>
                <a:ea typeface="Cambria Math" panose="02040503050406030204" pitchFamily="18" charset="0"/>
                <a:cs typeface="Wingdings 3" panose="05040102010807070707" pitchFamily="18" charset="2"/>
              </a:rPr>
              <a:t>conscience</a:t>
            </a:r>
            <a:r>
              <a:rPr lang="en-US" sz="2000" dirty="0">
                <a:solidFill>
                  <a:schemeClr val="bg1"/>
                </a:solidFill>
                <a:ea typeface="Cambria Math" panose="02040503050406030204" pitchFamily="18" charset="0"/>
                <a:cs typeface="Wingdings 3" panose="05040102010807070707" pitchFamily="18" charset="2"/>
              </a:rPr>
              <a:t> – let us hold fast</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vs 24-25, let us consider one another/provoke</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b="1" dirty="0">
                <a:solidFill>
                  <a:schemeClr val="bg1"/>
                </a:solidFill>
                <a:ea typeface="Cambria Math" panose="02040503050406030204" pitchFamily="18" charset="0"/>
                <a:cs typeface="Wingdings 3" panose="05040102010807070707" pitchFamily="18" charset="2"/>
              </a:rPr>
              <a:t>10:26-39   Danger of apostasy to some Hebrews</a:t>
            </a:r>
          </a:p>
          <a:p>
            <a:pPr marR="0">
              <a:lnSpc>
                <a:spcPts val="1200"/>
              </a:lnSpc>
              <a:spcBef>
                <a:spcPts val="0"/>
              </a:spcBef>
              <a:spcAft>
                <a:spcPts val="0"/>
              </a:spcAft>
            </a:pPr>
            <a:endParaRPr lang="en-US" sz="2000" b="1"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endParaRPr lang="en-US" sz="2000" b="1"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r>
              <a:rPr lang="en-US" sz="2000" dirty="0">
                <a:solidFill>
                  <a:schemeClr val="bg1"/>
                </a:solidFill>
                <a:ea typeface="Cambria Math" panose="02040503050406030204" pitchFamily="18" charset="0"/>
                <a:cs typeface="Wingdings 3" panose="05040102010807070707" pitchFamily="18" charset="2"/>
              </a:rPr>
              <a:t>vs 26-31, if </a:t>
            </a:r>
            <a:r>
              <a:rPr lang="en-US" sz="2000" b="1" dirty="0">
                <a:solidFill>
                  <a:schemeClr val="bg1"/>
                </a:solidFill>
                <a:ea typeface="Cambria Math" panose="02040503050406030204" pitchFamily="18" charset="0"/>
                <a:cs typeface="Wingdings 3" panose="05040102010807070707" pitchFamily="18" charset="2"/>
              </a:rPr>
              <a:t>we</a:t>
            </a:r>
            <a:r>
              <a:rPr lang="en-US" sz="2000" dirty="0">
                <a:solidFill>
                  <a:schemeClr val="bg1"/>
                </a:solidFill>
                <a:ea typeface="Cambria Math" panose="02040503050406030204" pitchFamily="18" charset="0"/>
                <a:cs typeface="Wingdings 3" panose="05040102010807070707" pitchFamily="18" charset="2"/>
              </a:rPr>
              <a:t> sin willfully after knowledge of the truth</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r>
              <a:rPr lang="en-US" sz="2000" dirty="0">
                <a:solidFill>
                  <a:schemeClr val="bg1"/>
                </a:solidFill>
                <a:ea typeface="Cambria Math" panose="02040503050406030204" pitchFamily="18" charset="0"/>
                <a:cs typeface="Wingdings 3" panose="05040102010807070707" pitchFamily="18" charset="2"/>
              </a:rPr>
              <a:t>vs 32-38a,  remember how </a:t>
            </a:r>
            <a:r>
              <a:rPr lang="en-US" sz="2000" b="1" dirty="0">
                <a:solidFill>
                  <a:schemeClr val="bg1"/>
                </a:solidFill>
                <a:ea typeface="Cambria Math" panose="02040503050406030204" pitchFamily="18" charset="0"/>
                <a:cs typeface="Wingdings 3" panose="05040102010807070707" pitchFamily="18" charset="2"/>
              </a:rPr>
              <a:t>you </a:t>
            </a:r>
            <a:r>
              <a:rPr lang="en-US" sz="2000" dirty="0">
                <a:solidFill>
                  <a:schemeClr val="bg1"/>
                </a:solidFill>
                <a:ea typeface="Cambria Math" panose="02040503050406030204" pitchFamily="18" charset="0"/>
                <a:cs typeface="Wingdings 3" panose="05040102010807070707" pitchFamily="18" charset="2"/>
              </a:rPr>
              <a:t>supported me (Paul)</a:t>
            </a:r>
          </a:p>
          <a:p>
            <a:pPr marL="342900" marR="0" indent="-342900">
              <a:lnSpc>
                <a:spcPts val="1200"/>
              </a:lnSpc>
              <a:spcBef>
                <a:spcPts val="0"/>
              </a:spcBef>
              <a:spcAft>
                <a:spcPts val="0"/>
              </a:spcAft>
              <a:buFontTx/>
              <a:buChar char="-"/>
            </a:pPr>
            <a:endParaRPr lang="en-US" sz="2000" dirty="0">
              <a:solidFill>
                <a:schemeClr val="bg1"/>
              </a:solidFill>
              <a:ea typeface="Cambria Math" panose="02040503050406030204" pitchFamily="18" charset="0"/>
              <a:cs typeface="Wingdings 3" panose="05040102010807070707" pitchFamily="18" charset="2"/>
            </a:endParaRPr>
          </a:p>
          <a:p>
            <a:pPr marL="342900" marR="0" indent="-342900">
              <a:lnSpc>
                <a:spcPts val="1200"/>
              </a:lnSpc>
              <a:spcBef>
                <a:spcPts val="0"/>
              </a:spcBef>
              <a:spcAft>
                <a:spcPts val="0"/>
              </a:spcAft>
              <a:buFontTx/>
              <a:buChar char="-"/>
            </a:pPr>
            <a:r>
              <a:rPr lang="en-US" sz="2000" dirty="0">
                <a:solidFill>
                  <a:schemeClr val="bg1"/>
                </a:solidFill>
                <a:ea typeface="Cambria Math" panose="02040503050406030204" pitchFamily="18" charset="0"/>
                <a:cs typeface="Wingdings 3" panose="05040102010807070707" pitchFamily="18" charset="2"/>
              </a:rPr>
              <a:t>Vs 38b-39, </a:t>
            </a:r>
            <a:r>
              <a:rPr lang="en-US" sz="2000" b="1" dirty="0">
                <a:solidFill>
                  <a:schemeClr val="bg1"/>
                </a:solidFill>
                <a:ea typeface="Cambria Math" panose="02040503050406030204" pitchFamily="18" charset="0"/>
                <a:cs typeface="Wingdings 3" panose="05040102010807070707" pitchFamily="18" charset="2"/>
              </a:rPr>
              <a:t>we</a:t>
            </a:r>
            <a:r>
              <a:rPr lang="en-US" sz="2000" dirty="0">
                <a:solidFill>
                  <a:schemeClr val="bg1"/>
                </a:solidFill>
                <a:ea typeface="Cambria Math" panose="02040503050406030204" pitchFamily="18" charset="0"/>
                <a:cs typeface="Wingdings 3" panose="05040102010807070707" pitchFamily="18" charset="2"/>
              </a:rPr>
              <a:t> are not of </a:t>
            </a:r>
            <a:r>
              <a:rPr lang="en-US" sz="2000" b="1" dirty="0">
                <a:solidFill>
                  <a:schemeClr val="bg1"/>
                </a:solidFill>
                <a:ea typeface="Cambria Math" panose="02040503050406030204" pitchFamily="18" charset="0"/>
                <a:cs typeface="Wingdings 3" panose="05040102010807070707" pitchFamily="18" charset="2"/>
              </a:rPr>
              <a:t>them</a:t>
            </a:r>
            <a:r>
              <a:rPr lang="en-US" sz="2000" dirty="0">
                <a:solidFill>
                  <a:schemeClr val="bg1"/>
                </a:solidFill>
                <a:ea typeface="Cambria Math" panose="02040503050406030204" pitchFamily="18" charset="0"/>
                <a:cs typeface="Wingdings 3" panose="05040102010807070707" pitchFamily="18" charset="2"/>
              </a:rPr>
              <a:t> that draw back unto </a:t>
            </a: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a:t>
            </a: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                          perdition</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Keywords:  sacrifice – 12x, sin – 11x, blood – 11x, body – 3x</a:t>
            </a:r>
          </a:p>
          <a:p>
            <a:pPr marR="0">
              <a:lnSpc>
                <a:spcPts val="1200"/>
              </a:lnSpc>
              <a:spcBef>
                <a:spcPts val="0"/>
              </a:spcBef>
              <a:spcAft>
                <a:spcPts val="0"/>
              </a:spcAft>
            </a:pPr>
            <a:endParaRPr lang="en-US" sz="2000" dirty="0">
              <a:solidFill>
                <a:schemeClr val="bg1"/>
              </a:solidFill>
              <a:ea typeface="Cambria Math" panose="02040503050406030204" pitchFamily="18" charset="0"/>
              <a:cs typeface="Wingdings 3" panose="05040102010807070707" pitchFamily="18" charset="2"/>
            </a:endParaRPr>
          </a:p>
          <a:p>
            <a:pPr marR="0">
              <a:lnSpc>
                <a:spcPts val="1200"/>
              </a:lnSpc>
              <a:spcBef>
                <a:spcPts val="0"/>
              </a:spcBef>
              <a:spcAft>
                <a:spcPts val="0"/>
              </a:spcAft>
            </a:pPr>
            <a:r>
              <a:rPr lang="en-US" sz="2000" dirty="0">
                <a:solidFill>
                  <a:schemeClr val="bg1"/>
                </a:solidFill>
                <a:ea typeface="Cambria Math" panose="02040503050406030204" pitchFamily="18" charset="0"/>
                <a:cs typeface="Wingdings 3" panose="05040102010807070707" pitchFamily="18" charset="2"/>
              </a:rPr>
              <a:t>Hebrews 11 – Jesus is a better faith                    sanctify – 3x     </a:t>
            </a:r>
          </a:p>
        </p:txBody>
      </p:sp>
      <p:sp>
        <p:nvSpPr>
          <p:cNvPr id="6" name="Slide Number Placeholder 5">
            <a:extLst>
              <a:ext uri="{FF2B5EF4-FFF2-40B4-BE49-F238E27FC236}">
                <a16:creationId xmlns:a16="http://schemas.microsoft.com/office/drawing/2014/main" id="{C0667D2F-BD80-D3BE-C719-19F87937C23F}"/>
              </a:ext>
            </a:extLst>
          </p:cNvPr>
          <p:cNvSpPr>
            <a:spLocks noGrp="1"/>
          </p:cNvSpPr>
          <p:nvPr>
            <p:ph type="sldNum" sz="quarter" idx="12"/>
          </p:nvPr>
        </p:nvSpPr>
        <p:spPr/>
        <p:txBody>
          <a:bodyPr/>
          <a:lstStyle/>
          <a:p>
            <a:fld id="{4CB59574-4CD3-4A56-8C7E-A4671EBF73BA}" type="slidenum">
              <a:rPr lang="en-US" smtClean="0"/>
              <a:pPr/>
              <a:t>3</a:t>
            </a:fld>
            <a:endParaRPr lang="en-US" dirty="0"/>
          </a:p>
        </p:txBody>
      </p:sp>
      <p:sp>
        <p:nvSpPr>
          <p:cNvPr id="2" name="TextBox 1">
            <a:extLst>
              <a:ext uri="{FF2B5EF4-FFF2-40B4-BE49-F238E27FC236}">
                <a16:creationId xmlns:a16="http://schemas.microsoft.com/office/drawing/2014/main" id="{45F70FFF-B911-BB6B-A92E-C095E688D24D}"/>
              </a:ext>
            </a:extLst>
          </p:cNvPr>
          <p:cNvSpPr txBox="1"/>
          <p:nvPr/>
        </p:nvSpPr>
        <p:spPr>
          <a:xfrm>
            <a:off x="6579220" y="592229"/>
            <a:ext cx="5486918" cy="6130909"/>
          </a:xfrm>
          <a:prstGeom prst="rect">
            <a:avLst/>
          </a:prstGeom>
          <a:noFill/>
          <a:ln w="38100">
            <a:solidFill>
              <a:schemeClr val="bg1"/>
            </a:solidFill>
          </a:ln>
        </p:spPr>
        <p:txBody>
          <a:bodyPr wrap="square" rtlCol="0">
            <a:spAutoFit/>
          </a:bodyPr>
          <a:lstStyle/>
          <a:p>
            <a:pPr marL="0" marR="0">
              <a:lnSpc>
                <a:spcPts val="1200"/>
              </a:lnSpc>
              <a:spcBef>
                <a:spcPts val="0"/>
              </a:spcBef>
              <a:spcAft>
                <a:spcPts val="0"/>
              </a:spcAft>
            </a:pPr>
            <a:r>
              <a:rPr lang="en-US" sz="2400" b="1" dirty="0">
                <a:solidFill>
                  <a:schemeClr val="bg1"/>
                </a:solidFill>
                <a:ea typeface="Cambria Math" panose="02040503050406030204" pitchFamily="18" charset="0"/>
                <a:cs typeface="Wingdings 3" panose="05040102010807070707" pitchFamily="18" charset="2"/>
              </a:rPr>
              <a:t> </a:t>
            </a:r>
          </a:p>
          <a:p>
            <a:pPr marL="0" marR="0" algn="ctr">
              <a:lnSpc>
                <a:spcPts val="1200"/>
              </a:lnSpc>
              <a:spcBef>
                <a:spcPts val="0"/>
              </a:spcBef>
              <a:spcAft>
                <a:spcPts val="0"/>
              </a:spcAft>
            </a:pPr>
            <a:r>
              <a:rPr lang="en-US" sz="2400" b="1" dirty="0">
                <a:solidFill>
                  <a:schemeClr val="bg1"/>
                </a:solidFill>
                <a:ea typeface="Cambria Math" panose="02040503050406030204" pitchFamily="18" charset="0"/>
              </a:rPr>
              <a:t>Old Testament (prophetic)  </a:t>
            </a:r>
          </a:p>
          <a:p>
            <a:pPr marL="0" marR="0" algn="ctr">
              <a:spcBef>
                <a:spcPts val="0"/>
              </a:spcBef>
              <a:spcAft>
                <a:spcPts val="0"/>
              </a:spcAft>
            </a:pPr>
            <a:endParaRPr lang="en-US" sz="1050" b="1" dirty="0">
              <a:solidFill>
                <a:schemeClr val="bg1"/>
              </a:solidFill>
              <a:ea typeface="Cambria Math" panose="02040503050406030204" pitchFamily="18" charset="0"/>
            </a:endParaRPr>
          </a:p>
          <a:p>
            <a:r>
              <a:rPr lang="en-US" sz="2000" b="1" dirty="0">
                <a:solidFill>
                  <a:schemeClr val="bg1"/>
                </a:solidFill>
              </a:rPr>
              <a:t>Psalm 40:6-8   </a:t>
            </a:r>
            <a:r>
              <a:rPr lang="en-US" sz="2000" dirty="0">
                <a:solidFill>
                  <a:schemeClr val="bg1"/>
                </a:solidFill>
              </a:rPr>
              <a:t> </a:t>
            </a:r>
            <a:r>
              <a:rPr lang="en-US" sz="2000" baseline="30000" dirty="0">
                <a:solidFill>
                  <a:schemeClr val="bg1"/>
                </a:solidFill>
              </a:rPr>
              <a:t>6</a:t>
            </a:r>
            <a:r>
              <a:rPr lang="en-US" sz="2000" dirty="0">
                <a:solidFill>
                  <a:schemeClr val="bg1"/>
                </a:solidFill>
              </a:rPr>
              <a:t> Sacrifice and offering thou didst not desire; </a:t>
            </a:r>
            <a:r>
              <a:rPr lang="en-US" sz="2000" b="1" u="sng" dirty="0">
                <a:solidFill>
                  <a:schemeClr val="bg1"/>
                </a:solidFill>
              </a:rPr>
              <a:t>Mine ears hast thou opened</a:t>
            </a:r>
            <a:r>
              <a:rPr lang="en-US" sz="2000" b="1" dirty="0">
                <a:solidFill>
                  <a:schemeClr val="bg1"/>
                </a:solidFill>
              </a:rPr>
              <a:t>:  </a:t>
            </a:r>
            <a:r>
              <a:rPr lang="en-US" b="1" dirty="0">
                <a:solidFill>
                  <a:schemeClr val="bg1"/>
                </a:solidFill>
              </a:rPr>
              <a:t>(Is 50:5-6)</a:t>
            </a:r>
          </a:p>
          <a:p>
            <a:r>
              <a:rPr lang="en-US" sz="2000" dirty="0">
                <a:solidFill>
                  <a:schemeClr val="bg1"/>
                </a:solidFill>
              </a:rPr>
              <a:t>burnt offering and sin offering hast Thou not required.  </a:t>
            </a:r>
            <a:r>
              <a:rPr lang="en-US" sz="2000" baseline="30000" dirty="0">
                <a:solidFill>
                  <a:schemeClr val="bg1"/>
                </a:solidFill>
              </a:rPr>
              <a:t>7</a:t>
            </a:r>
            <a:r>
              <a:rPr lang="en-US" sz="2000" dirty="0">
                <a:solidFill>
                  <a:schemeClr val="bg1"/>
                </a:solidFill>
              </a:rPr>
              <a:t> Then said I, Lo, I come: in the volume of the book [it is] written of Me, </a:t>
            </a:r>
            <a:r>
              <a:rPr lang="en-US" sz="2000" baseline="30000" dirty="0">
                <a:solidFill>
                  <a:schemeClr val="bg1"/>
                </a:solidFill>
              </a:rPr>
              <a:t>8</a:t>
            </a:r>
            <a:r>
              <a:rPr lang="en-US" sz="2000" dirty="0">
                <a:solidFill>
                  <a:schemeClr val="bg1"/>
                </a:solidFill>
              </a:rPr>
              <a:t> I delight to do Thy will, O My God: </a:t>
            </a:r>
            <a:r>
              <a:rPr lang="en-US" sz="2000" b="1" u="sng" dirty="0">
                <a:solidFill>
                  <a:schemeClr val="bg1"/>
                </a:solidFill>
              </a:rPr>
              <a:t>yea, Thy law [is] within My heart</a:t>
            </a:r>
            <a:r>
              <a:rPr lang="en-US" sz="2000" dirty="0">
                <a:solidFill>
                  <a:schemeClr val="bg1"/>
                </a:solidFill>
              </a:rPr>
              <a:t>.</a:t>
            </a:r>
            <a:endParaRPr lang="en-US" sz="2000" b="1" dirty="0">
              <a:solidFill>
                <a:schemeClr val="bg1"/>
              </a:solidFill>
            </a:endParaRP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r>
              <a:rPr lang="en-US" dirty="0">
                <a:solidFill>
                  <a:schemeClr val="bg1"/>
                </a:solidFill>
              </a:rPr>
              <a:t>9-10  preached righteousness in the great congregation</a:t>
            </a: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r>
              <a:rPr lang="en-US" sz="2000" b="1" dirty="0">
                <a:solidFill>
                  <a:schemeClr val="bg1"/>
                </a:solidFill>
              </a:rPr>
              <a:t>Psalm 110:1  </a:t>
            </a:r>
            <a:r>
              <a:rPr lang="en-US" sz="2000" dirty="0">
                <a:solidFill>
                  <a:schemeClr val="bg1"/>
                </a:solidFill>
              </a:rPr>
              <a:t>The LORD said unto My Lord, Sit Thou </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at My right hand, until I make Thine enemies Thy </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footstool.   </a:t>
            </a:r>
            <a:r>
              <a:rPr lang="en-US" sz="1600" dirty="0">
                <a:solidFill>
                  <a:schemeClr val="bg1"/>
                </a:solidFill>
              </a:rPr>
              <a:t>(Heb 1:13, 10:13, Mt 22:44,  Ma 12:36, Lu 20:43)</a:t>
            </a:r>
            <a:endParaRPr lang="en-US" sz="2000" b="1" dirty="0">
              <a:solidFill>
                <a:schemeClr val="bg1"/>
              </a:solidFill>
            </a:endParaRP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r>
              <a:rPr lang="en-US" sz="2000" b="1" dirty="0">
                <a:solidFill>
                  <a:schemeClr val="bg1"/>
                </a:solidFill>
              </a:rPr>
              <a:t>Jeremiah 31:33-34   </a:t>
            </a:r>
            <a:r>
              <a:rPr lang="en-US" sz="2000" dirty="0">
                <a:solidFill>
                  <a:schemeClr val="bg1"/>
                </a:solidFill>
              </a:rPr>
              <a:t>covenant for future Israel</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during the 1000-year reign of Christ </a:t>
            </a:r>
            <a:r>
              <a:rPr lang="en-US" dirty="0">
                <a:solidFill>
                  <a:schemeClr val="bg1"/>
                </a:solidFill>
              </a:rPr>
              <a:t>(Romans 11, </a:t>
            </a:r>
          </a:p>
          <a:p>
            <a:pPr marR="0">
              <a:lnSpc>
                <a:spcPts val="1200"/>
              </a:lnSpc>
              <a:spcBef>
                <a:spcPts val="0"/>
              </a:spcBef>
              <a:spcAft>
                <a:spcPts val="0"/>
              </a:spcAft>
            </a:pPr>
            <a:endParaRPr lang="en-US" dirty="0">
              <a:solidFill>
                <a:schemeClr val="bg1"/>
              </a:solidFill>
            </a:endParaRPr>
          </a:p>
          <a:p>
            <a:pPr marR="0">
              <a:lnSpc>
                <a:spcPts val="1200"/>
              </a:lnSpc>
              <a:spcBef>
                <a:spcPts val="0"/>
              </a:spcBef>
              <a:spcAft>
                <a:spcPts val="0"/>
              </a:spcAft>
            </a:pPr>
            <a:r>
              <a:rPr lang="en-US" dirty="0">
                <a:solidFill>
                  <a:schemeClr val="bg1"/>
                </a:solidFill>
              </a:rPr>
              <a:t>Ezekiel 40-48, and Revelation 19-20)</a:t>
            </a:r>
          </a:p>
          <a:p>
            <a:pPr marR="0">
              <a:lnSpc>
                <a:spcPts val="1200"/>
              </a:lnSpc>
              <a:spcBef>
                <a:spcPts val="0"/>
              </a:spcBef>
              <a:spcAft>
                <a:spcPts val="0"/>
              </a:spcAft>
            </a:pPr>
            <a:endParaRPr lang="en-US" sz="2000" dirty="0"/>
          </a:p>
          <a:p>
            <a:pPr marR="0">
              <a:lnSpc>
                <a:spcPts val="1200"/>
              </a:lnSpc>
              <a:spcBef>
                <a:spcPts val="0"/>
              </a:spcBef>
              <a:spcAft>
                <a:spcPts val="0"/>
              </a:spcAft>
            </a:pPr>
            <a:r>
              <a:rPr lang="en-US" sz="2000" dirty="0"/>
              <a:t>-  </a:t>
            </a:r>
            <a:endParaRPr lang="en-US" sz="2000" b="1" dirty="0">
              <a:solidFill>
                <a:schemeClr val="bg1"/>
              </a:solidFill>
            </a:endParaRPr>
          </a:p>
          <a:p>
            <a:pPr marR="0">
              <a:lnSpc>
                <a:spcPts val="1200"/>
              </a:lnSpc>
              <a:spcBef>
                <a:spcPts val="0"/>
              </a:spcBef>
              <a:spcAft>
                <a:spcPts val="0"/>
              </a:spcAft>
            </a:pPr>
            <a:r>
              <a:rPr lang="en-US" sz="2000" b="1" dirty="0" err="1">
                <a:solidFill>
                  <a:schemeClr val="bg1"/>
                </a:solidFill>
              </a:rPr>
              <a:t>Deut</a:t>
            </a:r>
            <a:r>
              <a:rPr lang="en-US" sz="2000" b="1" dirty="0">
                <a:solidFill>
                  <a:schemeClr val="bg1"/>
                </a:solidFill>
              </a:rPr>
              <a:t>  32:35-36   </a:t>
            </a:r>
            <a:r>
              <a:rPr lang="en-US" sz="2000" dirty="0">
                <a:solidFill>
                  <a:schemeClr val="bg1"/>
                </a:solidFill>
              </a:rPr>
              <a:t>Vengeance belongs to God, the</a:t>
            </a:r>
          </a:p>
          <a:p>
            <a:pPr marR="0">
              <a:lnSpc>
                <a:spcPts val="1200"/>
              </a:lnSpc>
              <a:spcBef>
                <a:spcPts val="0"/>
              </a:spcBef>
              <a:spcAft>
                <a:spcPts val="0"/>
              </a:spcAft>
            </a:pPr>
            <a:endParaRPr lang="en-US" sz="2000" dirty="0">
              <a:solidFill>
                <a:schemeClr val="bg1"/>
              </a:solidFill>
            </a:endParaRPr>
          </a:p>
          <a:p>
            <a:pPr marR="0">
              <a:lnSpc>
                <a:spcPts val="1200"/>
              </a:lnSpc>
              <a:spcBef>
                <a:spcPts val="0"/>
              </a:spcBef>
              <a:spcAft>
                <a:spcPts val="0"/>
              </a:spcAft>
            </a:pPr>
            <a:r>
              <a:rPr lang="en-US" sz="2000" dirty="0">
                <a:solidFill>
                  <a:schemeClr val="bg1"/>
                </a:solidFill>
              </a:rPr>
              <a:t>LORD shall judge His people </a:t>
            </a:r>
            <a:r>
              <a:rPr lang="en-US" dirty="0">
                <a:solidFill>
                  <a:schemeClr val="bg1"/>
                </a:solidFill>
              </a:rPr>
              <a:t>(Ro 12:19, 1 Pet 4:17)</a:t>
            </a: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endParaRPr lang="en-US" sz="2000" b="1" dirty="0">
              <a:solidFill>
                <a:schemeClr val="bg1"/>
              </a:solidFill>
            </a:endParaRPr>
          </a:p>
          <a:p>
            <a:pPr marR="0">
              <a:lnSpc>
                <a:spcPts val="1200"/>
              </a:lnSpc>
              <a:spcBef>
                <a:spcPts val="0"/>
              </a:spcBef>
              <a:spcAft>
                <a:spcPts val="0"/>
              </a:spcAft>
            </a:pPr>
            <a:r>
              <a:rPr lang="en-US" sz="2000" b="1" dirty="0">
                <a:solidFill>
                  <a:schemeClr val="bg1"/>
                </a:solidFill>
              </a:rPr>
              <a:t>Habakkuk 2:4b </a:t>
            </a:r>
            <a:r>
              <a:rPr lang="en-US" sz="2000" dirty="0"/>
              <a:t> </a:t>
            </a:r>
            <a:r>
              <a:rPr lang="en-US" sz="2000" dirty="0">
                <a:solidFill>
                  <a:schemeClr val="bg1"/>
                </a:solidFill>
              </a:rPr>
              <a:t>the just shall live by his faith</a:t>
            </a:r>
            <a:endParaRPr lang="en-US" sz="2400" b="1" dirty="0">
              <a:solidFill>
                <a:schemeClr val="bg1"/>
              </a:solidFill>
            </a:endParaRPr>
          </a:p>
        </p:txBody>
      </p:sp>
      <p:sp>
        <p:nvSpPr>
          <p:cNvPr id="7" name="TextBox 6">
            <a:extLst>
              <a:ext uri="{FF2B5EF4-FFF2-40B4-BE49-F238E27FC236}">
                <a16:creationId xmlns:a16="http://schemas.microsoft.com/office/drawing/2014/main" id="{671D5AF4-D87B-5A3B-BC99-38E180F17D80}"/>
              </a:ext>
            </a:extLst>
          </p:cNvPr>
          <p:cNvSpPr txBox="1"/>
          <p:nvPr/>
        </p:nvSpPr>
        <p:spPr>
          <a:xfrm>
            <a:off x="167777" y="-24967"/>
            <a:ext cx="11856445" cy="523220"/>
          </a:xfrm>
          <a:prstGeom prst="rect">
            <a:avLst/>
          </a:prstGeom>
          <a:noFill/>
        </p:spPr>
        <p:txBody>
          <a:bodyPr wrap="square">
            <a:spAutoFit/>
          </a:bodyPr>
          <a:lstStyle/>
          <a:p>
            <a:pPr algn="ctr"/>
            <a:r>
              <a:rPr lang="en-US" sz="2800" dirty="0">
                <a:solidFill>
                  <a:schemeClr val="bg1"/>
                </a:solidFill>
              </a:rPr>
              <a:t>Hebrews 10   Jesus is a Better Sacrifice</a:t>
            </a:r>
            <a:endParaRPr lang="en-US" sz="2800" dirty="0"/>
          </a:p>
        </p:txBody>
      </p:sp>
      <p:sp>
        <p:nvSpPr>
          <p:cNvPr id="3" name="Arrow: Left-Right 2">
            <a:extLst>
              <a:ext uri="{FF2B5EF4-FFF2-40B4-BE49-F238E27FC236}">
                <a16:creationId xmlns:a16="http://schemas.microsoft.com/office/drawing/2014/main" id="{674677D2-3C8D-6968-E103-79AA5807FC48}"/>
              </a:ext>
            </a:extLst>
          </p:cNvPr>
          <p:cNvSpPr/>
          <p:nvPr/>
        </p:nvSpPr>
        <p:spPr>
          <a:xfrm>
            <a:off x="5953407" y="630977"/>
            <a:ext cx="983996" cy="397631"/>
          </a:xfrm>
          <a:prstGeom prst="lef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3805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7A5DE-F294-5972-290C-A20EC6BEE16A}"/>
              </a:ext>
            </a:extLst>
          </p:cNvPr>
          <p:cNvSpPr>
            <a:spLocks noGrp="1"/>
          </p:cNvSpPr>
          <p:nvPr>
            <p:ph type="title"/>
          </p:nvPr>
        </p:nvSpPr>
        <p:spPr>
          <a:xfrm>
            <a:off x="838200" y="365125"/>
            <a:ext cx="10515600" cy="5852795"/>
          </a:xfrm>
          <a:solidFill>
            <a:schemeClr val="bg1">
              <a:lumMod val="95000"/>
            </a:schemeClr>
          </a:solidFill>
        </p:spPr>
        <p:txBody>
          <a:bodyPr>
            <a:normAutofit/>
          </a:bodyPr>
          <a:lstStyle/>
          <a:p>
            <a:pPr algn="ctr"/>
            <a:r>
              <a:rPr lang="en-US" sz="2800" b="1" dirty="0">
                <a:latin typeface="Amasis MT Pro" panose="020B0604020202020204" pitchFamily="18" charset="0"/>
              </a:rPr>
              <a:t>Question from Hebrews 10:26-31, 38b-39</a:t>
            </a:r>
            <a:br>
              <a:rPr lang="en-US" sz="2800" b="1" dirty="0">
                <a:latin typeface="Amasis MT Pro" panose="020B0604020202020204" pitchFamily="18" charset="0"/>
              </a:rPr>
            </a:br>
            <a:br>
              <a:rPr lang="en-US" sz="2800" b="1" dirty="0">
                <a:latin typeface="Amasis MT Pro" panose="020B0604020202020204" pitchFamily="18" charset="0"/>
              </a:rPr>
            </a:br>
            <a:r>
              <a:rPr lang="en-US" sz="2800" dirty="0">
                <a:latin typeface="Amasis MT Pro" panose="020B0604020202020204" pitchFamily="18" charset="0"/>
              </a:rPr>
              <a:t> Is Paul speaking to the Hebrew</a:t>
            </a:r>
            <a:br>
              <a:rPr lang="en-US" sz="2800" dirty="0">
                <a:latin typeface="Amasis MT Pro" panose="020B0604020202020204" pitchFamily="18" charset="0"/>
              </a:rPr>
            </a:br>
            <a:br>
              <a:rPr lang="en-US" sz="2800" dirty="0">
                <a:latin typeface="Amasis MT Pro" panose="020B0604020202020204" pitchFamily="18" charset="0"/>
              </a:rPr>
            </a:br>
            <a:r>
              <a:rPr lang="en-US" sz="2800" dirty="0">
                <a:latin typeface="Amasis MT Pro" panose="020B0604020202020204" pitchFamily="18" charset="0"/>
              </a:rPr>
              <a:t>1. </a:t>
            </a:r>
            <a:r>
              <a:rPr lang="en-US" sz="2800" b="1" dirty="0">
                <a:latin typeface="Amasis MT Pro" panose="020B0604020202020204" pitchFamily="18" charset="0"/>
              </a:rPr>
              <a:t>believers</a:t>
            </a:r>
            <a:r>
              <a:rPr lang="en-US" sz="2800" dirty="0">
                <a:latin typeface="Amasis MT Pro" panose="020B0604020202020204" pitchFamily="18" charset="0"/>
              </a:rPr>
              <a:t> who do not mature? </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2. </a:t>
            </a:r>
            <a:r>
              <a:rPr lang="en-US" sz="2800" b="1" dirty="0">
                <a:latin typeface="Amasis MT Pro" panose="020B0604020202020204" pitchFamily="18" charset="0"/>
              </a:rPr>
              <a:t>believers</a:t>
            </a:r>
            <a:r>
              <a:rPr lang="en-US" sz="2800" dirty="0">
                <a:latin typeface="Amasis MT Pro" panose="020B0604020202020204" pitchFamily="18" charset="0"/>
              </a:rPr>
              <a:t> who lose their salvation?  </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3. </a:t>
            </a:r>
            <a:r>
              <a:rPr lang="en-US" sz="2800" b="1" dirty="0">
                <a:latin typeface="Amasis MT Pro" panose="020B0604020202020204" pitchFamily="18" charset="0"/>
              </a:rPr>
              <a:t>unbelievers </a:t>
            </a:r>
            <a:r>
              <a:rPr lang="en-US" sz="2800" dirty="0">
                <a:latin typeface="Amasis MT Pro" panose="020B0604020202020204" pitchFamily="18" charset="0"/>
              </a:rPr>
              <a:t>in danger of apostasy?</a:t>
            </a:r>
            <a:br>
              <a:rPr lang="en-US" sz="2800" dirty="0">
                <a:latin typeface="Amasis MT Pro" panose="020B0604020202020204" pitchFamily="18" charset="0"/>
              </a:rPr>
            </a:br>
            <a:r>
              <a:rPr lang="en-US" sz="2800" dirty="0">
                <a:latin typeface="Amasis MT Pro" panose="020B0604020202020204" pitchFamily="18" charset="0"/>
              </a:rPr>
              <a:t>or</a:t>
            </a:r>
            <a:br>
              <a:rPr lang="en-US" sz="2800" dirty="0">
                <a:latin typeface="Amasis MT Pro" panose="020B0604020202020204" pitchFamily="18" charset="0"/>
              </a:rPr>
            </a:br>
            <a:r>
              <a:rPr lang="en-US" sz="2800" dirty="0">
                <a:latin typeface="Amasis MT Pro" panose="020B0604020202020204" pitchFamily="18" charset="0"/>
              </a:rPr>
              <a:t>4. never considered or unsure</a:t>
            </a:r>
            <a:br>
              <a:rPr lang="en-US" sz="2800" dirty="0">
                <a:latin typeface="Amasis MT Pro" panose="020B0604020202020204" pitchFamily="18" charset="0"/>
              </a:rPr>
            </a:br>
            <a:br>
              <a:rPr lang="en-US" sz="2800" b="1" dirty="0">
                <a:latin typeface="Amasis MT Pro" panose="020B0604020202020204" pitchFamily="18" charset="0"/>
              </a:rPr>
            </a:br>
            <a:r>
              <a:rPr lang="en-US" sz="2800" b="1" dirty="0">
                <a:latin typeface="Amasis MT Pro" panose="020B0604020202020204" pitchFamily="18" charset="0"/>
              </a:rPr>
              <a:t>Answer:  Choose one  </a:t>
            </a:r>
          </a:p>
        </p:txBody>
      </p:sp>
      <p:sp>
        <p:nvSpPr>
          <p:cNvPr id="5" name="Slide Number Placeholder 4">
            <a:extLst>
              <a:ext uri="{FF2B5EF4-FFF2-40B4-BE49-F238E27FC236}">
                <a16:creationId xmlns:a16="http://schemas.microsoft.com/office/drawing/2014/main" id="{6B851E4A-2E52-7F52-8398-9CF2AB3A0C57}"/>
              </a:ext>
            </a:extLst>
          </p:cNvPr>
          <p:cNvSpPr>
            <a:spLocks noGrp="1"/>
          </p:cNvSpPr>
          <p:nvPr>
            <p:ph type="sldNum" sz="quarter" idx="12"/>
          </p:nvPr>
        </p:nvSpPr>
        <p:spPr/>
        <p:txBody>
          <a:bodyPr/>
          <a:lstStyle/>
          <a:p>
            <a:fld id="{4CB59574-4CD3-4A56-8C7E-A4671EBF73BA}" type="slidenum">
              <a:rPr lang="en-US" smtClean="0"/>
              <a:t>4</a:t>
            </a:fld>
            <a:endParaRPr lang="en-US" dirty="0"/>
          </a:p>
        </p:txBody>
      </p:sp>
    </p:spTree>
    <p:extLst>
      <p:ext uri="{BB962C8B-B14F-4D97-AF65-F5344CB8AC3E}">
        <p14:creationId xmlns:p14="http://schemas.microsoft.com/office/powerpoint/2010/main" val="2757873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20071</TotalTime>
  <Words>781</Words>
  <Application>Microsoft Office PowerPoint</Application>
  <PresentationFormat>Widescreen</PresentationFormat>
  <Paragraphs>139</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Amasis MT Pro</vt:lpstr>
      <vt:lpstr>Arial</vt:lpstr>
      <vt:lpstr>Calibri</vt:lpstr>
      <vt:lpstr>Calibri Light</vt:lpstr>
      <vt:lpstr>Office Theme</vt:lpstr>
      <vt:lpstr>1_Office Theme</vt:lpstr>
      <vt:lpstr>Fellowship Church Sunday School  March-May 2023  Hebrews - Jesus Christ is Better   Today, Hebrews 10   Jesus is a Better Sacrifice  (danger of apostasy)     taught by:  Minister Bill Heath</vt:lpstr>
      <vt:lpstr>PowerPoint Presentation</vt:lpstr>
      <vt:lpstr>PowerPoint Presentation</vt:lpstr>
      <vt:lpstr>Question from Hebrews 10:26-31, 38b-39   Is Paul speaking to the Hebrew  1. believers who do not mature?  or 2. believers who lose their salvation?   or 3. unbelievers in danger of apostasy? or 4. never considered or unsure  Answer:  Choose one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Church Sunday School  Jan – May 2022 Acts of the Apostles  Today – Turn to Acts 1</dc:title>
  <dc:creator>William Heath</dc:creator>
  <cp:lastModifiedBy>Bill</cp:lastModifiedBy>
  <cp:revision>353</cp:revision>
  <cp:lastPrinted>2023-05-14T12:09:28Z</cp:lastPrinted>
  <dcterms:created xsi:type="dcterms:W3CDTF">2021-12-26T22:17:50Z</dcterms:created>
  <dcterms:modified xsi:type="dcterms:W3CDTF">2023-05-14T12:13:41Z</dcterms:modified>
</cp:coreProperties>
</file>