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87" r:id="rId3"/>
    <p:sldId id="290" r:id="rId4"/>
    <p:sldId id="291" r:id="rId5"/>
    <p:sldId id="288" r:id="rId6"/>
    <p:sldId id="289" r:id="rId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4AA90D-1AC6-4833-A0FC-5AE4ACB72110}">
          <p14:sldIdLst>
            <p14:sldId id="287"/>
            <p14:sldId id="290"/>
            <p14:sldId id="291"/>
            <p14:sldId id="288"/>
            <p14:sldId id="28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2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24" autoAdjust="0"/>
    <p:restoredTop sz="94660"/>
  </p:normalViewPr>
  <p:slideViewPr>
    <p:cSldViewPr snapToGrid="0">
      <p:cViewPr varScale="1">
        <p:scale>
          <a:sx n="63" d="100"/>
          <a:sy n="63" d="100"/>
        </p:scale>
        <p:origin x="732" y="6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163" cy="469900"/>
          </a:xfrm>
          <a:prstGeom prst="rect">
            <a:avLst/>
          </a:prstGeom>
        </p:spPr>
        <p:txBody>
          <a:bodyPr vert="horz" lIns="91426" tIns="45713" rIns="91426" bIns="45713" rtlCol="0"/>
          <a:lstStyle>
            <a:lvl1pPr algn="l">
              <a:defRPr sz="1200"/>
            </a:lvl1pPr>
          </a:lstStyle>
          <a:p>
            <a:endParaRPr lang="en-US" dirty="0"/>
          </a:p>
        </p:txBody>
      </p:sp>
      <p:sp>
        <p:nvSpPr>
          <p:cNvPr id="3" name="Date Placeholder 2"/>
          <p:cNvSpPr>
            <a:spLocks noGrp="1"/>
          </p:cNvSpPr>
          <p:nvPr>
            <p:ph type="dt" idx="1"/>
          </p:nvPr>
        </p:nvSpPr>
        <p:spPr>
          <a:xfrm>
            <a:off x="4022726" y="0"/>
            <a:ext cx="3078163" cy="469900"/>
          </a:xfrm>
          <a:prstGeom prst="rect">
            <a:avLst/>
          </a:prstGeom>
        </p:spPr>
        <p:txBody>
          <a:bodyPr vert="horz" lIns="91426" tIns="45713" rIns="91426" bIns="45713" rtlCol="0"/>
          <a:lstStyle>
            <a:lvl1pPr algn="r">
              <a:defRPr sz="1200"/>
            </a:lvl1pPr>
          </a:lstStyle>
          <a:p>
            <a:fld id="{2728A852-B911-4C93-AAB0-2DFCCC3B37E5}" type="datetimeFigureOut">
              <a:rPr lang="en-US" smtClean="0"/>
              <a:t>5/28/2023</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26" tIns="45713" rIns="91426" bIns="45713"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26" tIns="45713" rIns="91426"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6"/>
            <a:ext cx="3078163" cy="469900"/>
          </a:xfrm>
          <a:prstGeom prst="rect">
            <a:avLst/>
          </a:prstGeom>
        </p:spPr>
        <p:txBody>
          <a:bodyPr vert="horz" lIns="91426" tIns="45713" rIns="91426"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6"/>
            <a:ext cx="3078163" cy="469900"/>
          </a:xfrm>
          <a:prstGeom prst="rect">
            <a:avLst/>
          </a:prstGeom>
        </p:spPr>
        <p:txBody>
          <a:bodyPr vert="horz" lIns="91426" tIns="45713" rIns="91426" bIns="45713" rtlCol="0" anchor="b"/>
          <a:lstStyle>
            <a:lvl1pPr algn="r">
              <a:defRPr sz="1200"/>
            </a:lvl1pPr>
          </a:lstStyle>
          <a:p>
            <a:fld id="{FF7F6C9B-4AE2-4BE4-88B6-FD41C40E5B96}" type="slidenum">
              <a:rPr lang="en-US" smtClean="0"/>
              <a:t>‹#›</a:t>
            </a:fld>
            <a:endParaRPr lang="en-US" dirty="0"/>
          </a:p>
        </p:txBody>
      </p:sp>
    </p:spTree>
    <p:extLst>
      <p:ext uri="{BB962C8B-B14F-4D97-AF65-F5344CB8AC3E}">
        <p14:creationId xmlns:p14="http://schemas.microsoft.com/office/powerpoint/2010/main" val="3417522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0183-B498-C0E9-741A-0FCC95A2A5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10AFC-1DB7-DBD0-14B6-ED93460634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8A1AF6-D23C-111A-9581-95DE33647111}"/>
              </a:ext>
            </a:extLst>
          </p:cNvPr>
          <p:cNvSpPr>
            <a:spLocks noGrp="1"/>
          </p:cNvSpPr>
          <p:nvPr>
            <p:ph type="dt" sz="half" idx="10"/>
          </p:nvPr>
        </p:nvSpPr>
        <p:spPr/>
        <p:txBody>
          <a:bodyPr/>
          <a:lstStyle/>
          <a:p>
            <a:fld id="{6D95D91B-08C7-467F-847E-DF9B26D7F106}" type="datetime1">
              <a:rPr lang="en-US" smtClean="0"/>
              <a:t>5/28/2023</a:t>
            </a:fld>
            <a:endParaRPr lang="en-US" dirty="0"/>
          </a:p>
        </p:txBody>
      </p:sp>
      <p:sp>
        <p:nvSpPr>
          <p:cNvPr id="5" name="Footer Placeholder 4">
            <a:extLst>
              <a:ext uri="{FF2B5EF4-FFF2-40B4-BE49-F238E27FC236}">
                <a16:creationId xmlns:a16="http://schemas.microsoft.com/office/drawing/2014/main" id="{2BD1C14A-ACC1-B2DA-8D89-BA830B9B70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68C31B-C5F5-D373-1BEF-FA6C8B54B05E}"/>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197978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E6776-1650-CFBE-C91C-0C2B30A820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FBB75F-1863-CA5A-D59C-D582218201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53DF79-1AB2-93EC-5817-27A5692B9185}"/>
              </a:ext>
            </a:extLst>
          </p:cNvPr>
          <p:cNvSpPr>
            <a:spLocks noGrp="1"/>
          </p:cNvSpPr>
          <p:nvPr>
            <p:ph type="dt" sz="half" idx="10"/>
          </p:nvPr>
        </p:nvSpPr>
        <p:spPr/>
        <p:txBody>
          <a:bodyPr/>
          <a:lstStyle/>
          <a:p>
            <a:fld id="{ECC4101E-E8C6-4C34-B121-70E6A0F72FA4}" type="datetime1">
              <a:rPr lang="en-US" smtClean="0"/>
              <a:t>5/28/2023</a:t>
            </a:fld>
            <a:endParaRPr lang="en-US" dirty="0"/>
          </a:p>
        </p:txBody>
      </p:sp>
      <p:sp>
        <p:nvSpPr>
          <p:cNvPr id="5" name="Footer Placeholder 4">
            <a:extLst>
              <a:ext uri="{FF2B5EF4-FFF2-40B4-BE49-F238E27FC236}">
                <a16:creationId xmlns:a16="http://schemas.microsoft.com/office/drawing/2014/main" id="{92609CD7-0967-7E4A-7BA1-C198A04FA4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6A57BE-FBC7-AE68-2051-626E266DB132}"/>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658674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86EEF5-FD17-4B54-FC1C-B2FB59940D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F5E0CA-4D2F-0FAD-F270-48C7918790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D85F81-9DF9-5210-5839-752E33231083}"/>
              </a:ext>
            </a:extLst>
          </p:cNvPr>
          <p:cNvSpPr>
            <a:spLocks noGrp="1"/>
          </p:cNvSpPr>
          <p:nvPr>
            <p:ph type="dt" sz="half" idx="10"/>
          </p:nvPr>
        </p:nvSpPr>
        <p:spPr/>
        <p:txBody>
          <a:bodyPr/>
          <a:lstStyle/>
          <a:p>
            <a:fld id="{5FB4CDCB-9E33-406B-8993-93B407C8AEDF}" type="datetime1">
              <a:rPr lang="en-US" smtClean="0"/>
              <a:t>5/28/2023</a:t>
            </a:fld>
            <a:endParaRPr lang="en-US" dirty="0"/>
          </a:p>
        </p:txBody>
      </p:sp>
      <p:sp>
        <p:nvSpPr>
          <p:cNvPr id="5" name="Footer Placeholder 4">
            <a:extLst>
              <a:ext uri="{FF2B5EF4-FFF2-40B4-BE49-F238E27FC236}">
                <a16:creationId xmlns:a16="http://schemas.microsoft.com/office/drawing/2014/main" id="{161F8F7C-9A9D-D6CB-AEDF-7C0E88CD10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0920003-522A-7D18-4E94-7101126D9409}"/>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565785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C00C-1569-40C7-82E2-DA934C5919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45C107-2A7B-4FCE-9C6F-CD7A31F722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1D9E9A-BE0A-4E22-A8F6-BEB3F50B3568}"/>
              </a:ext>
            </a:extLst>
          </p:cNvPr>
          <p:cNvSpPr>
            <a:spLocks noGrp="1"/>
          </p:cNvSpPr>
          <p:nvPr>
            <p:ph type="dt" sz="half" idx="10"/>
          </p:nvPr>
        </p:nvSpPr>
        <p:spPr/>
        <p:txBody>
          <a:bodyPr/>
          <a:lstStyle/>
          <a:p>
            <a:fld id="{6D95D91B-08C7-467F-847E-DF9B26D7F106}" type="datetime1">
              <a:rPr lang="en-US" smtClean="0"/>
              <a:t>5/28/2023</a:t>
            </a:fld>
            <a:endParaRPr lang="en-US" dirty="0"/>
          </a:p>
        </p:txBody>
      </p:sp>
      <p:sp>
        <p:nvSpPr>
          <p:cNvPr id="5" name="Footer Placeholder 4">
            <a:extLst>
              <a:ext uri="{FF2B5EF4-FFF2-40B4-BE49-F238E27FC236}">
                <a16:creationId xmlns:a16="http://schemas.microsoft.com/office/drawing/2014/main" id="{95CB50C7-9584-4D2C-B499-26DB2613C9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FD97FE-19B8-4537-820C-C3A5696CBF5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47244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BAE69-EDFD-4A7D-A1C4-771FB24F78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ED37AA-C9DF-4783-B822-AE703B48AD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64D149-6D96-4419-9891-EADCC829B14B}"/>
              </a:ext>
            </a:extLst>
          </p:cNvPr>
          <p:cNvSpPr>
            <a:spLocks noGrp="1"/>
          </p:cNvSpPr>
          <p:nvPr>
            <p:ph type="dt" sz="half" idx="10"/>
          </p:nvPr>
        </p:nvSpPr>
        <p:spPr/>
        <p:txBody>
          <a:bodyPr/>
          <a:lstStyle/>
          <a:p>
            <a:fld id="{75117933-78D6-457E-8F14-AFA89ECC8267}" type="datetime1">
              <a:rPr lang="en-US" smtClean="0"/>
              <a:t>5/28/2023</a:t>
            </a:fld>
            <a:endParaRPr lang="en-US" dirty="0"/>
          </a:p>
        </p:txBody>
      </p:sp>
      <p:sp>
        <p:nvSpPr>
          <p:cNvPr id="5" name="Footer Placeholder 4">
            <a:extLst>
              <a:ext uri="{FF2B5EF4-FFF2-40B4-BE49-F238E27FC236}">
                <a16:creationId xmlns:a16="http://schemas.microsoft.com/office/drawing/2014/main" id="{5CDD7F94-E36E-43A7-AD95-50F0ED52CC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4FC60E-D97D-4CAF-8C53-B1CD726CD750}"/>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543174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3AD4-0801-47FD-A183-5BF87AF0A9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F11A-A058-46BA-B20D-4BC92FBE1B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5DC734-9BC4-4BF3-A1CC-336835224DBE}"/>
              </a:ext>
            </a:extLst>
          </p:cNvPr>
          <p:cNvSpPr>
            <a:spLocks noGrp="1"/>
          </p:cNvSpPr>
          <p:nvPr>
            <p:ph type="dt" sz="half" idx="10"/>
          </p:nvPr>
        </p:nvSpPr>
        <p:spPr/>
        <p:txBody>
          <a:bodyPr/>
          <a:lstStyle/>
          <a:p>
            <a:fld id="{18733FE4-ECE3-441B-8DE4-8CF91CAB2B70}" type="datetime1">
              <a:rPr lang="en-US" smtClean="0"/>
              <a:t>5/28/2023</a:t>
            </a:fld>
            <a:endParaRPr lang="en-US" dirty="0"/>
          </a:p>
        </p:txBody>
      </p:sp>
      <p:sp>
        <p:nvSpPr>
          <p:cNvPr id="5" name="Footer Placeholder 4">
            <a:extLst>
              <a:ext uri="{FF2B5EF4-FFF2-40B4-BE49-F238E27FC236}">
                <a16:creationId xmlns:a16="http://schemas.microsoft.com/office/drawing/2014/main" id="{19D305DC-8CB8-4DD7-B633-FB8614D476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1B2DD6-F671-4853-B494-198D0F47BBA2}"/>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420024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8BDD-913D-45D3-93B0-3F34FB753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8ECD2E-2B57-4D0C-8707-920EB6EBDD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C10CA3-D2CA-486D-B64C-522105D174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F05098-1493-4C70-9F44-DCFC4E06E723}"/>
              </a:ext>
            </a:extLst>
          </p:cNvPr>
          <p:cNvSpPr>
            <a:spLocks noGrp="1"/>
          </p:cNvSpPr>
          <p:nvPr>
            <p:ph type="dt" sz="half" idx="10"/>
          </p:nvPr>
        </p:nvSpPr>
        <p:spPr/>
        <p:txBody>
          <a:bodyPr/>
          <a:lstStyle/>
          <a:p>
            <a:fld id="{D97443AA-FBEE-4F81-A443-1C8CD7DDF835}" type="datetime1">
              <a:rPr lang="en-US" smtClean="0"/>
              <a:t>5/28/2023</a:t>
            </a:fld>
            <a:endParaRPr lang="en-US" dirty="0"/>
          </a:p>
        </p:txBody>
      </p:sp>
      <p:sp>
        <p:nvSpPr>
          <p:cNvPr id="6" name="Footer Placeholder 5">
            <a:extLst>
              <a:ext uri="{FF2B5EF4-FFF2-40B4-BE49-F238E27FC236}">
                <a16:creationId xmlns:a16="http://schemas.microsoft.com/office/drawing/2014/main" id="{FCE3CBDF-CEE7-42B2-8639-512814BCA9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97B533-B683-41FC-A20C-FA07DE7B25A5}"/>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842305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36FDE-E9B4-4255-A993-43B5DD0A40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9B180D-4770-49C7-867C-CD003C87BB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D836AF-99F0-46AA-A89A-8120F97DAD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547139-914A-4A4A-8B4C-E4363E84D0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05FE96-A863-4D19-9438-ABD60D61B9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AB0AF2-9FDA-48B5-A56A-A55D72A79D32}"/>
              </a:ext>
            </a:extLst>
          </p:cNvPr>
          <p:cNvSpPr>
            <a:spLocks noGrp="1"/>
          </p:cNvSpPr>
          <p:nvPr>
            <p:ph type="dt" sz="half" idx="10"/>
          </p:nvPr>
        </p:nvSpPr>
        <p:spPr/>
        <p:txBody>
          <a:bodyPr/>
          <a:lstStyle/>
          <a:p>
            <a:fld id="{C960D9EB-98E0-4D5D-B6DF-8519E307DFA6}" type="datetime1">
              <a:rPr lang="en-US" smtClean="0"/>
              <a:t>5/28/2023</a:t>
            </a:fld>
            <a:endParaRPr lang="en-US" dirty="0"/>
          </a:p>
        </p:txBody>
      </p:sp>
      <p:sp>
        <p:nvSpPr>
          <p:cNvPr id="8" name="Footer Placeholder 7">
            <a:extLst>
              <a:ext uri="{FF2B5EF4-FFF2-40B4-BE49-F238E27FC236}">
                <a16:creationId xmlns:a16="http://schemas.microsoft.com/office/drawing/2014/main" id="{BAE6D53D-8308-4253-B156-06BC0C10A00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DD9AB4A-B45E-4DEC-ADF1-38B92195AA89}"/>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607889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C88C1-1B75-449E-A019-8FCA0B54EE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0D61EF-0978-4D2E-8294-D23031490535}"/>
              </a:ext>
            </a:extLst>
          </p:cNvPr>
          <p:cNvSpPr>
            <a:spLocks noGrp="1"/>
          </p:cNvSpPr>
          <p:nvPr>
            <p:ph type="dt" sz="half" idx="10"/>
          </p:nvPr>
        </p:nvSpPr>
        <p:spPr/>
        <p:txBody>
          <a:bodyPr/>
          <a:lstStyle/>
          <a:p>
            <a:fld id="{E18CE05A-7379-4D93-AF01-9D8AF38840C3}" type="datetime1">
              <a:rPr lang="en-US" smtClean="0"/>
              <a:t>5/28/2023</a:t>
            </a:fld>
            <a:endParaRPr lang="en-US" dirty="0"/>
          </a:p>
        </p:txBody>
      </p:sp>
      <p:sp>
        <p:nvSpPr>
          <p:cNvPr id="4" name="Footer Placeholder 3">
            <a:extLst>
              <a:ext uri="{FF2B5EF4-FFF2-40B4-BE49-F238E27FC236}">
                <a16:creationId xmlns:a16="http://schemas.microsoft.com/office/drawing/2014/main" id="{FF5A2861-4054-4F27-91AA-3761D1363CB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781F128-26C2-4578-AAA5-7295BF63F89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105720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D3234-237D-4FAB-AF2B-6A3433EE84D2}"/>
              </a:ext>
            </a:extLst>
          </p:cNvPr>
          <p:cNvSpPr>
            <a:spLocks noGrp="1"/>
          </p:cNvSpPr>
          <p:nvPr>
            <p:ph type="dt" sz="half" idx="10"/>
          </p:nvPr>
        </p:nvSpPr>
        <p:spPr/>
        <p:txBody>
          <a:bodyPr/>
          <a:lstStyle/>
          <a:p>
            <a:fld id="{EC7D8107-E5F8-4F74-BA23-95B63BC6E742}" type="datetime1">
              <a:rPr lang="en-US" smtClean="0"/>
              <a:t>5/28/2023</a:t>
            </a:fld>
            <a:endParaRPr lang="en-US" dirty="0"/>
          </a:p>
        </p:txBody>
      </p:sp>
      <p:sp>
        <p:nvSpPr>
          <p:cNvPr id="3" name="Footer Placeholder 2">
            <a:extLst>
              <a:ext uri="{FF2B5EF4-FFF2-40B4-BE49-F238E27FC236}">
                <a16:creationId xmlns:a16="http://schemas.microsoft.com/office/drawing/2014/main" id="{A21127C2-EC99-41CE-B8D4-B7553F9CD91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5282DC-1DEF-41CD-A521-02C5438E4570}"/>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3962227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0FAD9-9B82-472C-8A2F-F704DCB05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356F67-C550-466F-A8FD-194E09AF5D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531AC4-7B7A-4765-B52B-C09AF3845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324C15-3B0B-4EC6-A947-829F51FFE439}"/>
              </a:ext>
            </a:extLst>
          </p:cNvPr>
          <p:cNvSpPr>
            <a:spLocks noGrp="1"/>
          </p:cNvSpPr>
          <p:nvPr>
            <p:ph type="dt" sz="half" idx="10"/>
          </p:nvPr>
        </p:nvSpPr>
        <p:spPr/>
        <p:txBody>
          <a:bodyPr/>
          <a:lstStyle/>
          <a:p>
            <a:fld id="{331C544C-1053-4FDB-8753-91F19867B1A0}" type="datetime1">
              <a:rPr lang="en-US" smtClean="0"/>
              <a:t>5/28/2023</a:t>
            </a:fld>
            <a:endParaRPr lang="en-US" dirty="0"/>
          </a:p>
        </p:txBody>
      </p:sp>
      <p:sp>
        <p:nvSpPr>
          <p:cNvPr id="6" name="Footer Placeholder 5">
            <a:extLst>
              <a:ext uri="{FF2B5EF4-FFF2-40B4-BE49-F238E27FC236}">
                <a16:creationId xmlns:a16="http://schemas.microsoft.com/office/drawing/2014/main" id="{6DB33EB6-5BA9-4347-89F6-1AE46BB1060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CE7B59-F846-4B06-95F8-F1F19BB47188}"/>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402738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BB2C7-CE23-F507-FBCC-0A4DCAEFC6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F480C7-06BD-8A6B-A9B1-E2A742EF48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31143B-FC89-E343-5D2D-A2508810A284}"/>
              </a:ext>
            </a:extLst>
          </p:cNvPr>
          <p:cNvSpPr>
            <a:spLocks noGrp="1"/>
          </p:cNvSpPr>
          <p:nvPr>
            <p:ph type="dt" sz="half" idx="10"/>
          </p:nvPr>
        </p:nvSpPr>
        <p:spPr/>
        <p:txBody>
          <a:bodyPr/>
          <a:lstStyle/>
          <a:p>
            <a:fld id="{75117933-78D6-457E-8F14-AFA89ECC8267}" type="datetime1">
              <a:rPr lang="en-US" smtClean="0"/>
              <a:t>5/28/2023</a:t>
            </a:fld>
            <a:endParaRPr lang="en-US" dirty="0"/>
          </a:p>
        </p:txBody>
      </p:sp>
      <p:sp>
        <p:nvSpPr>
          <p:cNvPr id="5" name="Footer Placeholder 4">
            <a:extLst>
              <a:ext uri="{FF2B5EF4-FFF2-40B4-BE49-F238E27FC236}">
                <a16:creationId xmlns:a16="http://schemas.microsoft.com/office/drawing/2014/main" id="{EFD3DE59-B6B9-7046-CE62-FCEF331EAED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4214DF-D080-7D2F-08DD-5C997EC8557B}"/>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092734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3B08-482B-4D8A-A280-3810A158EB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9528F0-3A2F-4731-BFD5-7C5A8B652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71CB4B3-F285-4376-8DB8-8BEA795F5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FACFF1-85F5-44CF-BC67-B0F8D55DA6FC}"/>
              </a:ext>
            </a:extLst>
          </p:cNvPr>
          <p:cNvSpPr>
            <a:spLocks noGrp="1"/>
          </p:cNvSpPr>
          <p:nvPr>
            <p:ph type="dt" sz="half" idx="10"/>
          </p:nvPr>
        </p:nvSpPr>
        <p:spPr/>
        <p:txBody>
          <a:bodyPr/>
          <a:lstStyle/>
          <a:p>
            <a:fld id="{0F7E38D4-A85E-4FB5-B742-29A5014475E6}" type="datetime1">
              <a:rPr lang="en-US" smtClean="0"/>
              <a:t>5/28/2023</a:t>
            </a:fld>
            <a:endParaRPr lang="en-US" dirty="0"/>
          </a:p>
        </p:txBody>
      </p:sp>
      <p:sp>
        <p:nvSpPr>
          <p:cNvPr id="6" name="Footer Placeholder 5">
            <a:extLst>
              <a:ext uri="{FF2B5EF4-FFF2-40B4-BE49-F238E27FC236}">
                <a16:creationId xmlns:a16="http://schemas.microsoft.com/office/drawing/2014/main" id="{7052CBFB-0D8C-4331-AAE8-AF0F27CFC8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D55402C-6DA5-408F-8FD1-A1BD15CA77C5}"/>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4421217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5695-CE00-4DFD-9666-9D1BF890E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2E3C64-821C-4B29-84AC-CFDC2AABF2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AFBA5-9C3A-44B5-9EA9-5A8369E67A5B}"/>
              </a:ext>
            </a:extLst>
          </p:cNvPr>
          <p:cNvSpPr>
            <a:spLocks noGrp="1"/>
          </p:cNvSpPr>
          <p:nvPr>
            <p:ph type="dt" sz="half" idx="10"/>
          </p:nvPr>
        </p:nvSpPr>
        <p:spPr/>
        <p:txBody>
          <a:bodyPr/>
          <a:lstStyle/>
          <a:p>
            <a:fld id="{ECC4101E-E8C6-4C34-B121-70E6A0F72FA4}" type="datetime1">
              <a:rPr lang="en-US" smtClean="0"/>
              <a:t>5/28/2023</a:t>
            </a:fld>
            <a:endParaRPr lang="en-US" dirty="0"/>
          </a:p>
        </p:txBody>
      </p:sp>
      <p:sp>
        <p:nvSpPr>
          <p:cNvPr id="5" name="Footer Placeholder 4">
            <a:extLst>
              <a:ext uri="{FF2B5EF4-FFF2-40B4-BE49-F238E27FC236}">
                <a16:creationId xmlns:a16="http://schemas.microsoft.com/office/drawing/2014/main" id="{38FE5EFE-A9FB-4E57-A631-30A145B550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400FF9-6843-45B4-AB0E-0E7883BF681F}"/>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5522076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4D176D-8411-4CE6-8492-AC8F56512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86F8BA-AEED-4EED-9072-3E21D93AFA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600E40-CAF6-4CB4-876D-93B9F9121FF3}"/>
              </a:ext>
            </a:extLst>
          </p:cNvPr>
          <p:cNvSpPr>
            <a:spLocks noGrp="1"/>
          </p:cNvSpPr>
          <p:nvPr>
            <p:ph type="dt" sz="half" idx="10"/>
          </p:nvPr>
        </p:nvSpPr>
        <p:spPr/>
        <p:txBody>
          <a:bodyPr/>
          <a:lstStyle/>
          <a:p>
            <a:fld id="{5FB4CDCB-9E33-406B-8993-93B407C8AEDF}" type="datetime1">
              <a:rPr lang="en-US" smtClean="0"/>
              <a:t>5/28/2023</a:t>
            </a:fld>
            <a:endParaRPr lang="en-US" dirty="0"/>
          </a:p>
        </p:txBody>
      </p:sp>
      <p:sp>
        <p:nvSpPr>
          <p:cNvPr id="5" name="Footer Placeholder 4">
            <a:extLst>
              <a:ext uri="{FF2B5EF4-FFF2-40B4-BE49-F238E27FC236}">
                <a16:creationId xmlns:a16="http://schemas.microsoft.com/office/drawing/2014/main" id="{43181CAF-9995-4694-A791-7F0124C797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883706-4B16-4D22-8C86-EB1D2C9EF9AB}"/>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46869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74FF6-6656-0B12-6443-92E6999EB1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0BAC24-35B2-293D-3DF5-B9551EFB5A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8A8E42-9FED-1EB7-F66B-B4C2B15234AC}"/>
              </a:ext>
            </a:extLst>
          </p:cNvPr>
          <p:cNvSpPr>
            <a:spLocks noGrp="1"/>
          </p:cNvSpPr>
          <p:nvPr>
            <p:ph type="dt" sz="half" idx="10"/>
          </p:nvPr>
        </p:nvSpPr>
        <p:spPr/>
        <p:txBody>
          <a:bodyPr/>
          <a:lstStyle/>
          <a:p>
            <a:fld id="{18733FE4-ECE3-441B-8DE4-8CF91CAB2B70}" type="datetime1">
              <a:rPr lang="en-US" smtClean="0"/>
              <a:t>5/28/2023</a:t>
            </a:fld>
            <a:endParaRPr lang="en-US" dirty="0"/>
          </a:p>
        </p:txBody>
      </p:sp>
      <p:sp>
        <p:nvSpPr>
          <p:cNvPr id="5" name="Footer Placeholder 4">
            <a:extLst>
              <a:ext uri="{FF2B5EF4-FFF2-40B4-BE49-F238E27FC236}">
                <a16:creationId xmlns:a16="http://schemas.microsoft.com/office/drawing/2014/main" id="{DD2103A4-1A32-6758-9209-CFD5465BDC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255211-0F45-0B2E-914B-CFF8DEFB6C6D}"/>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82620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0C3F5-8368-9582-4981-AE86E7C025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C1F4BB-DF29-E824-EDDB-8D8486C2D6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C3A5BA-5EF0-20F9-382D-CC84F211D9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43CB12-5AA3-39CF-189B-11D29157AFD2}"/>
              </a:ext>
            </a:extLst>
          </p:cNvPr>
          <p:cNvSpPr>
            <a:spLocks noGrp="1"/>
          </p:cNvSpPr>
          <p:nvPr>
            <p:ph type="dt" sz="half" idx="10"/>
          </p:nvPr>
        </p:nvSpPr>
        <p:spPr/>
        <p:txBody>
          <a:bodyPr/>
          <a:lstStyle/>
          <a:p>
            <a:fld id="{D97443AA-FBEE-4F81-A443-1C8CD7DDF835}" type="datetime1">
              <a:rPr lang="en-US" smtClean="0"/>
              <a:t>5/28/2023</a:t>
            </a:fld>
            <a:endParaRPr lang="en-US" dirty="0"/>
          </a:p>
        </p:txBody>
      </p:sp>
      <p:sp>
        <p:nvSpPr>
          <p:cNvPr id="6" name="Footer Placeholder 5">
            <a:extLst>
              <a:ext uri="{FF2B5EF4-FFF2-40B4-BE49-F238E27FC236}">
                <a16:creationId xmlns:a16="http://schemas.microsoft.com/office/drawing/2014/main" id="{833B3367-00C2-C48A-7878-E12402C5CCC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C6BF240-E47A-8878-F6BD-C2A2367B161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38693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5678F-BD2B-1A2E-0DF1-E77BB8F09F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F7050E-89DE-C92F-E630-7CDD5E5445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6F9BA1-205A-9BFC-16F5-EE2EF4316D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7679B8-CCB3-C76D-A6EF-1FAC08B4FE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FC11F-3CB4-474C-B35F-4CB79E5FF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869E6E-EEE1-122F-7802-938877D67A20}"/>
              </a:ext>
            </a:extLst>
          </p:cNvPr>
          <p:cNvSpPr>
            <a:spLocks noGrp="1"/>
          </p:cNvSpPr>
          <p:nvPr>
            <p:ph type="dt" sz="half" idx="10"/>
          </p:nvPr>
        </p:nvSpPr>
        <p:spPr/>
        <p:txBody>
          <a:bodyPr/>
          <a:lstStyle/>
          <a:p>
            <a:fld id="{C960D9EB-98E0-4D5D-B6DF-8519E307DFA6}" type="datetime1">
              <a:rPr lang="en-US" smtClean="0"/>
              <a:t>5/28/2023</a:t>
            </a:fld>
            <a:endParaRPr lang="en-US" dirty="0"/>
          </a:p>
        </p:txBody>
      </p:sp>
      <p:sp>
        <p:nvSpPr>
          <p:cNvPr id="8" name="Footer Placeholder 7">
            <a:extLst>
              <a:ext uri="{FF2B5EF4-FFF2-40B4-BE49-F238E27FC236}">
                <a16:creationId xmlns:a16="http://schemas.microsoft.com/office/drawing/2014/main" id="{E5D61D43-D5DF-935F-981A-95818015DE6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FB41A57-809C-CDB7-080C-00E78D62BB57}"/>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90897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50120-5D7D-A3CD-2FCA-DEB7D83D49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E01692-C5A7-54C1-2F33-555CABD0C3B1}"/>
              </a:ext>
            </a:extLst>
          </p:cNvPr>
          <p:cNvSpPr>
            <a:spLocks noGrp="1"/>
          </p:cNvSpPr>
          <p:nvPr>
            <p:ph type="dt" sz="half" idx="10"/>
          </p:nvPr>
        </p:nvSpPr>
        <p:spPr/>
        <p:txBody>
          <a:bodyPr/>
          <a:lstStyle/>
          <a:p>
            <a:fld id="{E18CE05A-7379-4D93-AF01-9D8AF38840C3}" type="datetime1">
              <a:rPr lang="en-US" smtClean="0"/>
              <a:t>5/28/2023</a:t>
            </a:fld>
            <a:endParaRPr lang="en-US" dirty="0"/>
          </a:p>
        </p:txBody>
      </p:sp>
      <p:sp>
        <p:nvSpPr>
          <p:cNvPr id="4" name="Footer Placeholder 3">
            <a:extLst>
              <a:ext uri="{FF2B5EF4-FFF2-40B4-BE49-F238E27FC236}">
                <a16:creationId xmlns:a16="http://schemas.microsoft.com/office/drawing/2014/main" id="{79F9CD90-85B8-25A6-B8BA-951BA0B5D52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04E8B4F-89FF-6C0D-FB9B-A7EB204D7E68}"/>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39676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E0000F-725E-C836-45E1-2BBD7868CC18}"/>
              </a:ext>
            </a:extLst>
          </p:cNvPr>
          <p:cNvSpPr>
            <a:spLocks noGrp="1"/>
          </p:cNvSpPr>
          <p:nvPr>
            <p:ph type="dt" sz="half" idx="10"/>
          </p:nvPr>
        </p:nvSpPr>
        <p:spPr/>
        <p:txBody>
          <a:bodyPr/>
          <a:lstStyle/>
          <a:p>
            <a:fld id="{EC7D8107-E5F8-4F74-BA23-95B63BC6E742}" type="datetime1">
              <a:rPr lang="en-US" smtClean="0"/>
              <a:t>5/28/2023</a:t>
            </a:fld>
            <a:endParaRPr lang="en-US" dirty="0"/>
          </a:p>
        </p:txBody>
      </p:sp>
      <p:sp>
        <p:nvSpPr>
          <p:cNvPr id="3" name="Footer Placeholder 2">
            <a:extLst>
              <a:ext uri="{FF2B5EF4-FFF2-40B4-BE49-F238E27FC236}">
                <a16:creationId xmlns:a16="http://schemas.microsoft.com/office/drawing/2014/main" id="{611ECC13-CEE9-B8AF-4C06-0C6C41EECA0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93B290B-379C-DDED-EB0B-1B760A5D19B4}"/>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448166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9863-B5DB-04AF-6442-00F87B73C6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09ADBC-963A-C0C3-84CF-173E388437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940509-D472-0E62-80DD-6C87E1895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E4AA3A-C4B2-5EAC-05A0-7C3740AB0356}"/>
              </a:ext>
            </a:extLst>
          </p:cNvPr>
          <p:cNvSpPr>
            <a:spLocks noGrp="1"/>
          </p:cNvSpPr>
          <p:nvPr>
            <p:ph type="dt" sz="half" idx="10"/>
          </p:nvPr>
        </p:nvSpPr>
        <p:spPr/>
        <p:txBody>
          <a:bodyPr/>
          <a:lstStyle/>
          <a:p>
            <a:fld id="{331C544C-1053-4FDB-8753-91F19867B1A0}" type="datetime1">
              <a:rPr lang="en-US" smtClean="0"/>
              <a:t>5/28/2023</a:t>
            </a:fld>
            <a:endParaRPr lang="en-US" dirty="0"/>
          </a:p>
        </p:txBody>
      </p:sp>
      <p:sp>
        <p:nvSpPr>
          <p:cNvPr id="6" name="Footer Placeholder 5">
            <a:extLst>
              <a:ext uri="{FF2B5EF4-FFF2-40B4-BE49-F238E27FC236}">
                <a16:creationId xmlns:a16="http://schemas.microsoft.com/office/drawing/2014/main" id="{B438B003-BFF2-AB0B-D62A-1F9497D114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A42D47-5759-9429-F35B-9AE235D5C8D1}"/>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037201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C9D55-5842-6D6C-1E12-07D2E25F0F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240CAF-59E7-CCE6-6550-576666BDD1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2AA389-ED69-464C-982F-D4E8613AA5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3AE59E-8F3E-2E0D-EED8-61971F200BA9}"/>
              </a:ext>
            </a:extLst>
          </p:cNvPr>
          <p:cNvSpPr>
            <a:spLocks noGrp="1"/>
          </p:cNvSpPr>
          <p:nvPr>
            <p:ph type="dt" sz="half" idx="10"/>
          </p:nvPr>
        </p:nvSpPr>
        <p:spPr/>
        <p:txBody>
          <a:bodyPr/>
          <a:lstStyle/>
          <a:p>
            <a:fld id="{0F7E38D4-A85E-4FB5-B742-29A5014475E6}" type="datetime1">
              <a:rPr lang="en-US" smtClean="0"/>
              <a:t>5/28/2023</a:t>
            </a:fld>
            <a:endParaRPr lang="en-US" dirty="0"/>
          </a:p>
        </p:txBody>
      </p:sp>
      <p:sp>
        <p:nvSpPr>
          <p:cNvPr id="6" name="Footer Placeholder 5">
            <a:extLst>
              <a:ext uri="{FF2B5EF4-FFF2-40B4-BE49-F238E27FC236}">
                <a16:creationId xmlns:a16="http://schemas.microsoft.com/office/drawing/2014/main" id="{2AB22EF3-3A18-FCDB-177D-255F9CF5578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85DCCFB-7206-EDBB-262D-A8CEE0AB3617}"/>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03724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6C42A1-4379-E73D-6A3D-FA31F742D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23437C-8AF8-4929-189D-9E36BFF859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F98A8B-80E5-62C5-D36E-951A9E1460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F456C-99C5-4DC7-A8BD-98578A665D3E}" type="datetime1">
              <a:rPr lang="en-US" smtClean="0"/>
              <a:t>5/28/2023</a:t>
            </a:fld>
            <a:endParaRPr lang="en-US" dirty="0"/>
          </a:p>
        </p:txBody>
      </p:sp>
      <p:sp>
        <p:nvSpPr>
          <p:cNvPr id="5" name="Footer Placeholder 4">
            <a:extLst>
              <a:ext uri="{FF2B5EF4-FFF2-40B4-BE49-F238E27FC236}">
                <a16:creationId xmlns:a16="http://schemas.microsoft.com/office/drawing/2014/main" id="{BB590DC0-BD95-0113-E898-8D2EB17B7D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E4CB16-50CE-EBA9-EA36-F92D6E9727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59574-4CD3-4A56-8C7E-A4671EBF73BA}" type="slidenum">
              <a:rPr lang="en-US" smtClean="0"/>
              <a:t>‹#›</a:t>
            </a:fld>
            <a:endParaRPr lang="en-US" dirty="0"/>
          </a:p>
        </p:txBody>
      </p:sp>
    </p:spTree>
    <p:extLst>
      <p:ext uri="{BB962C8B-B14F-4D97-AF65-F5344CB8AC3E}">
        <p14:creationId xmlns:p14="http://schemas.microsoft.com/office/powerpoint/2010/main" val="352499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524840-24F3-4C02-84C1-8AC0E4B08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24E94B-195D-4D65-BF20-E16D0FE938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93662-241A-4E6D-9C61-07A5A683F6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F456C-99C5-4DC7-A8BD-98578A665D3E}" type="datetime1">
              <a:rPr lang="en-US" smtClean="0"/>
              <a:t>5/28/2023</a:t>
            </a:fld>
            <a:endParaRPr lang="en-US" dirty="0"/>
          </a:p>
        </p:txBody>
      </p:sp>
      <p:sp>
        <p:nvSpPr>
          <p:cNvPr id="5" name="Footer Placeholder 4">
            <a:extLst>
              <a:ext uri="{FF2B5EF4-FFF2-40B4-BE49-F238E27FC236}">
                <a16:creationId xmlns:a16="http://schemas.microsoft.com/office/drawing/2014/main" id="{647BDA06-B513-49F8-A3E0-FA3B13902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30BB1AF-49F1-45E6-9F4C-F8B580C56D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59574-4CD3-4A56-8C7E-A4671EBF73BA}" type="slidenum">
              <a:rPr lang="en-US" smtClean="0"/>
              <a:t>‹#›</a:t>
            </a:fld>
            <a:endParaRPr lang="en-US" dirty="0"/>
          </a:p>
        </p:txBody>
      </p:sp>
    </p:spTree>
    <p:extLst>
      <p:ext uri="{BB962C8B-B14F-4D97-AF65-F5344CB8AC3E}">
        <p14:creationId xmlns:p14="http://schemas.microsoft.com/office/powerpoint/2010/main" val="38485613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C1912F7-3EA2-4396-8A5E-275ED1B3D3C5}"/>
              </a:ext>
            </a:extLst>
          </p:cNvPr>
          <p:cNvSpPr>
            <a:spLocks noGrp="1"/>
          </p:cNvSpPr>
          <p:nvPr>
            <p:ph type="ctrTitle"/>
          </p:nvPr>
        </p:nvSpPr>
        <p:spPr>
          <a:xfrm>
            <a:off x="1953768" y="565265"/>
            <a:ext cx="8284464" cy="5635680"/>
          </a:xfrm>
        </p:spPr>
        <p:txBody>
          <a:bodyPr vert="horz" lIns="91440" tIns="45720" rIns="91440" bIns="45720" rtlCol="0" anchor="ctr">
            <a:normAutofit/>
          </a:bodyPr>
          <a:lstStyle/>
          <a:p>
            <a:r>
              <a:rPr lang="en-US" sz="3000" b="1" dirty="0">
                <a:solidFill>
                  <a:schemeClr val="bg1">
                    <a:lumMod val="95000"/>
                    <a:lumOff val="5000"/>
                  </a:schemeClr>
                </a:solidFill>
              </a:rPr>
              <a:t>Fellowship Church Sunday School</a:t>
            </a:r>
            <a:br>
              <a:rPr lang="en-US" sz="3000" b="1" dirty="0">
                <a:solidFill>
                  <a:schemeClr val="bg1">
                    <a:lumMod val="95000"/>
                    <a:lumOff val="5000"/>
                  </a:schemeClr>
                </a:solidFill>
              </a:rPr>
            </a:br>
            <a:br>
              <a:rPr lang="en-US" sz="3000" b="1" dirty="0">
                <a:solidFill>
                  <a:schemeClr val="bg1">
                    <a:lumMod val="95000"/>
                    <a:lumOff val="5000"/>
                  </a:schemeClr>
                </a:solidFill>
              </a:rPr>
            </a:br>
            <a:r>
              <a:rPr lang="en-US" sz="3000" b="1" dirty="0">
                <a:solidFill>
                  <a:schemeClr val="bg1">
                    <a:lumMod val="95000"/>
                    <a:lumOff val="5000"/>
                  </a:schemeClr>
                </a:solidFill>
              </a:rPr>
              <a:t>March-May 2023</a:t>
            </a:r>
            <a:br>
              <a:rPr lang="en-US" sz="3000" b="1" dirty="0">
                <a:solidFill>
                  <a:schemeClr val="bg1">
                    <a:lumMod val="95000"/>
                    <a:lumOff val="5000"/>
                  </a:schemeClr>
                </a:solidFill>
              </a:rPr>
            </a:br>
            <a:br>
              <a:rPr lang="en-US" sz="3000" dirty="0">
                <a:solidFill>
                  <a:schemeClr val="bg1">
                    <a:lumMod val="95000"/>
                    <a:lumOff val="5000"/>
                  </a:schemeClr>
                </a:solidFill>
              </a:rPr>
            </a:br>
            <a:r>
              <a:rPr lang="en-US" sz="3000" b="1" dirty="0">
                <a:solidFill>
                  <a:schemeClr val="bg1">
                    <a:lumMod val="95000"/>
                    <a:lumOff val="5000"/>
                  </a:schemeClr>
                </a:solidFill>
              </a:rPr>
              <a:t>Hebrews - Jesus Christ is Better </a:t>
            </a:r>
            <a:br>
              <a:rPr lang="en-US" sz="3600" b="1" dirty="0">
                <a:solidFill>
                  <a:srgbClr val="00B050"/>
                </a:solidFill>
              </a:rPr>
            </a:br>
            <a:br>
              <a:rPr lang="en-US" sz="3600" b="1" dirty="0">
                <a:solidFill>
                  <a:srgbClr val="00B050"/>
                </a:solidFill>
              </a:rPr>
            </a:br>
            <a:r>
              <a:rPr lang="en-US" sz="4000" b="1" dirty="0">
                <a:solidFill>
                  <a:srgbClr val="00B050"/>
                </a:solidFill>
              </a:rPr>
              <a:t>Today, Hebrews 12</a:t>
            </a:r>
            <a:br>
              <a:rPr lang="en-US" sz="4000" b="1" dirty="0">
                <a:solidFill>
                  <a:srgbClr val="00B050"/>
                </a:solidFill>
              </a:rPr>
            </a:br>
            <a:br>
              <a:rPr lang="en-US" sz="3600" b="1" dirty="0">
                <a:solidFill>
                  <a:srgbClr val="00B050"/>
                </a:solidFill>
              </a:rPr>
            </a:br>
            <a:r>
              <a:rPr lang="en-US" sz="3600" dirty="0">
                <a:solidFill>
                  <a:schemeClr val="bg1"/>
                </a:solidFill>
              </a:rPr>
              <a:t> Look Up to Heaven </a:t>
            </a:r>
            <a:br>
              <a:rPr lang="en-US" sz="3600" dirty="0">
                <a:solidFill>
                  <a:schemeClr val="bg1"/>
                </a:solidFill>
              </a:rPr>
            </a:br>
            <a:r>
              <a:rPr lang="en-US" sz="3600" dirty="0">
                <a:solidFill>
                  <a:schemeClr val="bg1"/>
                </a:solidFill>
              </a:rPr>
              <a:t>(danger of apostasy)  </a:t>
            </a:r>
            <a:br>
              <a:rPr lang="en-US" sz="3600" dirty="0">
                <a:solidFill>
                  <a:schemeClr val="bg1"/>
                </a:solidFill>
              </a:rPr>
            </a:br>
            <a:br>
              <a:rPr lang="en-US" sz="3600" dirty="0">
                <a:solidFill>
                  <a:schemeClr val="bg1"/>
                </a:solidFill>
              </a:rPr>
            </a:br>
            <a:r>
              <a:rPr lang="en-US" sz="3000" b="1" dirty="0">
                <a:solidFill>
                  <a:schemeClr val="bg1">
                    <a:lumMod val="95000"/>
                    <a:lumOff val="5000"/>
                  </a:schemeClr>
                </a:solidFill>
              </a:rPr>
              <a:t> taught by:  Teaching Elder Bill Heath</a:t>
            </a:r>
            <a:endParaRPr lang="en-US" sz="3000" dirty="0">
              <a:solidFill>
                <a:schemeClr val="bg1">
                  <a:lumMod val="95000"/>
                  <a:lumOff val="5000"/>
                </a:schemeClr>
              </a:solidFill>
            </a:endParaRPr>
          </a:p>
        </p:txBody>
      </p:sp>
    </p:spTree>
    <p:extLst>
      <p:ext uri="{BB962C8B-B14F-4D97-AF65-F5344CB8AC3E}">
        <p14:creationId xmlns:p14="http://schemas.microsoft.com/office/powerpoint/2010/main" val="340683056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9B9D6-D011-C23E-A9F0-ADA5608911EA}"/>
              </a:ext>
            </a:extLst>
          </p:cNvPr>
          <p:cNvSpPr txBox="1"/>
          <p:nvPr/>
        </p:nvSpPr>
        <p:spPr>
          <a:xfrm>
            <a:off x="2890345" y="41096"/>
            <a:ext cx="546329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Outline of  Hebrews, Jesus is </a:t>
            </a: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Better</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(12x)</a:t>
            </a:r>
          </a:p>
        </p:txBody>
      </p:sp>
      <p:sp>
        <p:nvSpPr>
          <p:cNvPr id="9" name="TextBox 8">
            <a:extLst>
              <a:ext uri="{FF2B5EF4-FFF2-40B4-BE49-F238E27FC236}">
                <a16:creationId xmlns:a16="http://schemas.microsoft.com/office/drawing/2014/main" id="{7625CAE7-07CD-C00D-B1C6-F4EB397763CD}"/>
              </a:ext>
            </a:extLst>
          </p:cNvPr>
          <p:cNvSpPr txBox="1"/>
          <p:nvPr/>
        </p:nvSpPr>
        <p:spPr>
          <a:xfrm>
            <a:off x="5248702" y="626012"/>
            <a:ext cx="5105285" cy="6063198"/>
          </a:xfrm>
          <a:prstGeom prst="rect">
            <a:avLst/>
          </a:prstGeom>
          <a:noFill/>
          <a:ln w="38100">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1" i="0" u="sng"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prstClr val="white"/>
                </a:solidFill>
                <a:effectLst/>
                <a:uLnTx/>
                <a:uFillTx/>
                <a:latin typeface="Calibri" panose="020F0502020204030204"/>
                <a:ea typeface="+mn-ea"/>
                <a:cs typeface="+mn-cs"/>
              </a:rPr>
              <a:t>Look back </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at the Old Testament  </a:t>
            </a: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1-11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1:1-3 Introduction (Jesus is better in 9 ways)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(1) 1:1-3  </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better</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 than the </a:t>
            </a: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prophets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(2) 1:4-2:18</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so much better </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than the </a:t>
            </a: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angels</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(3) 3:1-17  </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worthy of more glory </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than</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Moses</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(4) 4:1-13 </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better rest </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than </a:t>
            </a: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Joshua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(5) 4:14-7:28</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greatest </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of</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all </a:t>
            </a: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priests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(6) 8:1-13 </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better </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than the old </a:t>
            </a: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covenant</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(7) 9:1-28 </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greater </a:t>
            </a: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&amp; </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more perfect </a:t>
            </a: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tabernacle</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(8) 10:1-39  </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better eternal </a:t>
            </a: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sacrifice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solidFill>
                <a:effectLst/>
                <a:uLnTx/>
                <a:uFillTx/>
                <a:latin typeface="Calibri" panose="020F0502020204030204"/>
                <a:ea typeface="+mn-ea"/>
                <a:cs typeface="+mn-cs"/>
              </a:rPr>
              <a:t>(9) 11:1-40  </a:t>
            </a:r>
            <a:r>
              <a:rPr kumimoji="0" lang="en-US" sz="2000" b="1" i="0" u="none" strike="noStrike" kern="1200" cap="none" spc="0" normalizeH="0" baseline="0" noProof="0" dirty="0">
                <a:ln>
                  <a:noFill/>
                </a:ln>
                <a:solidFill>
                  <a:schemeClr val="bg1"/>
                </a:solidFill>
                <a:effectLst/>
                <a:uLnTx/>
                <a:uFillTx/>
                <a:latin typeface="Calibri" panose="020F0502020204030204"/>
                <a:ea typeface="+mn-ea"/>
                <a:cs typeface="+mn-cs"/>
              </a:rPr>
              <a:t>better </a:t>
            </a:r>
            <a:r>
              <a:rPr kumimoji="0" lang="en-US" sz="2000" b="1" i="0" u="sng" strike="noStrike" kern="1200" cap="none" spc="0" normalizeH="0" baseline="0" noProof="0" dirty="0">
                <a:ln>
                  <a:noFill/>
                </a:ln>
                <a:solidFill>
                  <a:schemeClr val="bg1"/>
                </a:solidFill>
                <a:effectLst/>
                <a:uLnTx/>
                <a:uFillTx/>
                <a:latin typeface="Calibri" panose="020F0502020204030204"/>
                <a:ea typeface="+mn-ea"/>
                <a:cs typeface="+mn-cs"/>
              </a:rPr>
              <a:t>faith</a:t>
            </a:r>
            <a:r>
              <a:rPr kumimoji="0" lang="en-US" sz="2000" b="1" i="0" u="none" strike="noStrike" kern="1200" cap="none" spc="0" normalizeH="0" baseline="0" noProof="0" dirty="0">
                <a:ln>
                  <a:noFill/>
                </a:ln>
                <a:solidFill>
                  <a:schemeClr val="bg1"/>
                </a:solidFill>
                <a:effectLst/>
                <a:uLnTx/>
                <a:uFillTx/>
                <a:latin typeface="Calibri" panose="020F0502020204030204"/>
                <a:ea typeface="+mn-ea"/>
                <a:cs typeface="+mn-cs"/>
              </a:rPr>
              <a:t> </a:t>
            </a:r>
            <a:r>
              <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rPr>
              <a:t>	</a:t>
            </a: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effectLst/>
                <a:highlight>
                  <a:srgbClr val="FFFF00"/>
                </a:highlight>
                <a:uLnTx/>
                <a:uFillTx/>
                <a:latin typeface="Calibri" panose="020F0502020204030204"/>
                <a:ea typeface="+mn-ea"/>
                <a:cs typeface="+mn-cs"/>
              </a:rPr>
              <a:t>Look up</a:t>
            </a:r>
            <a:r>
              <a:rPr kumimoji="0" lang="en-US" sz="2400" b="1" i="0" u="none" strike="noStrike" kern="1200" cap="none" spc="0" normalizeH="0" baseline="0" noProof="0" dirty="0">
                <a:ln>
                  <a:noFill/>
                </a:ln>
                <a:effectLst/>
                <a:highlight>
                  <a:srgbClr val="FFFF00"/>
                </a:highlight>
                <a:uLnTx/>
                <a:uFillTx/>
                <a:latin typeface="Calibri" panose="020F0502020204030204"/>
                <a:ea typeface="+mn-ea"/>
                <a:cs typeface="+mn-cs"/>
              </a:rPr>
              <a:t> </a:t>
            </a:r>
            <a:r>
              <a:rPr kumimoji="0" lang="en-US" sz="2400" b="0" i="0" u="none" strike="noStrike" kern="1200" cap="none" spc="0" normalizeH="0" baseline="0" noProof="0" dirty="0">
                <a:ln>
                  <a:noFill/>
                </a:ln>
                <a:effectLst/>
                <a:highlight>
                  <a:srgbClr val="FFFF00"/>
                </a:highlight>
                <a:uLnTx/>
                <a:uFillTx/>
                <a:latin typeface="Calibri" panose="020F0502020204030204"/>
                <a:ea typeface="+mn-ea"/>
                <a:cs typeface="+mn-cs"/>
              </a:rPr>
              <a:t>to Heaven</a:t>
            </a:r>
            <a:r>
              <a:rPr kumimoji="0" lang="en-US" sz="2400" b="1" i="0" u="none" strike="noStrike" kern="1200" cap="none" spc="0" normalizeH="0" baseline="0" noProof="0" dirty="0">
                <a:ln>
                  <a:noFill/>
                </a:ln>
                <a:effectLst/>
                <a:highlight>
                  <a:srgbClr val="FFFF00"/>
                </a:highlight>
                <a:uLnTx/>
                <a:uFillTx/>
                <a:latin typeface="Calibri" panose="020F0502020204030204"/>
                <a:ea typeface="+mn-ea"/>
                <a:cs typeface="+mn-cs"/>
              </a:rPr>
              <a:t>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Heavenly Father,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Heavenly Jerusalem, unshakable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prstClr val="white"/>
                </a:solidFill>
                <a:effectLst/>
                <a:uLnTx/>
                <a:uFillTx/>
                <a:latin typeface="Calibri" panose="020F0502020204030204"/>
                <a:ea typeface="+mn-ea"/>
                <a:cs typeface="+mn-cs"/>
              </a:rPr>
              <a:t>Look around</a:t>
            </a: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in the present</a:t>
            </a: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	       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Brotherly love,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outside the camp, prayer &amp; grace</a:t>
            </a:r>
          </a:p>
        </p:txBody>
      </p:sp>
      <p:sp>
        <p:nvSpPr>
          <p:cNvPr id="2" name="AutoShape 2">
            <a:extLst>
              <a:ext uri="{FF2B5EF4-FFF2-40B4-BE49-F238E27FC236}">
                <a16:creationId xmlns:a16="http://schemas.microsoft.com/office/drawing/2014/main" id="{C189C651-C390-8455-938E-805FFDB5B11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557B98EE-242E-8BE6-BE60-A3FD16477E64}"/>
              </a:ext>
            </a:extLst>
          </p:cNvPr>
          <p:cNvSpPr txBox="1"/>
          <p:nvPr/>
        </p:nvSpPr>
        <p:spPr>
          <a:xfrm>
            <a:off x="149566" y="599327"/>
            <a:ext cx="4843838" cy="6093976"/>
          </a:xfrm>
          <a:prstGeom prst="rect">
            <a:avLst/>
          </a:prstGeom>
          <a:noFill/>
          <a:ln w="38100">
            <a:solidFill>
              <a:schemeClr val="bg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white"/>
                </a:solidFill>
                <a:effectLst/>
                <a:uLnTx/>
                <a:uFillTx/>
                <a:latin typeface="Calibri" panose="020F0502020204030204"/>
                <a:ea typeface="+mn-ea"/>
                <a:cs typeface="+mn-cs"/>
              </a:rPr>
              <a:t>Introduction to Hebrews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1:1  God </a:t>
            </a: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spoke</a:t>
            </a: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at various times </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in many ways</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unto the fathers by the </a:t>
            </a: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prophets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1:2-3 in these last days </a:t>
            </a: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spoke</a:t>
            </a: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by [his] </a:t>
            </a: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Son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a:t>
            </a: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appointed</a:t>
            </a: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heir of all things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by Jesus God made the worlds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being the brightness of glory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a:t>
            </a: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express image of God’s person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upholding all things by the </a:t>
            </a: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word</a:t>
            </a: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God’s power //</a:t>
            </a:r>
            <a:r>
              <a:rPr kumimoji="0" lang="en-US" sz="2000" b="0" i="0" u="none" strike="noStrike" kern="1200" cap="none" spc="0" normalizeH="0" baseline="0" noProof="0" dirty="0" err="1">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dunamis</a:t>
            </a: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solidFill>
              <a:effectLst/>
              <a:highlight>
                <a:srgbClr val="000080"/>
              </a:highligh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when Jesus purged our sins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 sat down on the right hand of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the Majesty on high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Note:  Same introduction for nine ways Jesus is better, perfect, and all-sufficient.</a:t>
            </a:r>
          </a:p>
        </p:txBody>
      </p:sp>
      <p:sp>
        <p:nvSpPr>
          <p:cNvPr id="3" name="TextBox 2">
            <a:extLst>
              <a:ext uri="{FF2B5EF4-FFF2-40B4-BE49-F238E27FC236}">
                <a16:creationId xmlns:a16="http://schemas.microsoft.com/office/drawing/2014/main" id="{F3ADDD82-D6C5-59EC-B5CD-F701C47399FE}"/>
              </a:ext>
            </a:extLst>
          </p:cNvPr>
          <p:cNvSpPr txBox="1"/>
          <p:nvPr/>
        </p:nvSpPr>
        <p:spPr>
          <a:xfrm>
            <a:off x="10612910" y="610512"/>
            <a:ext cx="1419250" cy="6093976"/>
          </a:xfrm>
          <a:prstGeom prst="rect">
            <a:avLst/>
          </a:prstGeom>
          <a:solidFill>
            <a:schemeClr val="bg1"/>
          </a:solidFill>
          <a:ln w="34925">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Danger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Apostasy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1. Neglect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(2:1-4)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2. Unbelief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(3:7-4:11</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3. Dull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hearing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(5:11-6:12)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4. Draw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back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(10:26-39)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5. Refuse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(12:15b-17,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Calibri" panose="020F0502020204030204"/>
              </a:rPr>
              <a:t> 12:</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25-27a)</a:t>
            </a:r>
          </a:p>
        </p:txBody>
      </p:sp>
    </p:spTree>
    <p:extLst>
      <p:ext uri="{BB962C8B-B14F-4D97-AF65-F5344CB8AC3E}">
        <p14:creationId xmlns:p14="http://schemas.microsoft.com/office/powerpoint/2010/main" val="136226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028C80F-547A-88DE-D2CF-5DDA87457928}"/>
              </a:ext>
            </a:extLst>
          </p:cNvPr>
          <p:cNvSpPr txBox="1"/>
          <p:nvPr/>
        </p:nvSpPr>
        <p:spPr>
          <a:xfrm>
            <a:off x="105541" y="592229"/>
            <a:ext cx="6339864" cy="6092437"/>
          </a:xfrm>
          <a:prstGeom prst="rect">
            <a:avLst/>
          </a:prstGeom>
          <a:noFill/>
          <a:ln w="38100">
            <a:solidFill>
              <a:schemeClr val="bg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New Testament (</a:t>
            </a:r>
            <a:r>
              <a:rPr lang="en-US" sz="2400" b="1" dirty="0">
                <a:solidFill>
                  <a:prstClr val="white"/>
                </a:solidFill>
                <a:latin typeface="Calibri" panose="020F0502020204030204"/>
              </a:rPr>
              <a:t>believers</a:t>
            </a: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12:1-2  Run with patience the race set before us </a:t>
            </a:r>
            <a:r>
              <a:rPr kumimoji="0" lang="en-US"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(Ro 12:1-2)</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sz="200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kumimoji="0" lang="en-US"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Lay aside every weight and sin , Let us run with patience </a:t>
            </a:r>
          </a:p>
          <a:p>
            <a:pPr marR="0" lvl="0" algn="l" defTabSz="914400" rtl="0" eaLnBrk="1" fontAlgn="auto" latinLnBrk="0" hangingPunct="1">
              <a:lnSpc>
                <a:spcPts val="1200"/>
              </a:lnSpc>
              <a:spcBef>
                <a:spcPts val="0"/>
              </a:spcBef>
              <a:spcAft>
                <a:spcPts val="0"/>
              </a:spcAft>
              <a:buClrTx/>
              <a:buSzTx/>
              <a:tabLst/>
              <a:defRPr/>
            </a:pPr>
            <a:endParaRPr kumimoji="0" lang="en-US" sz="120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342900" marR="0" lvl="0" indent="-342900" algn="l" defTabSz="914400" rtl="0" eaLnBrk="1" fontAlgn="auto" latinLnBrk="0" hangingPunct="1">
              <a:lnSpc>
                <a:spcPts val="1200"/>
              </a:lnSpc>
              <a:spcBef>
                <a:spcPts val="0"/>
              </a:spcBef>
              <a:spcAft>
                <a:spcPts val="0"/>
              </a:spcAft>
              <a:buClrTx/>
              <a:buSzTx/>
              <a:buFontTx/>
              <a:buChar char="-"/>
              <a:tabLst/>
              <a:defRPr/>
            </a:pPr>
            <a:endParaRPr kumimoji="0" lang="en-US"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lang="en-US" dirty="0">
                <a:solidFill>
                  <a:prstClr val="white"/>
                </a:solidFill>
                <a:latin typeface="Calibri" panose="020F0502020204030204"/>
                <a:ea typeface="Cambria Math" panose="02040503050406030204" pitchFamily="18" charset="0"/>
                <a:cs typeface="Wingdings 3" panose="05040102010807070707" pitchFamily="18" charset="2"/>
              </a:rPr>
              <a:t>-  Looking unto Jesus, the author and finisher of our faith</a:t>
            </a:r>
          </a:p>
          <a:p>
            <a:pPr marR="0" lvl="0" algn="l" defTabSz="914400" rtl="0" eaLnBrk="1" fontAlgn="auto" latinLnBrk="0" hangingPunct="1">
              <a:lnSpc>
                <a:spcPts val="1200"/>
              </a:lnSpc>
              <a:spcBef>
                <a:spcPts val="0"/>
              </a:spcBef>
              <a:spcAft>
                <a:spcPts val="0"/>
              </a:spcAft>
              <a:buClrTx/>
              <a:buSzTx/>
              <a:tabLst/>
              <a:defRPr/>
            </a:pPr>
            <a:endParaRPr lang="en-US" sz="2000"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lang="en-US" sz="2000" b="1"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lang="en-US" sz="2000" b="1"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12:3-15a  The believers 			          </a:t>
            </a:r>
            <a:r>
              <a:rPr kumimoji="0" lang="en-US" sz="200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(slide 4) </a:t>
            </a:r>
            <a:endPar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lang="en-US" sz="2000"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kumimoji="0" lang="en-US"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vs 3-4  warfare with sinners</a:t>
            </a:r>
          </a:p>
          <a:p>
            <a:pPr marR="0" lvl="0" algn="l" defTabSz="914400" rtl="0" eaLnBrk="1" fontAlgn="auto" latinLnBrk="0" hangingPunct="1">
              <a:lnSpc>
                <a:spcPts val="1200"/>
              </a:lnSpc>
              <a:spcBef>
                <a:spcPts val="0"/>
              </a:spcBef>
              <a:spcAft>
                <a:spcPts val="0"/>
              </a:spcAft>
              <a:buClrTx/>
              <a:buSzTx/>
              <a:tabLst/>
              <a:defRPr/>
            </a:pPr>
            <a:endParaRPr kumimoji="0" lang="en-US"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kumimoji="0" lang="en-US"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vs 5-10a  chastisement by God   </a:t>
            </a:r>
            <a:r>
              <a:rPr kumimoji="0" lang="en-US" sz="16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(Proverbs 3:11-12)</a:t>
            </a:r>
          </a:p>
          <a:p>
            <a:pPr marR="0" lvl="0" algn="l" defTabSz="914400" rtl="0" eaLnBrk="1" fontAlgn="auto" latinLnBrk="0" hangingPunct="1">
              <a:lnSpc>
                <a:spcPts val="1200"/>
              </a:lnSpc>
              <a:spcBef>
                <a:spcPts val="0"/>
              </a:spcBef>
              <a:spcAft>
                <a:spcPts val="0"/>
              </a:spcAft>
              <a:buClrTx/>
              <a:buSzTx/>
              <a:tabLst/>
              <a:defRPr/>
            </a:pPr>
            <a:endParaRPr lang="en-US"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lang="en-US"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lang="en-US" dirty="0">
                <a:solidFill>
                  <a:prstClr val="white"/>
                </a:solidFill>
                <a:latin typeface="Calibri" panose="020F0502020204030204"/>
                <a:ea typeface="Cambria Math" panose="02040503050406030204" pitchFamily="18" charset="0"/>
                <a:cs typeface="Wingdings 3" panose="05040102010807070707" pitchFamily="18" charset="2"/>
              </a:rPr>
              <a:t>-  vs 10b-15a  follow holiness   </a:t>
            </a:r>
            <a:r>
              <a:rPr lang="en-US" sz="1600" dirty="0">
                <a:solidFill>
                  <a:prstClr val="white"/>
                </a:solidFill>
                <a:latin typeface="Calibri" panose="020F0502020204030204"/>
                <a:ea typeface="Cambria Math" panose="02040503050406030204" pitchFamily="18" charset="0"/>
                <a:cs typeface="Wingdings 3" panose="05040102010807070707" pitchFamily="18" charset="2"/>
              </a:rPr>
              <a:t>(1 Peter 1:15)</a:t>
            </a:r>
          </a:p>
          <a:p>
            <a:pPr marR="0" lvl="0" algn="l" defTabSz="914400" rtl="0" eaLnBrk="1" fontAlgn="auto" latinLnBrk="0" hangingPunct="1">
              <a:lnSpc>
                <a:spcPts val="1200"/>
              </a:lnSpc>
              <a:spcBef>
                <a:spcPts val="0"/>
              </a:spcBef>
              <a:spcAft>
                <a:spcPts val="0"/>
              </a:spcAft>
              <a:buClrTx/>
              <a:buSzTx/>
              <a:tabLst/>
              <a:defRPr/>
            </a:pPr>
            <a:endParaRPr lang="en-US" sz="2000"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12:27b-29  The believers</a:t>
            </a:r>
          </a:p>
          <a:p>
            <a:pPr marR="0" lvl="0" algn="l" defTabSz="914400" rtl="0" eaLnBrk="1" fontAlgn="auto" latinLnBrk="0" hangingPunct="1">
              <a:lnSpc>
                <a:spcPts val="1200"/>
              </a:lnSpc>
              <a:spcBef>
                <a:spcPts val="0"/>
              </a:spcBef>
              <a:spcAft>
                <a:spcPts val="0"/>
              </a:spcAft>
              <a:buClrTx/>
              <a:buSzTx/>
              <a:tabLst/>
              <a:defRPr/>
            </a:pPr>
            <a:endParaRPr lang="en-US" sz="2000"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kumimoji="0" lang="en-US"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kumimoji="0" lang="en-US"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Cannot be shaken and remain </a:t>
            </a:r>
          </a:p>
          <a:p>
            <a:pPr marR="0" lvl="0" algn="l" defTabSz="914400" rtl="0" eaLnBrk="1" fontAlgn="auto" latinLnBrk="0" hangingPunct="1">
              <a:lnSpc>
                <a:spcPts val="1200"/>
              </a:lnSpc>
              <a:spcBef>
                <a:spcPts val="0"/>
              </a:spcBef>
              <a:spcAft>
                <a:spcPts val="0"/>
              </a:spcAft>
              <a:buClrTx/>
              <a:buSzTx/>
              <a:tabLst/>
              <a:defRPr/>
            </a:pPr>
            <a:endParaRPr lang="en-US" sz="1400" dirty="0">
              <a:solidFill>
                <a:prstClr val="white"/>
              </a:solidFill>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endParaRPr kumimoji="0" lang="en-US"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R="0" lvl="0" algn="l" defTabSz="914400" rtl="0" eaLnBrk="1" fontAlgn="auto" latinLnBrk="0" hangingPunct="1">
              <a:lnSpc>
                <a:spcPts val="1200"/>
              </a:lnSpc>
              <a:spcBef>
                <a:spcPts val="0"/>
              </a:spcBef>
              <a:spcAft>
                <a:spcPts val="0"/>
              </a:spcAft>
              <a:buClrTx/>
              <a:buSzTx/>
              <a:tabLst/>
              <a:defRPr/>
            </a:pPr>
            <a:r>
              <a:rPr kumimoji="0" lang="en-US"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Have grace, serve God acceptably with reverence and awe</a:t>
            </a:r>
          </a:p>
          <a:p>
            <a:pPr marL="342900" marR="0" lvl="0" indent="-342900" algn="l" defTabSz="914400" rtl="0" eaLnBrk="1" fontAlgn="auto" latinLnBrk="0" hangingPunct="1">
              <a:lnSpc>
                <a:spcPts val="1200"/>
              </a:lnSpc>
              <a:spcBef>
                <a:spcPts val="0"/>
              </a:spcBef>
              <a:spcAft>
                <a:spcPts val="0"/>
              </a:spcAft>
              <a:buClrTx/>
              <a:buSzTx/>
              <a:buFontTx/>
              <a:buChar char="-"/>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Keywords:  looking-2x, chastise-6x, holiness-2x  </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Hebrews 13 – Look around </a:t>
            </a:r>
            <a:r>
              <a:rPr lang="en-US" sz="2000" dirty="0">
                <a:solidFill>
                  <a:prstClr val="white"/>
                </a:solidFill>
                <a:latin typeface="Calibri" panose="020F0502020204030204"/>
                <a:ea typeface="Cambria Math" panose="02040503050406030204" pitchFamily="18" charset="0"/>
                <a:cs typeface="Wingdings 3" panose="05040102010807070707" pitchFamily="18" charset="2"/>
              </a:rPr>
              <a:t>today</a:t>
            </a:r>
            <a:endParaRPr kumimoji="0" lang="en-US" sz="2000" b="0"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endParaRPr>
          </a:p>
        </p:txBody>
      </p:sp>
      <p:sp>
        <p:nvSpPr>
          <p:cNvPr id="6" name="Slide Number Placeholder 5">
            <a:extLst>
              <a:ext uri="{FF2B5EF4-FFF2-40B4-BE49-F238E27FC236}">
                <a16:creationId xmlns:a16="http://schemas.microsoft.com/office/drawing/2014/main" id="{C0667D2F-BD80-D3BE-C719-19F87937C23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B59574-4CD3-4A56-8C7E-A4671EBF73B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45F70FFF-B911-BB6B-A92E-C095E688D24D}"/>
              </a:ext>
            </a:extLst>
          </p:cNvPr>
          <p:cNvSpPr txBox="1"/>
          <p:nvPr/>
        </p:nvSpPr>
        <p:spPr>
          <a:xfrm>
            <a:off x="6579220" y="592229"/>
            <a:ext cx="5486918" cy="6078587"/>
          </a:xfrm>
          <a:prstGeom prst="rect">
            <a:avLst/>
          </a:prstGeom>
          <a:noFill/>
          <a:ln w="38100">
            <a:solidFill>
              <a:schemeClr val="bg1"/>
            </a:solidFill>
          </a:ln>
        </p:spPr>
        <p:txBody>
          <a:bodyPr wrap="square" rtlCol="0">
            <a:spAutoFit/>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Wingdings 3" panose="05040102010807070707" pitchFamily="18" charset="2"/>
              </a:rPr>
              <a:t> </a:t>
            </a:r>
          </a:p>
          <a:p>
            <a:pPr marL="0" marR="0" lvl="0" indent="0" algn="ctr" defTabSz="914400" rtl="0" eaLnBrk="1" fontAlgn="auto" latinLnBrk="0" hangingPunct="1">
              <a:lnSpc>
                <a:spcPts val="12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mn-cs"/>
              </a:rPr>
              <a:t>Old Testament (danger of apostasy)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white"/>
              </a:solidFill>
              <a:effectLst/>
              <a:uLnTx/>
              <a:uFillTx/>
              <a:latin typeface="Calibri" panose="020F0502020204030204"/>
              <a:ea typeface="Cambria Math" panose="02040503050406030204" pitchFamily="18" charset="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12:15b-17  Four dangers of apostasy          </a:t>
            </a:r>
            <a:r>
              <a:rPr kumimoji="0" lang="en-US" sz="2000" i="0" u="none" strike="noStrike" kern="1200" cap="none" spc="0" normalizeH="0" baseline="0" noProof="0" dirty="0">
                <a:ln>
                  <a:noFill/>
                </a:ln>
                <a:solidFill>
                  <a:prstClr val="white"/>
                </a:solidFill>
                <a:effectLst/>
                <a:uLnTx/>
                <a:uFillTx/>
                <a:latin typeface="Calibri" panose="020F0502020204030204"/>
                <a:ea typeface="+mn-ea"/>
                <a:cs typeface="+mn-cs"/>
              </a:rPr>
              <a:t>(slide 5) </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Char char="-"/>
              <a:tabLst/>
              <a:defRPr/>
            </a:pPr>
            <a:r>
              <a:rPr kumimoji="0" lang="en-US" i="0" u="none" strike="noStrike" kern="1200" cap="none" spc="0" normalizeH="0" baseline="0" noProof="0" dirty="0">
                <a:ln>
                  <a:noFill/>
                </a:ln>
                <a:solidFill>
                  <a:prstClr val="white"/>
                </a:solidFill>
                <a:effectLst/>
                <a:uLnTx/>
                <a:uFillTx/>
                <a:latin typeface="Calibri" panose="020F0502020204030204"/>
                <a:ea typeface="+mn-ea"/>
                <a:cs typeface="+mn-cs"/>
              </a:rPr>
              <a:t>Fail of the grace of God</a:t>
            </a:r>
          </a:p>
          <a:p>
            <a:pPr marL="342900" marR="0" lvl="0" indent="-342900" algn="l" defTabSz="914400" rtl="0" eaLnBrk="1" fontAlgn="auto" latinLnBrk="0" hangingPunct="1">
              <a:lnSpc>
                <a:spcPct val="100000"/>
              </a:lnSpc>
              <a:spcBef>
                <a:spcPts val="0"/>
              </a:spcBef>
              <a:spcAft>
                <a:spcPts val="0"/>
              </a:spcAft>
              <a:buClrTx/>
              <a:buSzTx/>
              <a:buFontTx/>
              <a:buChar char="-"/>
              <a:tabLst/>
              <a:defRPr/>
            </a:pPr>
            <a:r>
              <a:rPr lang="en-US" dirty="0">
                <a:solidFill>
                  <a:prstClr val="white"/>
                </a:solidFill>
                <a:latin typeface="Calibri" panose="020F0502020204030204"/>
              </a:rPr>
              <a:t>Root of bitterness</a:t>
            </a:r>
          </a:p>
          <a:p>
            <a:pPr marL="342900" marR="0" lvl="0" indent="-342900" algn="l" defTabSz="914400" rtl="0" eaLnBrk="1" fontAlgn="auto" latinLnBrk="0" hangingPunct="1">
              <a:lnSpc>
                <a:spcPct val="100000"/>
              </a:lnSpc>
              <a:spcBef>
                <a:spcPts val="0"/>
              </a:spcBef>
              <a:spcAft>
                <a:spcPts val="0"/>
              </a:spcAft>
              <a:buClrTx/>
              <a:buSzTx/>
              <a:buFontTx/>
              <a:buChar char="-"/>
              <a:tabLst/>
              <a:defRPr/>
            </a:pPr>
            <a:r>
              <a:rPr kumimoji="0" lang="en-US" i="0" u="none" strike="noStrike" kern="1200" cap="none" spc="0" normalizeH="0" baseline="0" noProof="0" dirty="0">
                <a:ln>
                  <a:noFill/>
                </a:ln>
                <a:solidFill>
                  <a:prstClr val="white"/>
                </a:solidFill>
                <a:effectLst/>
                <a:uLnTx/>
                <a:uFillTx/>
                <a:latin typeface="Calibri" panose="020F0502020204030204"/>
                <a:ea typeface="+mn-ea"/>
                <a:cs typeface="+mn-cs"/>
              </a:rPr>
              <a:t>Fornicator</a:t>
            </a:r>
          </a:p>
          <a:p>
            <a:pPr marL="342900" marR="0" lvl="0" indent="-342900" algn="l" defTabSz="914400" rtl="0" eaLnBrk="1" fontAlgn="auto" latinLnBrk="0" hangingPunct="1">
              <a:lnSpc>
                <a:spcPct val="100000"/>
              </a:lnSpc>
              <a:spcBef>
                <a:spcPts val="0"/>
              </a:spcBef>
              <a:spcAft>
                <a:spcPts val="0"/>
              </a:spcAft>
              <a:buClrTx/>
              <a:buSzTx/>
              <a:buFontTx/>
              <a:buChar char="-"/>
              <a:tabLst/>
              <a:defRPr/>
            </a:pPr>
            <a:r>
              <a:rPr lang="en-US" dirty="0">
                <a:solidFill>
                  <a:prstClr val="white"/>
                </a:solidFill>
                <a:latin typeface="Calibri" panose="020F0502020204030204"/>
              </a:rPr>
              <a:t>Profane person, rejected, found no repentance</a:t>
            </a:r>
          </a:p>
          <a:p>
            <a:pPr marL="342900" marR="0" lvl="0" indent="-342900" algn="l" defTabSz="914400" rtl="0" eaLnBrk="1" fontAlgn="auto" latinLnBrk="0" hangingPunct="1">
              <a:lnSpc>
                <a:spcPct val="100000"/>
              </a:lnSpc>
              <a:spcBef>
                <a:spcPts val="0"/>
              </a:spcBef>
              <a:spcAft>
                <a:spcPts val="0"/>
              </a:spcAft>
              <a:buClrTx/>
              <a:buSzTx/>
              <a:buFontTx/>
              <a:buChar char="-"/>
              <a:tabLst/>
              <a:defRPr/>
            </a:pPr>
            <a:endParaRPr lang="en-US" b="1"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12:18-24  Mount Sinai law inferior to Mount Zion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dirty="0">
                <a:solidFill>
                  <a:prstClr val="white"/>
                </a:solidFill>
                <a:latin typeface="Calibri" panose="020F0502020204030204"/>
              </a:rPr>
              <a:t>Vs 18-21, Mount Sinai:  death, Moses exceedingly feared  </a:t>
            </a:r>
            <a:r>
              <a:rPr lang="en-US" sz="1600" dirty="0">
                <a:solidFill>
                  <a:prstClr val="white"/>
                </a:solidFill>
                <a:latin typeface="Calibri" panose="020F0502020204030204"/>
              </a:rPr>
              <a:t>(Exodus 19:12-13, </a:t>
            </a:r>
            <a:r>
              <a:rPr lang="en-US" sz="1600" dirty="0" err="1">
                <a:solidFill>
                  <a:prstClr val="white"/>
                </a:solidFill>
                <a:latin typeface="Calibri" panose="020F0502020204030204"/>
              </a:rPr>
              <a:t>Deut</a:t>
            </a:r>
            <a:r>
              <a:rPr lang="en-US" sz="1600" dirty="0">
                <a:solidFill>
                  <a:prstClr val="white"/>
                </a:solidFill>
                <a:latin typeface="Calibri" panose="020F0502020204030204"/>
              </a:rPr>
              <a:t> 9:19, Romans 7:1-4)</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dirty="0">
                <a:solidFill>
                  <a:prstClr val="white"/>
                </a:solidFill>
                <a:latin typeface="Calibri" panose="020F0502020204030204"/>
              </a:rPr>
              <a:t>Vs 22-24, Mount Zion:   Jerusalem, life, heaven, angels, saints  </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12:25-27a   More dangers of apostasy       </a:t>
            </a:r>
            <a:r>
              <a:rPr lang="en-US" sz="2000" dirty="0">
                <a:solidFill>
                  <a:prstClr val="white"/>
                </a:solidFill>
                <a:latin typeface="Calibri" panose="020F0502020204030204"/>
              </a:rPr>
              <a:t>(slide 5) </a:t>
            </a:r>
            <a:endParaRPr lang="en-US" sz="2000" b="1"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prstClr val="white"/>
              </a:solidFill>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dirty="0">
                <a:solidFill>
                  <a:prstClr val="white"/>
                </a:solidFill>
                <a:latin typeface="Calibri" panose="020F0502020204030204"/>
              </a:rPr>
              <a:t>Refuse &amp; turn away the voice of God in heaven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dirty="0">
                <a:solidFill>
                  <a:prstClr val="white"/>
                </a:solidFill>
                <a:latin typeface="Calibri" panose="020F0502020204030204"/>
              </a:rPr>
              <a:t>God will shake heaven and remove them </a:t>
            </a:r>
          </a:p>
          <a:p>
            <a:pPr marR="0" lvl="0" algn="l" defTabSz="914400" rtl="0" eaLnBrk="1" fontAlgn="auto" latinLnBrk="0" hangingPunct="1">
              <a:lnSpc>
                <a:spcPct val="100000"/>
              </a:lnSpc>
              <a:spcBef>
                <a:spcPts val="0"/>
              </a:spcBef>
              <a:spcAft>
                <a:spcPts val="0"/>
              </a:spcAft>
              <a:buClrTx/>
              <a:buSzTx/>
              <a:tabLst/>
              <a:defRPr/>
            </a:pPr>
            <a:r>
              <a:rPr lang="en-US" dirty="0">
                <a:solidFill>
                  <a:prstClr val="white"/>
                </a:solidFill>
                <a:latin typeface="Calibri" panose="020F0502020204030204"/>
              </a:rPr>
              <a:t>	</a:t>
            </a:r>
            <a:r>
              <a:rPr lang="en-US" sz="1600" dirty="0">
                <a:solidFill>
                  <a:prstClr val="white"/>
                </a:solidFill>
                <a:latin typeface="Calibri" panose="020F0502020204030204"/>
              </a:rPr>
              <a:t>(Haggai 2:5-9, 2 Peter 3:10-18, Revelation 20-21)</a:t>
            </a:r>
            <a:endParaRPr lang="en-US" dirty="0">
              <a:solidFill>
                <a:prstClr val="white"/>
              </a:solidFill>
              <a:latin typeface="Calibri" panose="020F0502020204030204"/>
            </a:endParaRPr>
          </a:p>
          <a:p>
            <a:pPr marR="0" lvl="0" algn="l" defTabSz="914400" rtl="0" eaLnBrk="1" fontAlgn="auto" latinLnBrk="0" hangingPunct="1">
              <a:lnSpc>
                <a:spcPct val="100000"/>
              </a:lnSpc>
              <a:spcBef>
                <a:spcPts val="0"/>
              </a:spcBef>
              <a:spcAft>
                <a:spcPts val="0"/>
              </a:spcAft>
              <a:buClrTx/>
              <a:buSzTx/>
              <a:tabLst/>
              <a:defRPr/>
            </a:pPr>
            <a:r>
              <a:rPr lang="en-US" dirty="0">
                <a:solidFill>
                  <a:prstClr val="white"/>
                </a:solidFill>
                <a:latin typeface="Calibri" panose="020F0502020204030204"/>
              </a:rPr>
              <a:t>Keyword: shake/move – 5x</a:t>
            </a: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7" name="TextBox 6">
            <a:extLst>
              <a:ext uri="{FF2B5EF4-FFF2-40B4-BE49-F238E27FC236}">
                <a16:creationId xmlns:a16="http://schemas.microsoft.com/office/drawing/2014/main" id="{671D5AF4-D87B-5A3B-BC99-38E180F17D80}"/>
              </a:ext>
            </a:extLst>
          </p:cNvPr>
          <p:cNvSpPr txBox="1"/>
          <p:nvPr/>
        </p:nvSpPr>
        <p:spPr>
          <a:xfrm>
            <a:off x="167777" y="-24967"/>
            <a:ext cx="11856445"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Hebrews 12  Look up to Heaven</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rrow: Left-Right 2">
            <a:extLst>
              <a:ext uri="{FF2B5EF4-FFF2-40B4-BE49-F238E27FC236}">
                <a16:creationId xmlns:a16="http://schemas.microsoft.com/office/drawing/2014/main" id="{674677D2-3C8D-6968-E103-79AA5807FC48}"/>
              </a:ext>
            </a:extLst>
          </p:cNvPr>
          <p:cNvSpPr/>
          <p:nvPr/>
        </p:nvSpPr>
        <p:spPr>
          <a:xfrm>
            <a:off x="5953407" y="874817"/>
            <a:ext cx="983996" cy="303743"/>
          </a:xfrm>
          <a:prstGeom prst="lef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5089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A5DE-F294-5972-290C-A20EC6BEE16A}"/>
              </a:ext>
            </a:extLst>
          </p:cNvPr>
          <p:cNvSpPr>
            <a:spLocks noGrp="1"/>
          </p:cNvSpPr>
          <p:nvPr>
            <p:ph type="title"/>
          </p:nvPr>
        </p:nvSpPr>
        <p:spPr>
          <a:xfrm>
            <a:off x="909320" y="502602"/>
            <a:ext cx="10515600" cy="5852795"/>
          </a:xfrm>
          <a:solidFill>
            <a:schemeClr val="bg1">
              <a:lumMod val="95000"/>
            </a:schemeClr>
          </a:solidFill>
        </p:spPr>
        <p:txBody>
          <a:bodyPr>
            <a:normAutofit/>
          </a:bodyPr>
          <a:lstStyle/>
          <a:p>
            <a:pPr algn="ctr"/>
            <a:r>
              <a:rPr lang="en-US" sz="2800" b="1" dirty="0">
                <a:latin typeface="Amasis MT Pro" panose="020B0604020202020204" pitchFamily="18" charset="0"/>
              </a:rPr>
              <a:t>Question from Hebrews 12:3-15a</a:t>
            </a:r>
            <a:br>
              <a:rPr lang="en-US" sz="2800" b="1" dirty="0">
                <a:latin typeface="Amasis MT Pro" panose="020B0604020202020204" pitchFamily="18" charset="0"/>
              </a:rPr>
            </a:br>
            <a:br>
              <a:rPr lang="en-US" sz="2800" b="1" dirty="0">
                <a:latin typeface="Amasis MT Pro" panose="020B0604020202020204" pitchFamily="18" charset="0"/>
              </a:rPr>
            </a:br>
            <a:br>
              <a:rPr lang="en-US" sz="2800" b="1" dirty="0">
                <a:latin typeface="Amasis MT Pro" panose="020B0604020202020204" pitchFamily="18" charset="0"/>
              </a:rPr>
            </a:br>
            <a:r>
              <a:rPr lang="en-US" sz="2800" b="1" dirty="0">
                <a:latin typeface="Amasis MT Pro" panose="020B0604020202020204" pitchFamily="18" charset="0"/>
              </a:rPr>
              <a:t> Is Paul speaking to Hebrew</a:t>
            </a:r>
            <a:br>
              <a:rPr lang="en-US" sz="2800" dirty="0">
                <a:latin typeface="Amasis MT Pro" panose="020B0604020202020204" pitchFamily="18" charset="0"/>
              </a:rPr>
            </a:br>
            <a:br>
              <a:rPr lang="en-US" sz="2800" dirty="0">
                <a:latin typeface="Amasis MT Pro" panose="020B0604020202020204" pitchFamily="18" charset="0"/>
              </a:rPr>
            </a:br>
            <a:r>
              <a:rPr lang="en-US" sz="2800" dirty="0">
                <a:latin typeface="Amasis MT Pro" panose="020B0604020202020204" pitchFamily="18" charset="0"/>
              </a:rPr>
              <a:t>1. </a:t>
            </a:r>
            <a:r>
              <a:rPr lang="en-US" sz="2800" b="1" dirty="0">
                <a:latin typeface="Amasis MT Pro" panose="020B0604020202020204" pitchFamily="18" charset="0"/>
              </a:rPr>
              <a:t>believers</a:t>
            </a:r>
            <a:r>
              <a:rPr lang="en-US" sz="2800" dirty="0">
                <a:latin typeface="Amasis MT Pro" panose="020B0604020202020204" pitchFamily="18" charset="0"/>
              </a:rPr>
              <a:t> who lose their salvation?  </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2. </a:t>
            </a:r>
            <a:r>
              <a:rPr lang="en-US" sz="2800" b="1" dirty="0">
                <a:latin typeface="Amasis MT Pro" panose="020B0604020202020204" pitchFamily="18" charset="0"/>
              </a:rPr>
              <a:t>unbelievers </a:t>
            </a:r>
            <a:r>
              <a:rPr lang="en-US" sz="2800" dirty="0">
                <a:latin typeface="Amasis MT Pro" panose="020B0604020202020204" pitchFamily="18" charset="0"/>
              </a:rPr>
              <a:t>in danger of apostasy?</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3. </a:t>
            </a:r>
            <a:r>
              <a:rPr lang="en-US" sz="2800" b="1" dirty="0">
                <a:latin typeface="Amasis MT Pro" panose="020B0604020202020204" pitchFamily="18" charset="0"/>
              </a:rPr>
              <a:t>believers</a:t>
            </a:r>
            <a:r>
              <a:rPr lang="en-US" sz="2800" dirty="0">
                <a:latin typeface="Amasis MT Pro" panose="020B0604020202020204" pitchFamily="18" charset="0"/>
              </a:rPr>
              <a:t> growing in Christ? </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4. never considered or unsure</a:t>
            </a:r>
            <a:br>
              <a:rPr lang="en-US" sz="2800" dirty="0">
                <a:latin typeface="Amasis MT Pro" panose="020B0604020202020204" pitchFamily="18" charset="0"/>
              </a:rPr>
            </a:br>
            <a:br>
              <a:rPr lang="en-US" sz="2800" b="1" dirty="0">
                <a:latin typeface="Amasis MT Pro" panose="020B0604020202020204" pitchFamily="18" charset="0"/>
              </a:rPr>
            </a:br>
            <a:r>
              <a:rPr lang="en-US" sz="2800" b="1" dirty="0">
                <a:latin typeface="Amasis MT Pro" panose="020B0604020202020204" pitchFamily="18" charset="0"/>
              </a:rPr>
              <a:t>Answer:  Choose one  </a:t>
            </a:r>
          </a:p>
        </p:txBody>
      </p:sp>
      <p:sp>
        <p:nvSpPr>
          <p:cNvPr id="5" name="Slide Number Placeholder 4">
            <a:extLst>
              <a:ext uri="{FF2B5EF4-FFF2-40B4-BE49-F238E27FC236}">
                <a16:creationId xmlns:a16="http://schemas.microsoft.com/office/drawing/2014/main" id="{6B851E4A-2E52-7F52-8398-9CF2AB3A0C57}"/>
              </a:ext>
            </a:extLst>
          </p:cNvPr>
          <p:cNvSpPr>
            <a:spLocks noGrp="1"/>
          </p:cNvSpPr>
          <p:nvPr>
            <p:ph type="sldNum" sz="quarter" idx="12"/>
          </p:nvPr>
        </p:nvSpPr>
        <p:spPr/>
        <p:txBody>
          <a:bodyPr/>
          <a:lstStyle/>
          <a:p>
            <a:fld id="{4CB59574-4CD3-4A56-8C7E-A4671EBF73BA}" type="slidenum">
              <a:rPr lang="en-US" smtClean="0"/>
              <a:t>4</a:t>
            </a:fld>
            <a:endParaRPr lang="en-US" dirty="0"/>
          </a:p>
        </p:txBody>
      </p:sp>
    </p:spTree>
    <p:extLst>
      <p:ext uri="{BB962C8B-B14F-4D97-AF65-F5344CB8AC3E}">
        <p14:creationId xmlns:p14="http://schemas.microsoft.com/office/powerpoint/2010/main" val="275787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A5DE-F294-5972-290C-A20EC6BEE16A}"/>
              </a:ext>
            </a:extLst>
          </p:cNvPr>
          <p:cNvSpPr>
            <a:spLocks noGrp="1"/>
          </p:cNvSpPr>
          <p:nvPr>
            <p:ph type="title"/>
          </p:nvPr>
        </p:nvSpPr>
        <p:spPr>
          <a:xfrm>
            <a:off x="838200" y="365125"/>
            <a:ext cx="10515600" cy="5852795"/>
          </a:xfrm>
          <a:solidFill>
            <a:schemeClr val="bg1">
              <a:lumMod val="95000"/>
            </a:schemeClr>
          </a:solidFill>
        </p:spPr>
        <p:txBody>
          <a:bodyPr>
            <a:normAutofit/>
          </a:bodyPr>
          <a:lstStyle/>
          <a:p>
            <a:pPr algn="ctr"/>
            <a:r>
              <a:rPr lang="en-US" sz="2800" b="1" dirty="0">
                <a:latin typeface="Amasis MT Pro" panose="020B0604020202020204" pitchFamily="18" charset="0"/>
              </a:rPr>
              <a:t>Question from Hebrews 12:15b-17, 25-27</a:t>
            </a:r>
            <a:br>
              <a:rPr lang="en-US" sz="2800" b="1" dirty="0">
                <a:latin typeface="Amasis MT Pro" panose="020B0604020202020204" pitchFamily="18" charset="0"/>
              </a:rPr>
            </a:br>
            <a:br>
              <a:rPr lang="en-US" sz="2800" b="1" dirty="0">
                <a:latin typeface="Amasis MT Pro" panose="020B0604020202020204" pitchFamily="18" charset="0"/>
              </a:rPr>
            </a:br>
            <a:br>
              <a:rPr lang="en-US" sz="2800" b="1" dirty="0">
                <a:latin typeface="Amasis MT Pro" panose="020B0604020202020204" pitchFamily="18" charset="0"/>
              </a:rPr>
            </a:br>
            <a:r>
              <a:rPr lang="en-US" sz="2800" b="1" dirty="0">
                <a:latin typeface="Amasis MT Pro" panose="020B0604020202020204" pitchFamily="18" charset="0"/>
              </a:rPr>
              <a:t> Is Paul speaking to Hebrew</a:t>
            </a:r>
            <a:br>
              <a:rPr lang="en-US" sz="2800" dirty="0">
                <a:latin typeface="Amasis MT Pro" panose="020B0604020202020204" pitchFamily="18" charset="0"/>
              </a:rPr>
            </a:br>
            <a:br>
              <a:rPr lang="en-US" sz="2800" dirty="0">
                <a:latin typeface="Amasis MT Pro" panose="020B0604020202020204" pitchFamily="18" charset="0"/>
              </a:rPr>
            </a:br>
            <a:r>
              <a:rPr lang="en-US" sz="2800" dirty="0">
                <a:latin typeface="Amasis MT Pro" panose="020B0604020202020204" pitchFamily="18" charset="0"/>
              </a:rPr>
              <a:t>1. </a:t>
            </a:r>
            <a:r>
              <a:rPr lang="en-US" sz="2800" b="1" dirty="0">
                <a:latin typeface="Amasis MT Pro" panose="020B0604020202020204" pitchFamily="18" charset="0"/>
              </a:rPr>
              <a:t>believers</a:t>
            </a:r>
            <a:r>
              <a:rPr lang="en-US" sz="2800" dirty="0">
                <a:latin typeface="Amasis MT Pro" panose="020B0604020202020204" pitchFamily="18" charset="0"/>
              </a:rPr>
              <a:t> who lose their salvation?  </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2. </a:t>
            </a:r>
            <a:r>
              <a:rPr lang="en-US" sz="2800" b="1" dirty="0">
                <a:latin typeface="Amasis MT Pro" panose="020B0604020202020204" pitchFamily="18" charset="0"/>
              </a:rPr>
              <a:t>unbelievers </a:t>
            </a:r>
            <a:r>
              <a:rPr lang="en-US" sz="2800" dirty="0">
                <a:latin typeface="Amasis MT Pro" panose="020B0604020202020204" pitchFamily="18" charset="0"/>
              </a:rPr>
              <a:t>in danger of apostasy?</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3. </a:t>
            </a:r>
            <a:r>
              <a:rPr lang="en-US" sz="2800" b="1" dirty="0">
                <a:latin typeface="Amasis MT Pro" panose="020B0604020202020204" pitchFamily="18" charset="0"/>
              </a:rPr>
              <a:t>believers</a:t>
            </a:r>
            <a:r>
              <a:rPr lang="en-US" sz="2800" dirty="0">
                <a:latin typeface="Amasis MT Pro" panose="020B0604020202020204" pitchFamily="18" charset="0"/>
              </a:rPr>
              <a:t> growing in Christ? </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4. never considered or unsure</a:t>
            </a:r>
            <a:br>
              <a:rPr lang="en-US" sz="2800" dirty="0">
                <a:latin typeface="Amasis MT Pro" panose="020B0604020202020204" pitchFamily="18" charset="0"/>
              </a:rPr>
            </a:br>
            <a:br>
              <a:rPr lang="en-US" sz="2800" b="1" dirty="0">
                <a:latin typeface="Amasis MT Pro" panose="020B0604020202020204" pitchFamily="18" charset="0"/>
              </a:rPr>
            </a:br>
            <a:r>
              <a:rPr lang="en-US" sz="2800" b="1" dirty="0">
                <a:latin typeface="Amasis MT Pro" panose="020B0604020202020204" pitchFamily="18" charset="0"/>
              </a:rPr>
              <a:t>Answer:  Choose one  </a:t>
            </a:r>
          </a:p>
        </p:txBody>
      </p:sp>
      <p:sp>
        <p:nvSpPr>
          <p:cNvPr id="5" name="Slide Number Placeholder 4">
            <a:extLst>
              <a:ext uri="{FF2B5EF4-FFF2-40B4-BE49-F238E27FC236}">
                <a16:creationId xmlns:a16="http://schemas.microsoft.com/office/drawing/2014/main" id="{6B851E4A-2E52-7F52-8398-9CF2AB3A0C57}"/>
              </a:ext>
            </a:extLst>
          </p:cNvPr>
          <p:cNvSpPr>
            <a:spLocks noGrp="1"/>
          </p:cNvSpPr>
          <p:nvPr>
            <p:ph type="sldNum" sz="quarter" idx="12"/>
          </p:nvPr>
        </p:nvSpPr>
        <p:spPr/>
        <p:txBody>
          <a:bodyPr/>
          <a:lstStyle/>
          <a:p>
            <a:fld id="{4CB59574-4CD3-4A56-8C7E-A4671EBF73BA}" type="slidenum">
              <a:rPr lang="en-US" smtClean="0"/>
              <a:t>5</a:t>
            </a:fld>
            <a:endParaRPr lang="en-US" dirty="0"/>
          </a:p>
        </p:txBody>
      </p:sp>
    </p:spTree>
    <p:extLst>
      <p:ext uri="{BB962C8B-B14F-4D97-AF65-F5344CB8AC3E}">
        <p14:creationId xmlns:p14="http://schemas.microsoft.com/office/powerpoint/2010/main" val="2893796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20187</TotalTime>
  <Words>717</Words>
  <Application>Microsoft Office PowerPoint</Application>
  <PresentationFormat>Widescreen</PresentationFormat>
  <Paragraphs>135</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Amasis MT Pro</vt:lpstr>
      <vt:lpstr>Arial</vt:lpstr>
      <vt:lpstr>Calibri</vt:lpstr>
      <vt:lpstr>Calibri Light</vt:lpstr>
      <vt:lpstr>Office Theme</vt:lpstr>
      <vt:lpstr>1_Office Theme</vt:lpstr>
      <vt:lpstr>Fellowship Church Sunday School  March-May 2023  Hebrews - Jesus Christ is Better   Today, Hebrews 12   Look Up to Heaven  (danger of apostasy)     taught by:  Teaching Elder Bill Heath</vt:lpstr>
      <vt:lpstr>PowerPoint Presentation</vt:lpstr>
      <vt:lpstr>PowerPoint Presentation</vt:lpstr>
      <vt:lpstr>Question from Hebrews 12:3-15a    Is Paul speaking to Hebrew  1. believers who lose their salvation?   or 2. unbelievers in danger of apostasy? or 3. believers growing in Christ?  or 4. never considered or unsure  Answer:  Choose one  </vt:lpstr>
      <vt:lpstr>Question from Hebrews 12:15b-17, 25-27    Is Paul speaking to Hebrew  1. believers who lose their salvation?   or 2. unbelievers in danger of apostasy? or 3. believers growing in Christ?  or 4. never considered or unsure  Answer:  Choose one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Fellowship Church Sunday School  Jan – May 2022 Acts of the Apostles  Today – Turn to Acts 1</dc:title>
  <dc:creator>William Heath</dc:creator>
  <cp:lastModifiedBy>Bill</cp:lastModifiedBy>
  <cp:revision>356</cp:revision>
  <cp:lastPrinted>2023-05-28T12:16:47Z</cp:lastPrinted>
  <dcterms:created xsi:type="dcterms:W3CDTF">2021-12-26T22:17:50Z</dcterms:created>
  <dcterms:modified xsi:type="dcterms:W3CDTF">2023-05-28T12:17:05Z</dcterms:modified>
</cp:coreProperties>
</file>