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85" r:id="rId3"/>
    <p:sldId id="284" r:id="rId4"/>
    <p:sldId id="282" r:id="rId5"/>
    <p:sldId id="286" r:id="rId6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4AA90D-1AC6-4833-A0FC-5AE4ACB72110}">
          <p14:sldIdLst>
            <p14:sldId id="256"/>
            <p14:sldId id="285"/>
            <p14:sldId id="284"/>
            <p14:sldId id="282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2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8A852-B911-4C93-AAB0-2DFCCC3B37E5}" type="datetimeFigureOut">
              <a:rPr lang="en-US" smtClean="0"/>
              <a:t>3/26/2023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F6C9B-4AE2-4BE4-88B6-FD41C40E5B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522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C00C-1569-40C7-82E2-DA934C591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45C107-2A7B-4FCE-9C6F-CD7A31F72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D9E9A-BE0A-4E22-A8F6-BEB3F50B3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D91B-08C7-467F-847E-DF9B26D7F106}" type="datetime1">
              <a:rPr lang="en-US" smtClean="0"/>
              <a:t>3/26/2023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B50C7-9584-4D2C-B499-26DB2613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D97FE-19B8-4537-820C-C3A5696C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9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05695-CE00-4DFD-9666-9D1BF890E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E3C64-821C-4B29-84AC-CFDC2AABF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AFBA5-9C3A-44B5-9EA9-5A8369E67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101E-E8C6-4C34-B121-70E6A0F72FA4}" type="datetime1">
              <a:rPr lang="en-US" smtClean="0"/>
              <a:t>3/26/2023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E5EFE-A9FB-4E57-A631-30A145B55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00FF9-6843-45B4-AB0E-0E7883BF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160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4D176D-8411-4CE6-8492-AC8F565121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6F8BA-AEED-4EED-9072-3E21D93AF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00E40-CAF6-4CB4-876D-93B9F9121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CDCB-9E33-406B-8993-93B407C8AEDF}" type="datetime1">
              <a:rPr lang="en-US" smtClean="0"/>
              <a:t>3/26/2023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81CAF-9995-4694-A791-7F0124C7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83706-4B16-4D22-8C86-EB1D2C9EF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90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BAE69-EDFD-4A7D-A1C4-771FB24F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D37AA-C9DF-4783-B822-AE703B48A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4D149-6D96-4419-9891-EADCC829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7933-78D6-457E-8F14-AFA89ECC8267}" type="datetime1">
              <a:rPr lang="en-US" smtClean="0"/>
              <a:t>3/26/2023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D7F94-E36E-43A7-AD95-50F0ED52C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C60E-D97D-4CAF-8C53-B1CD726CD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25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03AD4-0801-47FD-A183-5BF87AF0A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CF11A-A058-46BA-B20D-4BC92FBE1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DC734-9BC4-4BF3-A1CC-33683522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3FE4-ECE3-441B-8DE4-8CF91CAB2B70}" type="datetime1">
              <a:rPr lang="en-US" smtClean="0"/>
              <a:t>3/26/2023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305DC-8CB8-4DD7-B633-FB8614D47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B2DD6-F671-4853-B494-198D0F47B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2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48BDD-913D-45D3-93B0-3F34FB753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ECD2E-2B57-4D0C-8707-920EB6EBD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10CA3-D2CA-486D-B64C-522105D17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05098-1493-4C70-9F44-DCFC4E06E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3AA-FBEE-4F81-A443-1C8CD7DDF835}" type="datetime1">
              <a:rPr lang="en-US" smtClean="0"/>
              <a:t>3/26/2023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3CBDF-CEE7-42B2-8639-512814BC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7B533-B683-41FC-A20C-FA07DE7B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84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36FDE-E9B4-4255-A993-43B5DD0A4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B180D-4770-49C7-867C-CD003C87B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836AF-99F0-46AA-A89A-8120F97DA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47139-914A-4A4A-8B4C-E4363E84D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05FE96-A863-4D19-9438-ABD60D61B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B0AF2-9FDA-48B5-A56A-A55D72A79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D9EB-98E0-4D5D-B6DF-8519E307DFA6}" type="datetime1">
              <a:rPr lang="en-US" smtClean="0"/>
              <a:t>3/26/2023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E6D53D-8308-4253-B156-06BC0C10A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D9AB4A-B45E-4DEC-ADF1-38B92195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02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C88C1-1B75-449E-A019-8FCA0B54E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D61EF-0978-4D2E-8294-D2303149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E05A-7379-4D93-AF01-9D8AF38840C3}" type="datetime1">
              <a:rPr lang="en-US" smtClean="0"/>
              <a:t>3/26/2023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5A2861-4054-4F27-91AA-3761D1363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81F128-26C2-4578-AAA5-7295BF63F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46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D3234-237D-4FAB-AF2B-6A3433EE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8107-E5F8-4F74-BA23-95B63BC6E742}" type="datetime1">
              <a:rPr lang="en-US" smtClean="0"/>
              <a:t>3/26/2023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1127C2-EC99-41CE-B8D4-B7553F9C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282DC-1DEF-41CD-A521-02C5438E4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61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0FAD9-9B82-472C-8A2F-F704DCB05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56F67-C550-466F-A8FD-194E09AF5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531AC4-7B7A-4765-B52B-C09AF3845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324C15-3B0B-4EC6-A947-829F51FFE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544C-1053-4FDB-8753-91F19867B1A0}" type="datetime1">
              <a:rPr lang="en-US" smtClean="0"/>
              <a:t>3/26/2023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33EB6-5BA9-4347-89F6-1AE46BB10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E7B59-F846-4B06-95F8-F1F19BB47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40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23B08-482B-4D8A-A280-3810A158E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528F0-3A2F-4731-BFD5-7C5A8B652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CB4B3-F285-4376-8DB8-8BEA795F5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ACFF1-85F5-44CF-BC67-B0F8D55DA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38D4-A85E-4FB5-B742-29A5014475E6}" type="datetime1">
              <a:rPr lang="en-US" smtClean="0"/>
              <a:t>3/26/2023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2CBFB-0D8C-4331-AAE8-AF0F27CFC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5402C-6DA5-408F-8FD1-A1BD15CA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64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524840-24F3-4C02-84C1-8AC0E4B08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4E94B-195D-4D65-BF20-E16D0FE93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93662-241A-4E6D-9C61-07A5A683F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F456C-99C5-4DC7-A8BD-98578A665D3E}" type="datetime1">
              <a:rPr lang="en-US" smtClean="0"/>
              <a:t>3/26/2023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BDA06-B513-49F8-A3E0-FA3B13902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BB1AF-49F1-45E6-9F4C-F8B580C56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758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1912F7-3EA2-4396-8A5E-275ED1B3D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3768" y="565265"/>
            <a:ext cx="8284464" cy="56356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Fellowship Church Sunday School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March-May 2023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Hebrews - Jesus Christ is Better 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Today, Hebrews 4:1-16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 The Believer’s Eternal Rest in Christ   </a:t>
            </a: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taught by:  Minister Bill Heath</a:t>
            </a:r>
            <a:endParaRPr lang="en-US" sz="3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442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7A5DE-F294-5972-290C-A20EC6BEE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5279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Algerian" panose="04020705040A02060702" pitchFamily="82" charset="0"/>
              </a:rPr>
              <a:t>When does a Hebrew </a:t>
            </a:r>
            <a:br>
              <a:rPr lang="en-US" sz="4800" b="1" dirty="0">
                <a:latin typeface="Algerian" panose="04020705040A02060702" pitchFamily="82" charset="0"/>
              </a:rPr>
            </a:br>
            <a:br>
              <a:rPr lang="en-US" sz="4800" b="1" dirty="0">
                <a:latin typeface="Algerian" panose="04020705040A02060702" pitchFamily="82" charset="0"/>
              </a:rPr>
            </a:br>
            <a:r>
              <a:rPr lang="en-US" sz="4800" b="1" dirty="0">
                <a:latin typeface="Algerian" panose="04020705040A02060702" pitchFamily="82" charset="0"/>
              </a:rPr>
              <a:t>or any person </a:t>
            </a:r>
            <a:br>
              <a:rPr lang="en-US" sz="4800" b="1" dirty="0">
                <a:latin typeface="Algerian" panose="04020705040A02060702" pitchFamily="82" charset="0"/>
              </a:rPr>
            </a:br>
            <a:br>
              <a:rPr lang="en-US" sz="4800" b="1" dirty="0">
                <a:latin typeface="Algerian" panose="04020705040A02060702" pitchFamily="82" charset="0"/>
              </a:rPr>
            </a:br>
            <a:r>
              <a:rPr lang="en-US" sz="4800" b="1" dirty="0">
                <a:latin typeface="Algerian" panose="04020705040A02060702" pitchFamily="82" charset="0"/>
              </a:rPr>
              <a:t>enter into God’s Sabbath rest </a:t>
            </a:r>
            <a:br>
              <a:rPr lang="en-US" sz="4800" b="1" dirty="0">
                <a:latin typeface="Algerian" panose="04020705040A02060702" pitchFamily="82" charset="0"/>
              </a:rPr>
            </a:br>
            <a:br>
              <a:rPr lang="en-US" sz="4800" b="1" dirty="0">
                <a:latin typeface="Algerian" panose="04020705040A02060702" pitchFamily="82" charset="0"/>
              </a:rPr>
            </a:br>
            <a:r>
              <a:rPr lang="en-US" sz="4800" b="1" dirty="0">
                <a:latin typeface="Algerian" panose="04020705040A02060702" pitchFamily="82" charset="0"/>
              </a:rPr>
              <a:t>in the New Testament?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BEDFE0-7E58-A377-C5B7-BDFD75635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851E4A-2E52-7F52-8398-9CF2AB3A0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87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49B9D6-D011-C23E-A9F0-ADA5608911EA}"/>
              </a:ext>
            </a:extLst>
          </p:cNvPr>
          <p:cNvSpPr txBox="1"/>
          <p:nvPr/>
        </p:nvSpPr>
        <p:spPr>
          <a:xfrm>
            <a:off x="2890345" y="41096"/>
            <a:ext cx="5463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Outline of  Hebrews, Jesus is </a:t>
            </a:r>
            <a:r>
              <a:rPr lang="en-US" sz="2400" b="1" dirty="0">
                <a:solidFill>
                  <a:schemeClr val="bg1"/>
                </a:solidFill>
              </a:rPr>
              <a:t>Better</a:t>
            </a:r>
            <a:r>
              <a:rPr lang="en-US" sz="2400" dirty="0">
                <a:solidFill>
                  <a:schemeClr val="bg1"/>
                </a:solidFill>
              </a:rPr>
              <a:t> (12x)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25CAE7-07CD-C00D-B1C6-F4EB397763CD}"/>
              </a:ext>
            </a:extLst>
          </p:cNvPr>
          <p:cNvSpPr txBox="1"/>
          <p:nvPr/>
        </p:nvSpPr>
        <p:spPr>
          <a:xfrm>
            <a:off x="5248702" y="626012"/>
            <a:ext cx="5105285" cy="606319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sz="400" b="1" u="sng" dirty="0">
              <a:solidFill>
                <a:schemeClr val="bg1"/>
              </a:solidFill>
            </a:endParaRPr>
          </a:p>
          <a:p>
            <a:r>
              <a:rPr lang="en-US" sz="2400" b="1" u="sng" dirty="0">
                <a:solidFill>
                  <a:schemeClr val="bg1"/>
                </a:solidFill>
              </a:rPr>
              <a:t>Look back </a:t>
            </a:r>
            <a:r>
              <a:rPr lang="en-US" sz="2400" dirty="0">
                <a:solidFill>
                  <a:schemeClr val="bg1"/>
                </a:solidFill>
              </a:rPr>
              <a:t>at the Old Testament  </a:t>
            </a:r>
            <a:r>
              <a:rPr lang="en-US" sz="2400" b="1" dirty="0">
                <a:solidFill>
                  <a:schemeClr val="bg1"/>
                </a:solidFill>
              </a:rPr>
              <a:t>1-11</a:t>
            </a:r>
          </a:p>
          <a:p>
            <a:r>
              <a:rPr lang="en-US" sz="2000" dirty="0">
                <a:solidFill>
                  <a:schemeClr val="bg1"/>
                </a:solidFill>
              </a:rPr>
              <a:t>1:1-3 Introduction (Jesus better in 9 ways)</a:t>
            </a: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(1) 1:1-3 </a:t>
            </a:r>
            <a:r>
              <a:rPr lang="en-US" sz="2000" b="1" dirty="0">
                <a:solidFill>
                  <a:schemeClr val="bg1"/>
                </a:solidFill>
              </a:rPr>
              <a:t>better</a:t>
            </a:r>
            <a:r>
              <a:rPr lang="en-US" sz="2000" dirty="0">
                <a:solidFill>
                  <a:schemeClr val="bg1"/>
                </a:solidFill>
              </a:rPr>
              <a:t> than the </a:t>
            </a:r>
            <a:r>
              <a:rPr lang="en-US" sz="2000" b="1" u="sng" dirty="0">
                <a:solidFill>
                  <a:schemeClr val="bg1"/>
                </a:solidFill>
              </a:rPr>
              <a:t>prophets</a:t>
            </a:r>
          </a:p>
          <a:p>
            <a:r>
              <a:rPr lang="en-US" sz="2000" dirty="0">
                <a:solidFill>
                  <a:schemeClr val="bg1"/>
                </a:solidFill>
              </a:rPr>
              <a:t>(2) 1:4-2:18</a:t>
            </a:r>
            <a:r>
              <a:rPr lang="en-US" sz="2000" b="1" dirty="0">
                <a:solidFill>
                  <a:schemeClr val="bg1"/>
                </a:solidFill>
              </a:rPr>
              <a:t> so much better </a:t>
            </a:r>
            <a:r>
              <a:rPr lang="en-US" sz="2000" dirty="0">
                <a:solidFill>
                  <a:schemeClr val="bg1"/>
                </a:solidFill>
              </a:rPr>
              <a:t>than the </a:t>
            </a:r>
            <a:r>
              <a:rPr lang="en-US" sz="2000" b="1" u="sng" dirty="0">
                <a:solidFill>
                  <a:schemeClr val="bg1"/>
                </a:solidFill>
              </a:rPr>
              <a:t>angels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</a:p>
          <a:p>
            <a:r>
              <a:rPr lang="en-US" sz="2000" dirty="0">
                <a:solidFill>
                  <a:schemeClr val="bg1"/>
                </a:solidFill>
              </a:rPr>
              <a:t>(3) 3:1-17 </a:t>
            </a:r>
            <a:r>
              <a:rPr lang="en-US" sz="2000" b="1" dirty="0">
                <a:solidFill>
                  <a:schemeClr val="bg1"/>
                </a:solidFill>
              </a:rPr>
              <a:t>worthy of more glory </a:t>
            </a:r>
            <a:r>
              <a:rPr lang="en-US" sz="2000" dirty="0">
                <a:solidFill>
                  <a:schemeClr val="bg1"/>
                </a:solidFill>
              </a:rPr>
              <a:t>than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u="sng" dirty="0">
                <a:solidFill>
                  <a:schemeClr val="bg1"/>
                </a:solidFill>
              </a:rPr>
              <a:t>Moses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</a:p>
          <a:p>
            <a:r>
              <a:rPr lang="en-US" sz="2000" dirty="0">
                <a:solidFill>
                  <a:schemeClr val="bg1"/>
                </a:solidFill>
                <a:highlight>
                  <a:srgbClr val="0000FF"/>
                </a:highlight>
              </a:rPr>
              <a:t>(4) 4:1-13 better </a:t>
            </a:r>
            <a:r>
              <a:rPr lang="en-US" sz="2000" b="1" dirty="0">
                <a:solidFill>
                  <a:schemeClr val="bg1"/>
                </a:solidFill>
                <a:highlight>
                  <a:srgbClr val="0000FF"/>
                </a:highlight>
              </a:rPr>
              <a:t>rest </a:t>
            </a:r>
            <a:r>
              <a:rPr lang="en-US" sz="2000" dirty="0">
                <a:solidFill>
                  <a:schemeClr val="bg1"/>
                </a:solidFill>
                <a:highlight>
                  <a:srgbClr val="0000FF"/>
                </a:highlight>
              </a:rPr>
              <a:t>than </a:t>
            </a:r>
            <a:r>
              <a:rPr lang="en-US" sz="2000" b="1" u="sng" dirty="0">
                <a:solidFill>
                  <a:schemeClr val="bg1"/>
                </a:solidFill>
                <a:highlight>
                  <a:srgbClr val="0000FF"/>
                </a:highlight>
              </a:rPr>
              <a:t>Joshua</a:t>
            </a:r>
          </a:p>
          <a:p>
            <a:r>
              <a:rPr lang="en-US" sz="2000" dirty="0">
                <a:solidFill>
                  <a:schemeClr val="bg1"/>
                </a:solidFill>
              </a:rPr>
              <a:t>(5) 4:14-8:5</a:t>
            </a:r>
            <a:r>
              <a:rPr lang="en-US" sz="2000" b="1" dirty="0">
                <a:solidFill>
                  <a:schemeClr val="bg1"/>
                </a:solidFill>
              </a:rPr>
              <a:t> greater </a:t>
            </a:r>
            <a:r>
              <a:rPr lang="en-US" sz="2000" dirty="0">
                <a:solidFill>
                  <a:schemeClr val="bg1"/>
                </a:solidFill>
              </a:rPr>
              <a:t>than the </a:t>
            </a:r>
            <a:r>
              <a:rPr lang="en-US" sz="2000" b="1" u="sng" dirty="0">
                <a:solidFill>
                  <a:schemeClr val="bg1"/>
                </a:solidFill>
              </a:rPr>
              <a:t>high priests</a:t>
            </a:r>
          </a:p>
          <a:p>
            <a:r>
              <a:rPr lang="en-US" sz="2000" dirty="0">
                <a:solidFill>
                  <a:schemeClr val="bg1"/>
                </a:solidFill>
              </a:rPr>
              <a:t>(6) 8:6-13 </a:t>
            </a:r>
            <a:r>
              <a:rPr lang="en-US" sz="2000" b="1" dirty="0">
                <a:solidFill>
                  <a:schemeClr val="bg1"/>
                </a:solidFill>
              </a:rPr>
              <a:t>better </a:t>
            </a:r>
            <a:r>
              <a:rPr lang="en-US" sz="2000" dirty="0">
                <a:solidFill>
                  <a:schemeClr val="bg1"/>
                </a:solidFill>
              </a:rPr>
              <a:t>than the old </a:t>
            </a:r>
            <a:r>
              <a:rPr lang="en-US" sz="2000" b="1" u="sng" dirty="0">
                <a:solidFill>
                  <a:schemeClr val="bg1"/>
                </a:solidFill>
              </a:rPr>
              <a:t>covenant</a:t>
            </a:r>
            <a:r>
              <a:rPr lang="en-US" sz="2000" b="1" dirty="0">
                <a:solidFill>
                  <a:schemeClr val="bg1"/>
                </a:solidFill>
              </a:rPr>
              <a:t>  </a:t>
            </a:r>
          </a:p>
          <a:p>
            <a:r>
              <a:rPr lang="en-US" sz="2000" dirty="0">
                <a:solidFill>
                  <a:schemeClr val="bg1"/>
                </a:solidFill>
              </a:rPr>
              <a:t>(7) 9:1-11 </a:t>
            </a:r>
            <a:r>
              <a:rPr lang="en-US" sz="2000" b="1" dirty="0">
                <a:solidFill>
                  <a:schemeClr val="bg1"/>
                </a:solidFill>
              </a:rPr>
              <a:t>greater &amp; more perfect </a:t>
            </a:r>
            <a:r>
              <a:rPr lang="en-US" sz="2000" b="1" u="sng" dirty="0">
                <a:solidFill>
                  <a:schemeClr val="bg1"/>
                </a:solidFill>
              </a:rPr>
              <a:t>tabernacle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</a:p>
          <a:p>
            <a:r>
              <a:rPr lang="en-US" sz="2000" dirty="0">
                <a:solidFill>
                  <a:schemeClr val="bg1"/>
                </a:solidFill>
              </a:rPr>
              <a:t>(8) 9:12-10:18 </a:t>
            </a:r>
            <a:r>
              <a:rPr lang="en-US" sz="2000" b="1" dirty="0">
                <a:solidFill>
                  <a:schemeClr val="bg1"/>
                </a:solidFill>
              </a:rPr>
              <a:t>better eternal </a:t>
            </a:r>
            <a:r>
              <a:rPr lang="en-US" sz="2000" b="1" u="sng" dirty="0">
                <a:solidFill>
                  <a:schemeClr val="bg1"/>
                </a:solidFill>
              </a:rPr>
              <a:t>sacrifice</a:t>
            </a:r>
          </a:p>
          <a:p>
            <a:r>
              <a:rPr lang="en-US" sz="2000" dirty="0">
                <a:solidFill>
                  <a:schemeClr val="bg1"/>
                </a:solidFill>
              </a:rPr>
              <a:t>(9) 10:19-11:40 </a:t>
            </a:r>
            <a:r>
              <a:rPr lang="en-US" sz="2000" b="1" dirty="0">
                <a:solidFill>
                  <a:schemeClr val="bg1"/>
                </a:solidFill>
              </a:rPr>
              <a:t>a better </a:t>
            </a:r>
            <a:r>
              <a:rPr lang="en-US" sz="2000" b="1" u="sng" dirty="0">
                <a:solidFill>
                  <a:schemeClr val="bg1"/>
                </a:solidFill>
              </a:rPr>
              <a:t>faith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</a:rPr>
              <a:t>		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r>
              <a:rPr lang="en-US" sz="2400" b="1" u="sng" dirty="0">
                <a:solidFill>
                  <a:schemeClr val="bg1"/>
                </a:solidFill>
              </a:rPr>
              <a:t>Look forward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to Heaven</a:t>
            </a:r>
            <a:r>
              <a:rPr lang="en-US" sz="2400" b="1" dirty="0">
                <a:solidFill>
                  <a:schemeClr val="bg1"/>
                </a:solidFill>
              </a:rPr>
              <a:t>	      12</a:t>
            </a:r>
          </a:p>
          <a:p>
            <a:r>
              <a:rPr lang="en-US" sz="2000" dirty="0">
                <a:solidFill>
                  <a:schemeClr val="bg1"/>
                </a:solidFill>
              </a:rPr>
              <a:t>Heavenly Father, </a:t>
            </a:r>
          </a:p>
          <a:p>
            <a:r>
              <a:rPr lang="en-US" sz="2000" dirty="0">
                <a:solidFill>
                  <a:schemeClr val="bg1"/>
                </a:solidFill>
              </a:rPr>
              <a:t>Heavenly Jerusalem, unshakable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r>
              <a:rPr lang="en-US" sz="2400" b="1" u="sng" dirty="0">
                <a:solidFill>
                  <a:schemeClr val="bg1"/>
                </a:solidFill>
              </a:rPr>
              <a:t>Look around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in the present</a:t>
            </a:r>
            <a:r>
              <a:rPr lang="en-US" sz="2400" b="1" dirty="0">
                <a:solidFill>
                  <a:schemeClr val="bg1"/>
                </a:solidFill>
              </a:rPr>
              <a:t>	      13</a:t>
            </a:r>
          </a:p>
          <a:p>
            <a:r>
              <a:rPr lang="en-US" sz="2000" dirty="0">
                <a:solidFill>
                  <a:schemeClr val="bg1"/>
                </a:solidFill>
              </a:rPr>
              <a:t>Brotherly love, </a:t>
            </a:r>
          </a:p>
          <a:p>
            <a:r>
              <a:rPr lang="en-US" sz="2000" dirty="0">
                <a:solidFill>
                  <a:schemeClr val="bg1"/>
                </a:solidFill>
              </a:rPr>
              <a:t>outside the camp, prayer &amp; grace</a:t>
            </a: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C189C651-C390-8455-938E-805FFDB5B1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7B98EE-242E-8BE6-BE60-A3FD16477E64}"/>
              </a:ext>
            </a:extLst>
          </p:cNvPr>
          <p:cNvSpPr txBox="1"/>
          <p:nvPr/>
        </p:nvSpPr>
        <p:spPr>
          <a:xfrm>
            <a:off x="149566" y="599327"/>
            <a:ext cx="4843838" cy="617092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sz="2000" b="1" u="sng" dirty="0">
                <a:solidFill>
                  <a:schemeClr val="bg1"/>
                </a:solidFill>
              </a:rPr>
              <a:t>Introduction to Hebrews</a:t>
            </a:r>
          </a:p>
          <a:p>
            <a:endParaRPr lang="en-US" sz="12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1:1  God </a:t>
            </a: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spoke</a:t>
            </a: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- at various times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- in many ways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- unto the fathers by the </a:t>
            </a: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prophets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1:2-3 in these last days </a:t>
            </a: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spoke</a:t>
            </a: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by [his] </a:t>
            </a: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Son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- </a:t>
            </a: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appointed</a:t>
            </a: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heir of all things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- by Jesus God made the worlds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- being the brightness of glory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</a:t>
            </a: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- express image of God’s person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- upholding all things by the </a:t>
            </a: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word</a:t>
            </a: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of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   God’s power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1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- when Jesus purged our sins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- sat down on the right hand of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   the Majesty on high //in heaven//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Note:  Use the same introduction for 9 ways Jesus is better, perfect, and all-sufficient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ADDD82-D6C5-59EC-B5CD-F701C47399FE}"/>
              </a:ext>
            </a:extLst>
          </p:cNvPr>
          <p:cNvSpPr txBox="1"/>
          <p:nvPr/>
        </p:nvSpPr>
        <p:spPr>
          <a:xfrm>
            <a:off x="10612910" y="681632"/>
            <a:ext cx="1419250" cy="6032421"/>
          </a:xfrm>
          <a:prstGeom prst="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Warnings</a:t>
            </a:r>
          </a:p>
          <a:p>
            <a:pPr algn="ctr"/>
            <a:endParaRPr lang="en-US" dirty="0"/>
          </a:p>
          <a:p>
            <a:endParaRPr lang="en-US" sz="2000" dirty="0"/>
          </a:p>
          <a:p>
            <a:r>
              <a:rPr lang="en-US" sz="2000" dirty="0"/>
              <a:t>1.  Neglect</a:t>
            </a:r>
          </a:p>
          <a:p>
            <a:r>
              <a:rPr lang="en-US" sz="2000" dirty="0"/>
              <a:t>     (2:1-4)</a:t>
            </a:r>
          </a:p>
          <a:p>
            <a:endParaRPr lang="en-US" sz="2000" dirty="0"/>
          </a:p>
          <a:p>
            <a:r>
              <a:rPr lang="en-US" sz="2000" dirty="0"/>
              <a:t>2. Unbelief</a:t>
            </a:r>
          </a:p>
          <a:p>
            <a:r>
              <a:rPr lang="en-US" sz="2000" dirty="0"/>
              <a:t>    (3:7-4:11</a:t>
            </a:r>
            <a:r>
              <a:rPr lang="en-US" dirty="0"/>
              <a:t>)</a:t>
            </a:r>
          </a:p>
          <a:p>
            <a:endParaRPr lang="en-US" sz="2000" dirty="0"/>
          </a:p>
          <a:p>
            <a:r>
              <a:rPr lang="en-US" sz="2000" dirty="0"/>
              <a:t>3.  </a:t>
            </a:r>
          </a:p>
          <a:p>
            <a:r>
              <a:rPr lang="en-US" sz="2000" dirty="0"/>
              <a:t>    (6: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4.</a:t>
            </a:r>
          </a:p>
          <a:p>
            <a:r>
              <a:rPr lang="en-US" sz="2000" dirty="0"/>
              <a:t>   (10: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5.</a:t>
            </a:r>
          </a:p>
          <a:p>
            <a:r>
              <a:rPr lang="en-US" dirty="0"/>
              <a:t>  (12:</a:t>
            </a:r>
          </a:p>
        </p:txBody>
      </p:sp>
      <p:pic>
        <p:nvPicPr>
          <p:cNvPr id="1026" name="Picture 2" descr="Clip Art Skull And Crossbones - Cliparts.co">
            <a:extLst>
              <a:ext uri="{FF2B5EF4-FFF2-40B4-BE49-F238E27FC236}">
                <a16:creationId xmlns:a16="http://schemas.microsoft.com/office/drawing/2014/main" id="{26925B7E-1686-077A-03C4-65AAA0F328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0515" y="779196"/>
            <a:ext cx="1246557" cy="83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DFED2FD-F869-4266-B1E8-242A5A4CD56D}"/>
              </a:ext>
            </a:extLst>
          </p:cNvPr>
          <p:cNvSpPr txBox="1"/>
          <p:nvPr/>
        </p:nvSpPr>
        <p:spPr>
          <a:xfrm>
            <a:off x="10844716" y="624727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Warning</a:t>
            </a:r>
          </a:p>
        </p:txBody>
      </p:sp>
    </p:spTree>
    <p:extLst>
      <p:ext uri="{BB962C8B-B14F-4D97-AF65-F5344CB8AC3E}">
        <p14:creationId xmlns:p14="http://schemas.microsoft.com/office/powerpoint/2010/main" val="3342200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028C80F-547A-88DE-D2CF-5DDA87457928}"/>
              </a:ext>
            </a:extLst>
          </p:cNvPr>
          <p:cNvSpPr txBox="1"/>
          <p:nvPr/>
        </p:nvSpPr>
        <p:spPr>
          <a:xfrm>
            <a:off x="109868" y="612899"/>
            <a:ext cx="5928222" cy="609397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Jesus’ New Testament Rest (eternal)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3:7-17  </a:t>
            </a:r>
            <a:r>
              <a:rPr lang="en-US" sz="24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PROBLEM</a:t>
            </a:r>
            <a:r>
              <a:rPr lang="en-US" sz="24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:  </a:t>
            </a: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hardened hearts of unbelief as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Moses led the church in the wilderness; as recorded by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highlight>
                <a:srgbClr val="0000FF"/>
              </a:highlight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highlight>
                  <a:srgbClr val="0000FF"/>
                </a:highlight>
                <a:ea typeface="Cambria Math" panose="02040503050406030204" pitchFamily="18" charset="0"/>
                <a:cs typeface="Wingdings 3" panose="05040102010807070707" pitchFamily="18" charset="2"/>
              </a:rPr>
              <a:t>Luke in Acts 7:30-45 &amp; inspired to Paul in 1 Cor 10:1-13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               </a:t>
            </a:r>
            <a:r>
              <a:rPr lang="en-US" sz="2000" dirty="0">
                <a:highlight>
                  <a:srgbClr val="C0C0C0"/>
                </a:highlight>
                <a:ea typeface="Cambria Math" panose="02040503050406030204" pitchFamily="18" charset="0"/>
                <a:cs typeface="Wingdings 3" panose="05040102010807070707" pitchFamily="18" charset="2"/>
              </a:rPr>
              <a:t>Warning  3:7-8, 12-13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Keywords in Hebrews 3:6-4:16:  </a:t>
            </a: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rest (12 of 12x),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Enter (8 of 9x), unbelief (4 of 4x), if (8 of 16x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conditional), today (4 of 6x), not, hear, harden, heart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u="sng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Pronouns:</a:t>
            </a: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</a:t>
            </a: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God-I/Me/My-11x, Believers-we/us/our-16x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Not believers-they/them/their-16x, ye/you/your-9x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</a:t>
            </a:r>
            <a:endParaRPr lang="en-US" sz="24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4:1-11  </a:t>
            </a: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New keyword </a:t>
            </a:r>
            <a:r>
              <a:rPr lang="en-US" sz="2000" dirty="0">
                <a:solidFill>
                  <a:schemeClr val="bg1"/>
                </a:solidFill>
                <a:highlight>
                  <a:srgbClr val="0000FF"/>
                </a:highlight>
                <a:ea typeface="Cambria Math" panose="02040503050406030204" pitchFamily="18" charset="0"/>
                <a:cs typeface="Wingdings 3" panose="05040102010807070707" pitchFamily="18" charset="2"/>
              </a:rPr>
              <a:t>“let us” (1</a:t>
            </a:r>
            <a:r>
              <a:rPr lang="en-US" sz="2000" baseline="30000" dirty="0">
                <a:solidFill>
                  <a:schemeClr val="bg1"/>
                </a:solidFill>
                <a:highlight>
                  <a:srgbClr val="0000FF"/>
                </a:highlight>
                <a:ea typeface="Cambria Math" panose="02040503050406030204" pitchFamily="18" charset="0"/>
                <a:cs typeface="Wingdings 3" panose="05040102010807070707" pitchFamily="18" charset="2"/>
              </a:rPr>
              <a:t>st</a:t>
            </a:r>
            <a:r>
              <a:rPr lang="en-US" sz="2000" dirty="0">
                <a:solidFill>
                  <a:schemeClr val="bg1"/>
                </a:solidFill>
                <a:highlight>
                  <a:srgbClr val="0000FF"/>
                </a:highlight>
                <a:ea typeface="Cambria Math" panose="02040503050406030204" pitchFamily="18" charset="0"/>
                <a:cs typeface="Wingdings 3" panose="05040102010807070707" pitchFamily="18" charset="2"/>
              </a:rPr>
              <a:t> four of 12x)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                 </a:t>
            </a:r>
            <a:r>
              <a:rPr lang="en-US" sz="2000" dirty="0">
                <a:highlight>
                  <a:srgbClr val="C0C0C0"/>
                </a:highlight>
                <a:ea typeface="Cambria Math" panose="02040503050406030204" pitchFamily="18" charset="0"/>
                <a:cs typeface="Wingdings 3" panose="05040102010807070707" pitchFamily="18" charset="2"/>
              </a:rPr>
              <a:t>Assurance:  4:9-10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4:12-16  </a:t>
            </a:r>
            <a:r>
              <a:rPr lang="en-US" sz="24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SOLUTION</a:t>
            </a:r>
            <a:r>
              <a:rPr lang="en-US" sz="24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:  </a:t>
            </a: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(Scripture &amp; prayer)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4:12-13 The Word of God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4:14-16  our Great High Priest leads into 5:1-8:5 </a:t>
            </a:r>
            <a:endParaRPr lang="en-US" sz="105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67D2F-BD80-D3BE-C719-19F87937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F70FFF-B911-BB6B-A92E-C095E688D24D}"/>
              </a:ext>
            </a:extLst>
          </p:cNvPr>
          <p:cNvSpPr txBox="1"/>
          <p:nvPr/>
        </p:nvSpPr>
        <p:spPr>
          <a:xfrm>
            <a:off x="6290315" y="592229"/>
            <a:ext cx="5775823" cy="6130909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ea typeface="Cambria Math" panose="02040503050406030204" pitchFamily="18" charset="0"/>
              </a:rPr>
              <a:t>Joshua’s Old Testament Rest (temporary) 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050" b="1" dirty="0">
              <a:solidFill>
                <a:schemeClr val="bg1"/>
              </a:solidFill>
              <a:ea typeface="Cambria Math" panose="02040503050406030204" pitchFamily="18" charset="0"/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Rest</a:t>
            </a:r>
            <a:r>
              <a:rPr lang="en-US" sz="2400" dirty="0">
                <a:solidFill>
                  <a:schemeClr val="bg1"/>
                </a:solidFill>
              </a:rPr>
              <a:t> in Psalm 95 is quoted 5x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</a:rPr>
              <a:t>     95:7-11 &gt; Hebrews 3:11, 3:15, 4:3, 4:5, 4:7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Rest </a:t>
            </a:r>
            <a:r>
              <a:rPr lang="en-US" sz="2400" dirty="0">
                <a:solidFill>
                  <a:schemeClr val="bg1"/>
                </a:solidFill>
              </a:rPr>
              <a:t>in Genesis 2:2 </a:t>
            </a:r>
            <a:r>
              <a:rPr lang="en-US" sz="2000" dirty="0">
                <a:solidFill>
                  <a:schemeClr val="bg1"/>
                </a:solidFill>
              </a:rPr>
              <a:t>is rest from the activity of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creation in 6-24 hour days, God rested on the 7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day.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Rest </a:t>
            </a:r>
            <a:r>
              <a:rPr lang="en-US" sz="2400" dirty="0">
                <a:solidFill>
                  <a:schemeClr val="bg1"/>
                </a:solidFill>
              </a:rPr>
              <a:t>in Exodus 20:11 </a:t>
            </a:r>
            <a:r>
              <a:rPr lang="en-US" sz="2000" dirty="0">
                <a:solidFill>
                  <a:schemeClr val="bg1"/>
                </a:solidFill>
              </a:rPr>
              <a:t>is the 4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of the 10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Commandments, a literal 24-hour day or Sabbath.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Rest </a:t>
            </a:r>
            <a:r>
              <a:rPr lang="en-US" sz="2400" dirty="0">
                <a:solidFill>
                  <a:schemeClr val="bg1"/>
                </a:solidFill>
              </a:rPr>
              <a:t>in Exodus 31:17a </a:t>
            </a:r>
            <a:r>
              <a:rPr lang="en-US" sz="2000" dirty="0">
                <a:solidFill>
                  <a:schemeClr val="bg1"/>
                </a:solidFill>
              </a:rPr>
              <a:t>is a sign between the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LORD and the children of Israel forever.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highlight>
                <a:srgbClr val="0000FF"/>
              </a:highlight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highlight>
                  <a:srgbClr val="0000FF"/>
                </a:highlight>
              </a:rPr>
              <a:t>3:17b  on the 7</a:t>
            </a:r>
            <a:r>
              <a:rPr lang="en-US" sz="2000" baseline="30000" dirty="0">
                <a:solidFill>
                  <a:schemeClr val="bg1"/>
                </a:solidFill>
                <a:highlight>
                  <a:srgbClr val="0000FF"/>
                </a:highlight>
              </a:rPr>
              <a:t>th</a:t>
            </a:r>
            <a:r>
              <a:rPr lang="en-US" sz="2000" dirty="0">
                <a:solidFill>
                  <a:schemeClr val="bg1"/>
                </a:solidFill>
                <a:highlight>
                  <a:srgbClr val="0000FF"/>
                </a:highlight>
              </a:rPr>
              <a:t> day He rested, and was refreshed.                   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Rest</a:t>
            </a:r>
            <a:r>
              <a:rPr lang="en-US" sz="2400" dirty="0">
                <a:solidFill>
                  <a:schemeClr val="bg1"/>
                </a:solidFill>
              </a:rPr>
              <a:t> by Joshua 22:4 </a:t>
            </a:r>
            <a:r>
              <a:rPr lang="en-US" sz="2000" dirty="0">
                <a:solidFill>
                  <a:schemeClr val="bg1"/>
                </a:solidFill>
              </a:rPr>
              <a:t>was temporary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11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11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Word of God:  </a:t>
            </a:r>
            <a:r>
              <a:rPr lang="en-US" sz="2000" dirty="0">
                <a:solidFill>
                  <a:schemeClr val="bg1"/>
                </a:solidFill>
              </a:rPr>
              <a:t>Psalm 138:2, Jeremiah 23:29,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John 12:48, 1 Corinthians 14:24, Ephesians 6:17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1 Thessalonians 5:23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1D5AF4-D87B-5A3B-BC99-38E180F17D80}"/>
              </a:ext>
            </a:extLst>
          </p:cNvPr>
          <p:cNvSpPr txBox="1"/>
          <p:nvPr/>
        </p:nvSpPr>
        <p:spPr>
          <a:xfrm>
            <a:off x="167777" y="-24967"/>
            <a:ext cx="118564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Hebrews 4:1-16  The Believer’s Eternal Rest in Jesus (4:8)</a:t>
            </a:r>
            <a:endParaRPr lang="en-US" sz="2800" dirty="0"/>
          </a:p>
        </p:txBody>
      </p:sp>
      <p:sp>
        <p:nvSpPr>
          <p:cNvPr id="3" name="Arrow: Left-Right 2">
            <a:extLst>
              <a:ext uri="{FF2B5EF4-FFF2-40B4-BE49-F238E27FC236}">
                <a16:creationId xmlns:a16="http://schemas.microsoft.com/office/drawing/2014/main" id="{674677D2-3C8D-6968-E103-79AA5807FC48}"/>
              </a:ext>
            </a:extLst>
          </p:cNvPr>
          <p:cNvSpPr/>
          <p:nvPr/>
        </p:nvSpPr>
        <p:spPr>
          <a:xfrm>
            <a:off x="5693574" y="895137"/>
            <a:ext cx="983996" cy="397631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805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7A5DE-F294-5972-290C-A20EC6BEE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52795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Algerian" panose="04020705040A02060702" pitchFamily="82" charset="0"/>
              </a:rPr>
              <a:t>When he/she hears and believes </a:t>
            </a:r>
            <a:br>
              <a:rPr lang="en-US" sz="4800" b="1" dirty="0">
                <a:latin typeface="Algerian" panose="04020705040A02060702" pitchFamily="82" charset="0"/>
              </a:rPr>
            </a:br>
            <a:r>
              <a:rPr lang="en-US" sz="4800" b="1" dirty="0">
                <a:latin typeface="Algerian" panose="04020705040A02060702" pitchFamily="82" charset="0"/>
              </a:rPr>
              <a:t>(mixed with faith, Hebrews 4:2)</a:t>
            </a:r>
            <a:br>
              <a:rPr lang="en-US" sz="4800" b="1" dirty="0">
                <a:latin typeface="Algerian" panose="04020705040A02060702" pitchFamily="82" charset="0"/>
              </a:rPr>
            </a:br>
            <a:br>
              <a:rPr lang="en-US" sz="4800" b="1" dirty="0">
                <a:latin typeface="Algerian" panose="04020705040A02060702" pitchFamily="82" charset="0"/>
              </a:rPr>
            </a:br>
            <a:r>
              <a:rPr lang="en-US" sz="4800" b="1" dirty="0">
                <a:latin typeface="Algerian" panose="04020705040A02060702" pitchFamily="82" charset="0"/>
              </a:rPr>
              <a:t>in their heart </a:t>
            </a:r>
            <a:br>
              <a:rPr lang="en-US" sz="4800" b="1" dirty="0">
                <a:latin typeface="Algerian" panose="04020705040A02060702" pitchFamily="82" charset="0"/>
              </a:rPr>
            </a:br>
            <a:br>
              <a:rPr lang="en-US" sz="4800" b="1" dirty="0">
                <a:latin typeface="Algerian" panose="04020705040A02060702" pitchFamily="82" charset="0"/>
              </a:rPr>
            </a:br>
            <a:r>
              <a:rPr lang="en-US" sz="4800" b="1" dirty="0">
                <a:latin typeface="Algerian" panose="04020705040A02060702" pitchFamily="82" charset="0"/>
              </a:rPr>
              <a:t>that Jesus </a:t>
            </a:r>
            <a:r>
              <a:rPr lang="en-US" sz="4800" b="1" dirty="0" err="1">
                <a:latin typeface="Algerian" panose="04020705040A02060702" pitchFamily="82" charset="0"/>
              </a:rPr>
              <a:t>christ</a:t>
            </a:r>
            <a:r>
              <a:rPr lang="en-US" sz="4800" b="1" dirty="0">
                <a:latin typeface="Algerian" panose="04020705040A02060702" pitchFamily="82" charset="0"/>
              </a:rPr>
              <a:t> is the </a:t>
            </a:r>
            <a:br>
              <a:rPr lang="en-US" sz="4800" b="1" dirty="0">
                <a:latin typeface="Algerian" panose="04020705040A02060702" pitchFamily="82" charset="0"/>
              </a:rPr>
            </a:br>
            <a:br>
              <a:rPr lang="en-US" sz="4800" b="1" dirty="0">
                <a:latin typeface="Algerian" panose="04020705040A02060702" pitchFamily="82" charset="0"/>
              </a:rPr>
            </a:br>
            <a:r>
              <a:rPr lang="en-US" sz="4800" b="1" dirty="0">
                <a:latin typeface="Algerian" panose="04020705040A02060702" pitchFamily="82" charset="0"/>
              </a:rPr>
              <a:t>son of </a:t>
            </a:r>
            <a:r>
              <a:rPr lang="en-US" sz="4800" b="1">
                <a:latin typeface="Algerian" panose="04020705040A02060702" pitchFamily="82" charset="0"/>
              </a:rPr>
              <a:t>god (born again)</a:t>
            </a:r>
            <a:endParaRPr lang="en-US" sz="4800" b="1" dirty="0">
              <a:latin typeface="Algerian" panose="04020705040A02060702" pitchFamily="82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BEDFE0-7E58-A377-C5B7-BDFD75635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851E4A-2E52-7F52-8398-9CF2AB3A0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456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15228</TotalTime>
  <Words>684</Words>
  <Application>Microsoft Office PowerPoint</Application>
  <PresentationFormat>Widescreen</PresentationFormat>
  <Paragraphs>145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Algerian</vt:lpstr>
      <vt:lpstr>Arial</vt:lpstr>
      <vt:lpstr>Calibri</vt:lpstr>
      <vt:lpstr>Calibri Light</vt:lpstr>
      <vt:lpstr>Office Theme</vt:lpstr>
      <vt:lpstr>Fellowship Church Sunday School  March-May 2023  Hebrews - Jesus Christ is Better   Today, Hebrews 4:1-16   The Believer’s Eternal Rest in Christ      taught by:  Minister Bill Heath</vt:lpstr>
      <vt:lpstr>When does a Hebrew   or any person   enter into God’s Sabbath rest   in the New Testament?  </vt:lpstr>
      <vt:lpstr>PowerPoint Presentation</vt:lpstr>
      <vt:lpstr>PowerPoint Presentation</vt:lpstr>
      <vt:lpstr>When he/she hears and believes  (mixed with faith, Hebrews 4:2)  in their heart   that Jesus christ is the   son of god (born again)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Fellowship Church Sunday School  Jan – May 2022 Acts of the Apostles  Today – Turn to Acts 1</dc:title>
  <dc:creator>William Heath</dc:creator>
  <cp:lastModifiedBy>Bill</cp:lastModifiedBy>
  <cp:revision>266</cp:revision>
  <cp:lastPrinted>2023-03-26T12:27:56Z</cp:lastPrinted>
  <dcterms:created xsi:type="dcterms:W3CDTF">2021-12-26T22:17:50Z</dcterms:created>
  <dcterms:modified xsi:type="dcterms:W3CDTF">2023-03-26T12:28:07Z</dcterms:modified>
</cp:coreProperties>
</file>