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84" r:id="rId3"/>
    <p:sldId id="282" r:id="rId4"/>
    <p:sldId id="285" r:id="rId5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4AA90D-1AC6-4833-A0FC-5AE4ACB72110}">
          <p14:sldIdLst>
            <p14:sldId id="256"/>
            <p14:sldId id="284"/>
            <p14:sldId id="282"/>
            <p14:sldId id="28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24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28A852-B911-4C93-AAB0-2DFCCC3B37E5}" type="datetimeFigureOut">
              <a:rPr lang="en-US" smtClean="0"/>
              <a:t>4/2/2023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5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7F6C9B-4AE2-4BE4-88B6-FD41C40E5B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7522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1C00C-1569-40C7-82E2-DA934C5919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45C107-2A7B-4FCE-9C6F-CD7A31F722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1D9E9A-BE0A-4E22-A8F6-BEB3F50B3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5D91B-08C7-467F-847E-DF9B26D7F106}" type="datetime1">
              <a:rPr lang="en-US" smtClean="0"/>
              <a:t>4/2/2023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CB50C7-9584-4D2C-B499-26DB2613C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FD97FE-19B8-4537-820C-C3A5696CB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391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05695-CE00-4DFD-9666-9D1BF890E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2E3C64-821C-4B29-84AC-CFDC2AABF2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FAFBA5-9C3A-44B5-9EA9-5A8369E67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4101E-E8C6-4C34-B121-70E6A0F72FA4}" type="datetime1">
              <a:rPr lang="en-US" smtClean="0"/>
              <a:t>4/2/2023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FE5EFE-A9FB-4E57-A631-30A145B55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400FF9-6843-45B4-AB0E-0E7883BF6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160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4D176D-8411-4CE6-8492-AC8F565121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86F8BA-AEED-4EED-9072-3E21D93AFA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600E40-CAF6-4CB4-876D-93B9F9121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CDCB-9E33-406B-8993-93B407C8AEDF}" type="datetime1">
              <a:rPr lang="en-US" smtClean="0"/>
              <a:t>4/2/2023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181CAF-9995-4694-A791-7F0124C79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883706-4B16-4D22-8C86-EB1D2C9EF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902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BAE69-EDFD-4A7D-A1C4-771FB24F7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D37AA-C9DF-4783-B822-AE703B48A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64D149-6D96-4419-9891-EADCC829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17933-78D6-457E-8F14-AFA89ECC8267}" type="datetime1">
              <a:rPr lang="en-US" smtClean="0"/>
              <a:t>4/2/2023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DD7F94-E36E-43A7-AD95-50F0ED52C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C60E-D97D-4CAF-8C53-B1CD726CD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255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503AD4-0801-47FD-A183-5BF87AF0A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6CF11A-A058-46BA-B20D-4BC92FBE1B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5DC734-9BC4-4BF3-A1CC-336835224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33FE4-ECE3-441B-8DE4-8CF91CAB2B70}" type="datetime1">
              <a:rPr lang="en-US" smtClean="0"/>
              <a:t>4/2/2023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D305DC-8CB8-4DD7-B633-FB8614D47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1B2DD6-F671-4853-B494-198D0F47B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26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48BDD-913D-45D3-93B0-3F34FB753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8ECD2E-2B57-4D0C-8707-920EB6EBDD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C10CA3-D2CA-486D-B64C-522105D174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F05098-1493-4C70-9F44-DCFC4E06E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443AA-FBEE-4F81-A443-1C8CD7DDF835}" type="datetime1">
              <a:rPr lang="en-US" smtClean="0"/>
              <a:t>4/2/2023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E3CBDF-CEE7-42B2-8639-512814BCA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97B533-B683-41FC-A20C-FA07DE7B2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842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36FDE-E9B4-4255-A993-43B5DD0A4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9B180D-4770-49C7-867C-CD003C87BB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D836AF-99F0-46AA-A89A-8120F97DAD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547139-914A-4A4A-8B4C-E4363E84D0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05FE96-A863-4D19-9438-ABD60D61B9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AB0AF2-9FDA-48B5-A56A-A55D72A79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D9EB-98E0-4D5D-B6DF-8519E307DFA6}" type="datetime1">
              <a:rPr lang="en-US" smtClean="0"/>
              <a:t>4/2/2023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E6D53D-8308-4253-B156-06BC0C10A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D9AB4A-B45E-4DEC-ADF1-38B92195A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028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C88C1-1B75-449E-A019-8FCA0B54E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0D61EF-0978-4D2E-8294-D23031490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CE05A-7379-4D93-AF01-9D8AF38840C3}" type="datetime1">
              <a:rPr lang="en-US" smtClean="0"/>
              <a:t>4/2/2023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5A2861-4054-4F27-91AA-3761D1363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81F128-26C2-4578-AAA5-7295BF63F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3946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BD3234-237D-4FAB-AF2B-6A3433EE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8107-E5F8-4F74-BA23-95B63BC6E742}" type="datetime1">
              <a:rPr lang="en-US" smtClean="0"/>
              <a:t>4/2/2023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21127C2-EC99-41CE-B8D4-B7553F9CD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5282DC-1DEF-41CD-A521-02C5438E4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613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0FAD9-9B82-472C-8A2F-F704DCB05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56F67-C550-466F-A8FD-194E09AF5D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531AC4-7B7A-4765-B52B-C09AF38459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324C15-3B0B-4EC6-A947-829F51FFE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544C-1053-4FDB-8753-91F19867B1A0}" type="datetime1">
              <a:rPr lang="en-US" smtClean="0"/>
              <a:t>4/2/2023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B33EB6-5BA9-4347-89F6-1AE46BB10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CE7B59-F846-4B06-95F8-F1F19BB47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40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23B08-482B-4D8A-A280-3810A158E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9528F0-3A2F-4731-BFD5-7C5A8B652F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1CB4B3-F285-4376-8DB8-8BEA795F52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FACFF1-85F5-44CF-BC67-B0F8D55DA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E38D4-A85E-4FB5-B742-29A5014475E6}" type="datetime1">
              <a:rPr lang="en-US" smtClean="0"/>
              <a:t>4/2/2023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52CBFB-0D8C-4331-AAE8-AF0F27CFC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55402C-6DA5-408F-8FD1-A1BD15CA7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642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524840-24F3-4C02-84C1-8AC0E4B08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24E94B-195D-4D65-BF20-E16D0FE938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493662-241A-4E6D-9C61-07A5A683F6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AF456C-99C5-4DC7-A8BD-98578A665D3E}" type="datetime1">
              <a:rPr lang="en-US" smtClean="0"/>
              <a:t>4/2/2023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7BDA06-B513-49F8-A3E0-FA3B139027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0BB1AF-49F1-45E6-9F4C-F8B580C56D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758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66B332A4-D438-4773-A77F-5ED49A448D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53768" y="0"/>
            <a:ext cx="8284464" cy="6858000"/>
          </a:xfrm>
          <a:custGeom>
            <a:avLst/>
            <a:gdLst>
              <a:gd name="connsiteX0" fmla="*/ 1818109 w 8284464"/>
              <a:gd name="connsiteY0" fmla="*/ 0 h 6858000"/>
              <a:gd name="connsiteX1" fmla="*/ 6466355 w 8284464"/>
              <a:gd name="connsiteY1" fmla="*/ 0 h 6858000"/>
              <a:gd name="connsiteX2" fmla="*/ 6620596 w 8284464"/>
              <a:gd name="connsiteY2" fmla="*/ 109683 h 6858000"/>
              <a:gd name="connsiteX3" fmla="*/ 8284464 w 8284464"/>
              <a:gd name="connsiteY3" fmla="*/ 3429000 h 6858000"/>
              <a:gd name="connsiteX4" fmla="*/ 6620596 w 8284464"/>
              <a:gd name="connsiteY4" fmla="*/ 6748318 h 6858000"/>
              <a:gd name="connsiteX5" fmla="*/ 6466355 w 8284464"/>
              <a:gd name="connsiteY5" fmla="*/ 6858000 h 6858000"/>
              <a:gd name="connsiteX6" fmla="*/ 1818109 w 8284464"/>
              <a:gd name="connsiteY6" fmla="*/ 6858000 h 6858000"/>
              <a:gd name="connsiteX7" fmla="*/ 1663869 w 8284464"/>
              <a:gd name="connsiteY7" fmla="*/ 6748318 h 6858000"/>
              <a:gd name="connsiteX8" fmla="*/ 0 w 8284464"/>
              <a:gd name="connsiteY8" fmla="*/ 3429000 h 6858000"/>
              <a:gd name="connsiteX9" fmla="*/ 1663869 w 8284464"/>
              <a:gd name="connsiteY9" fmla="*/ 1096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284464" h="6858000">
                <a:moveTo>
                  <a:pt x="1818109" y="0"/>
                </a:moveTo>
                <a:lnTo>
                  <a:pt x="6466355" y="0"/>
                </a:lnTo>
                <a:lnTo>
                  <a:pt x="6620596" y="109683"/>
                </a:lnTo>
                <a:cubicBezTo>
                  <a:pt x="7630666" y="865069"/>
                  <a:pt x="8284464" y="2070683"/>
                  <a:pt x="8284464" y="3429000"/>
                </a:cubicBezTo>
                <a:cubicBezTo>
                  <a:pt x="8284464" y="4787317"/>
                  <a:pt x="7630666" y="5992931"/>
                  <a:pt x="6620596" y="6748318"/>
                </a:cubicBezTo>
                <a:lnTo>
                  <a:pt x="6466355" y="6858000"/>
                </a:lnTo>
                <a:lnTo>
                  <a:pt x="1818109" y="6858000"/>
                </a:lnTo>
                <a:lnTo>
                  <a:pt x="1663869" y="6748318"/>
                </a:lnTo>
                <a:cubicBezTo>
                  <a:pt x="653798" y="5992931"/>
                  <a:pt x="0" y="4787317"/>
                  <a:pt x="0" y="3429000"/>
                </a:cubicBezTo>
                <a:cubicBezTo>
                  <a:pt x="0" y="2070683"/>
                  <a:pt x="653798" y="865069"/>
                  <a:pt x="1663869" y="10968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DF9AD32D-FF05-44F4-BD4D-9CEE89B71E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18360" y="0"/>
            <a:ext cx="7955280" cy="6858000"/>
          </a:xfrm>
          <a:custGeom>
            <a:avLst/>
            <a:gdLst>
              <a:gd name="connsiteX0" fmla="*/ 1962423 w 7955280"/>
              <a:gd name="connsiteY0" fmla="*/ 0 h 6858000"/>
              <a:gd name="connsiteX1" fmla="*/ 5992858 w 7955280"/>
              <a:gd name="connsiteY1" fmla="*/ 0 h 6858000"/>
              <a:gd name="connsiteX2" fmla="*/ 6040191 w 7955280"/>
              <a:gd name="connsiteY2" fmla="*/ 27216 h 6858000"/>
              <a:gd name="connsiteX3" fmla="*/ 7955280 w 7955280"/>
              <a:gd name="connsiteY3" fmla="*/ 3429000 h 6858000"/>
              <a:gd name="connsiteX4" fmla="*/ 6040191 w 7955280"/>
              <a:gd name="connsiteY4" fmla="*/ 6830784 h 6858000"/>
              <a:gd name="connsiteX5" fmla="*/ 5992858 w 7955280"/>
              <a:gd name="connsiteY5" fmla="*/ 6858000 h 6858000"/>
              <a:gd name="connsiteX6" fmla="*/ 1962423 w 7955280"/>
              <a:gd name="connsiteY6" fmla="*/ 6858000 h 6858000"/>
              <a:gd name="connsiteX7" fmla="*/ 1915089 w 7955280"/>
              <a:gd name="connsiteY7" fmla="*/ 6830784 h 6858000"/>
              <a:gd name="connsiteX8" fmla="*/ 0 w 7955280"/>
              <a:gd name="connsiteY8" fmla="*/ 3429000 h 6858000"/>
              <a:gd name="connsiteX9" fmla="*/ 1915089 w 7955280"/>
              <a:gd name="connsiteY9" fmla="*/ 272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955280" h="6858000">
                <a:moveTo>
                  <a:pt x="1962423" y="0"/>
                </a:moveTo>
                <a:lnTo>
                  <a:pt x="5992858" y="0"/>
                </a:lnTo>
                <a:lnTo>
                  <a:pt x="6040191" y="27216"/>
                </a:lnTo>
                <a:cubicBezTo>
                  <a:pt x="7188332" y="724844"/>
                  <a:pt x="7955280" y="1987357"/>
                  <a:pt x="7955280" y="3429000"/>
                </a:cubicBezTo>
                <a:cubicBezTo>
                  <a:pt x="7955280" y="4870644"/>
                  <a:pt x="7188332" y="6133157"/>
                  <a:pt x="6040191" y="6830784"/>
                </a:cubicBezTo>
                <a:lnTo>
                  <a:pt x="5992858" y="6858000"/>
                </a:lnTo>
                <a:lnTo>
                  <a:pt x="1962423" y="6858000"/>
                </a:lnTo>
                <a:lnTo>
                  <a:pt x="1915089" y="6830784"/>
                </a:lnTo>
                <a:cubicBezTo>
                  <a:pt x="766948" y="6133157"/>
                  <a:pt x="0" y="4870644"/>
                  <a:pt x="0" y="3429000"/>
                </a:cubicBezTo>
                <a:cubicBezTo>
                  <a:pt x="0" y="1987357"/>
                  <a:pt x="766948" y="724844"/>
                  <a:pt x="1915089" y="2721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1912F7-3EA2-4396-8A5E-275ED1B3D3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3768" y="565265"/>
            <a:ext cx="8284464" cy="563568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Fellowship Church Sunday School</a:t>
            </a:r>
            <a:b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b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March-May 2023</a:t>
            </a:r>
            <a:b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br>
              <a:rPr lang="en-US" sz="3000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Hebrews - Jesus Christ is Better </a:t>
            </a:r>
            <a:br>
              <a:rPr lang="en-US" sz="3600" b="1" dirty="0">
                <a:solidFill>
                  <a:srgbClr val="00B050"/>
                </a:solidFill>
              </a:rPr>
            </a:br>
            <a:br>
              <a:rPr lang="en-US" sz="3600" b="1" dirty="0">
                <a:solidFill>
                  <a:srgbClr val="00B050"/>
                </a:solidFill>
              </a:rPr>
            </a:br>
            <a:r>
              <a:rPr lang="en-US" sz="3600" b="1" dirty="0">
                <a:solidFill>
                  <a:srgbClr val="00B050"/>
                </a:solidFill>
              </a:rPr>
              <a:t>Today, Hebrews 5:1-14</a:t>
            </a:r>
            <a:br>
              <a:rPr lang="en-US" sz="3600" b="1" dirty="0">
                <a:solidFill>
                  <a:srgbClr val="00B050"/>
                </a:solidFill>
              </a:rPr>
            </a:br>
            <a:br>
              <a:rPr lang="en-US" sz="3600" b="1" dirty="0">
                <a:solidFill>
                  <a:srgbClr val="00B050"/>
                </a:solidFill>
              </a:rPr>
            </a:br>
            <a:r>
              <a:rPr lang="en-US" sz="3600" dirty="0">
                <a:solidFill>
                  <a:schemeClr val="bg1"/>
                </a:solidFill>
              </a:rPr>
              <a:t> Jesus is the Greatest of all Priests   </a:t>
            </a:r>
            <a:br>
              <a:rPr lang="en-US" sz="3600" dirty="0">
                <a:solidFill>
                  <a:schemeClr val="bg1"/>
                </a:solidFill>
              </a:rPr>
            </a:b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 taught by:  Minister Bill Heath</a:t>
            </a:r>
            <a:endParaRPr lang="en-US" sz="30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4427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249B9D6-D011-C23E-A9F0-ADA5608911EA}"/>
              </a:ext>
            </a:extLst>
          </p:cNvPr>
          <p:cNvSpPr txBox="1"/>
          <p:nvPr/>
        </p:nvSpPr>
        <p:spPr>
          <a:xfrm>
            <a:off x="2890345" y="41096"/>
            <a:ext cx="54632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Outline of  Hebrews, Jesus is </a:t>
            </a:r>
            <a:r>
              <a:rPr lang="en-US" sz="2400" b="1" dirty="0">
                <a:solidFill>
                  <a:schemeClr val="bg1"/>
                </a:solidFill>
              </a:rPr>
              <a:t>Better</a:t>
            </a:r>
            <a:r>
              <a:rPr lang="en-US" sz="2400" dirty="0">
                <a:solidFill>
                  <a:schemeClr val="bg1"/>
                </a:solidFill>
              </a:rPr>
              <a:t> (12x)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625CAE7-07CD-C00D-B1C6-F4EB397763CD}"/>
              </a:ext>
            </a:extLst>
          </p:cNvPr>
          <p:cNvSpPr txBox="1"/>
          <p:nvPr/>
        </p:nvSpPr>
        <p:spPr>
          <a:xfrm>
            <a:off x="5248702" y="626012"/>
            <a:ext cx="5105285" cy="6063198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en-US" sz="400" b="1" u="sng" dirty="0">
              <a:solidFill>
                <a:schemeClr val="bg1"/>
              </a:solidFill>
            </a:endParaRPr>
          </a:p>
          <a:p>
            <a:r>
              <a:rPr lang="en-US" sz="2400" b="1" u="sng" dirty="0">
                <a:solidFill>
                  <a:schemeClr val="bg1"/>
                </a:solidFill>
              </a:rPr>
              <a:t>Look back </a:t>
            </a:r>
            <a:r>
              <a:rPr lang="en-US" sz="2400" dirty="0">
                <a:solidFill>
                  <a:schemeClr val="bg1"/>
                </a:solidFill>
              </a:rPr>
              <a:t>at the Old Testament  </a:t>
            </a:r>
            <a:r>
              <a:rPr lang="en-US" sz="2400" b="1" dirty="0">
                <a:solidFill>
                  <a:schemeClr val="bg1"/>
                </a:solidFill>
              </a:rPr>
              <a:t>1-11</a:t>
            </a:r>
          </a:p>
          <a:p>
            <a:r>
              <a:rPr lang="en-US" sz="2000" dirty="0">
                <a:solidFill>
                  <a:schemeClr val="bg1"/>
                </a:solidFill>
              </a:rPr>
              <a:t>1:1-3 Introduction (Jesus is better in 9 ways)</a:t>
            </a:r>
          </a:p>
          <a:p>
            <a:endParaRPr lang="en-US" sz="800" dirty="0">
              <a:solidFill>
                <a:schemeClr val="bg1"/>
              </a:solidFill>
            </a:endParaRPr>
          </a:p>
          <a:p>
            <a:r>
              <a:rPr lang="en-US" sz="2000" dirty="0">
                <a:solidFill>
                  <a:schemeClr val="bg1"/>
                </a:solidFill>
              </a:rPr>
              <a:t>(1) 1:1-3 </a:t>
            </a:r>
            <a:r>
              <a:rPr lang="en-US" sz="2000" b="1" dirty="0">
                <a:solidFill>
                  <a:schemeClr val="bg1"/>
                </a:solidFill>
              </a:rPr>
              <a:t>better</a:t>
            </a:r>
            <a:r>
              <a:rPr lang="en-US" sz="2000" dirty="0">
                <a:solidFill>
                  <a:schemeClr val="bg1"/>
                </a:solidFill>
              </a:rPr>
              <a:t> than the </a:t>
            </a:r>
            <a:r>
              <a:rPr lang="en-US" sz="2000" b="1" u="sng" dirty="0">
                <a:solidFill>
                  <a:schemeClr val="bg1"/>
                </a:solidFill>
              </a:rPr>
              <a:t>prophets</a:t>
            </a:r>
          </a:p>
          <a:p>
            <a:r>
              <a:rPr lang="en-US" sz="2000" dirty="0">
                <a:solidFill>
                  <a:schemeClr val="bg1"/>
                </a:solidFill>
              </a:rPr>
              <a:t>(2) 1:4-2:18</a:t>
            </a:r>
            <a:r>
              <a:rPr lang="en-US" sz="2000" b="1" dirty="0">
                <a:solidFill>
                  <a:schemeClr val="bg1"/>
                </a:solidFill>
              </a:rPr>
              <a:t> so much better </a:t>
            </a:r>
            <a:r>
              <a:rPr lang="en-US" sz="2000" dirty="0">
                <a:solidFill>
                  <a:schemeClr val="bg1"/>
                </a:solidFill>
              </a:rPr>
              <a:t>than the </a:t>
            </a:r>
            <a:r>
              <a:rPr lang="en-US" sz="2000" b="1" u="sng" dirty="0">
                <a:solidFill>
                  <a:schemeClr val="bg1"/>
                </a:solidFill>
              </a:rPr>
              <a:t>angels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</a:p>
          <a:p>
            <a:r>
              <a:rPr lang="en-US" sz="2000" dirty="0">
                <a:solidFill>
                  <a:schemeClr val="bg1"/>
                </a:solidFill>
              </a:rPr>
              <a:t>(3) 3:1-17 </a:t>
            </a:r>
            <a:r>
              <a:rPr lang="en-US" sz="2000" b="1" dirty="0">
                <a:solidFill>
                  <a:schemeClr val="bg1"/>
                </a:solidFill>
              </a:rPr>
              <a:t>worthy of more glory </a:t>
            </a:r>
            <a:r>
              <a:rPr lang="en-US" sz="2000" dirty="0">
                <a:solidFill>
                  <a:schemeClr val="bg1"/>
                </a:solidFill>
              </a:rPr>
              <a:t>than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u="sng" dirty="0">
                <a:solidFill>
                  <a:schemeClr val="bg1"/>
                </a:solidFill>
              </a:rPr>
              <a:t>Moses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</a:p>
          <a:p>
            <a:r>
              <a:rPr lang="en-US" sz="2000" dirty="0">
                <a:solidFill>
                  <a:schemeClr val="bg1"/>
                </a:solidFill>
              </a:rPr>
              <a:t>(4) 4:1-13 better </a:t>
            </a:r>
            <a:r>
              <a:rPr lang="en-US" sz="2000" b="1" dirty="0">
                <a:solidFill>
                  <a:schemeClr val="bg1"/>
                </a:solidFill>
              </a:rPr>
              <a:t>rest </a:t>
            </a:r>
            <a:r>
              <a:rPr lang="en-US" sz="2000" dirty="0">
                <a:solidFill>
                  <a:schemeClr val="bg1"/>
                </a:solidFill>
              </a:rPr>
              <a:t>than </a:t>
            </a:r>
            <a:r>
              <a:rPr lang="en-US" sz="2000" b="1" u="sng" dirty="0">
                <a:solidFill>
                  <a:schemeClr val="bg1"/>
                </a:solidFill>
              </a:rPr>
              <a:t>Joshua</a:t>
            </a:r>
          </a:p>
          <a:p>
            <a:r>
              <a:rPr lang="en-US" sz="2000" dirty="0">
                <a:solidFill>
                  <a:schemeClr val="bg1"/>
                </a:solidFill>
                <a:highlight>
                  <a:srgbClr val="0000FF"/>
                </a:highlight>
              </a:rPr>
              <a:t>(5) 4:14-8:5</a:t>
            </a:r>
            <a:r>
              <a:rPr lang="en-US" sz="2000" b="1" dirty="0">
                <a:solidFill>
                  <a:schemeClr val="bg1"/>
                </a:solidFill>
                <a:highlight>
                  <a:srgbClr val="0000FF"/>
                </a:highlight>
              </a:rPr>
              <a:t> greatest </a:t>
            </a:r>
            <a:r>
              <a:rPr lang="en-US" sz="2000" dirty="0">
                <a:solidFill>
                  <a:schemeClr val="bg1"/>
                </a:solidFill>
                <a:highlight>
                  <a:srgbClr val="0000FF"/>
                </a:highlight>
              </a:rPr>
              <a:t>of</a:t>
            </a:r>
            <a:r>
              <a:rPr lang="en-US" sz="2000" b="1" dirty="0">
                <a:solidFill>
                  <a:schemeClr val="bg1"/>
                </a:solidFill>
                <a:highlight>
                  <a:srgbClr val="0000FF"/>
                </a:highlight>
              </a:rPr>
              <a:t> </a:t>
            </a:r>
            <a:r>
              <a:rPr lang="en-US" sz="2000" dirty="0">
                <a:solidFill>
                  <a:schemeClr val="bg1"/>
                </a:solidFill>
                <a:highlight>
                  <a:srgbClr val="0000FF"/>
                </a:highlight>
              </a:rPr>
              <a:t>all </a:t>
            </a:r>
            <a:r>
              <a:rPr lang="en-US" sz="2000" b="1" u="sng" dirty="0">
                <a:solidFill>
                  <a:schemeClr val="bg1"/>
                </a:solidFill>
                <a:highlight>
                  <a:srgbClr val="0000FF"/>
                </a:highlight>
              </a:rPr>
              <a:t>priests</a:t>
            </a:r>
          </a:p>
          <a:p>
            <a:r>
              <a:rPr lang="en-US" sz="2000" dirty="0">
                <a:solidFill>
                  <a:schemeClr val="bg1"/>
                </a:solidFill>
              </a:rPr>
              <a:t>(6) 8:6-13 </a:t>
            </a:r>
            <a:r>
              <a:rPr lang="en-US" sz="2000" b="1" dirty="0">
                <a:solidFill>
                  <a:schemeClr val="bg1"/>
                </a:solidFill>
              </a:rPr>
              <a:t>better </a:t>
            </a:r>
            <a:r>
              <a:rPr lang="en-US" sz="2000" dirty="0">
                <a:solidFill>
                  <a:schemeClr val="bg1"/>
                </a:solidFill>
              </a:rPr>
              <a:t>than the old </a:t>
            </a:r>
            <a:r>
              <a:rPr lang="en-US" sz="2000" b="1" u="sng" dirty="0">
                <a:solidFill>
                  <a:schemeClr val="bg1"/>
                </a:solidFill>
              </a:rPr>
              <a:t>covenant</a:t>
            </a:r>
            <a:r>
              <a:rPr lang="en-US" sz="2000" b="1" dirty="0">
                <a:solidFill>
                  <a:schemeClr val="bg1"/>
                </a:solidFill>
              </a:rPr>
              <a:t>  </a:t>
            </a:r>
          </a:p>
          <a:p>
            <a:r>
              <a:rPr lang="en-US" sz="2000" dirty="0">
                <a:solidFill>
                  <a:schemeClr val="bg1"/>
                </a:solidFill>
              </a:rPr>
              <a:t>(7) 9:1-11 </a:t>
            </a:r>
            <a:r>
              <a:rPr lang="en-US" sz="2000" b="1" dirty="0">
                <a:solidFill>
                  <a:schemeClr val="bg1"/>
                </a:solidFill>
              </a:rPr>
              <a:t>greater &amp; more perfect </a:t>
            </a:r>
            <a:r>
              <a:rPr lang="en-US" sz="2000" b="1" u="sng" dirty="0">
                <a:solidFill>
                  <a:schemeClr val="bg1"/>
                </a:solidFill>
              </a:rPr>
              <a:t>tabernacle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</a:p>
          <a:p>
            <a:r>
              <a:rPr lang="en-US" sz="2000" dirty="0">
                <a:solidFill>
                  <a:schemeClr val="bg1"/>
                </a:solidFill>
              </a:rPr>
              <a:t>(8) 9:12-10:18 </a:t>
            </a:r>
            <a:r>
              <a:rPr lang="en-US" sz="2000" b="1" dirty="0">
                <a:solidFill>
                  <a:schemeClr val="bg1"/>
                </a:solidFill>
              </a:rPr>
              <a:t>better eternal </a:t>
            </a:r>
            <a:r>
              <a:rPr lang="en-US" sz="2000" b="1" u="sng" dirty="0">
                <a:solidFill>
                  <a:schemeClr val="bg1"/>
                </a:solidFill>
              </a:rPr>
              <a:t>sacrifice</a:t>
            </a:r>
          </a:p>
          <a:p>
            <a:r>
              <a:rPr lang="en-US" sz="2000" dirty="0">
                <a:solidFill>
                  <a:schemeClr val="bg1"/>
                </a:solidFill>
              </a:rPr>
              <a:t>(9) 10:19-11:40 </a:t>
            </a:r>
            <a:r>
              <a:rPr lang="en-US" sz="2000" b="1" dirty="0">
                <a:solidFill>
                  <a:schemeClr val="bg1"/>
                </a:solidFill>
              </a:rPr>
              <a:t>a better </a:t>
            </a:r>
            <a:r>
              <a:rPr lang="en-US" sz="2000" b="1" u="sng" dirty="0">
                <a:solidFill>
                  <a:schemeClr val="bg1"/>
                </a:solidFill>
              </a:rPr>
              <a:t>faith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400" b="1" dirty="0">
                <a:solidFill>
                  <a:schemeClr val="bg1"/>
                </a:solidFill>
              </a:rPr>
              <a:t>		</a:t>
            </a:r>
          </a:p>
          <a:p>
            <a:endParaRPr lang="en-US" sz="1000" dirty="0">
              <a:solidFill>
                <a:schemeClr val="bg1"/>
              </a:solidFill>
            </a:endParaRPr>
          </a:p>
          <a:p>
            <a:r>
              <a:rPr lang="en-US" sz="2400" b="1" u="sng" dirty="0">
                <a:solidFill>
                  <a:schemeClr val="bg1"/>
                </a:solidFill>
              </a:rPr>
              <a:t>Look forward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dirty="0">
                <a:solidFill>
                  <a:schemeClr val="bg1"/>
                </a:solidFill>
              </a:rPr>
              <a:t>to Heaven</a:t>
            </a:r>
            <a:r>
              <a:rPr lang="en-US" sz="2400" b="1" dirty="0">
                <a:solidFill>
                  <a:schemeClr val="bg1"/>
                </a:solidFill>
              </a:rPr>
              <a:t>	      12</a:t>
            </a:r>
          </a:p>
          <a:p>
            <a:r>
              <a:rPr lang="en-US" sz="2000" dirty="0">
                <a:solidFill>
                  <a:schemeClr val="bg1"/>
                </a:solidFill>
              </a:rPr>
              <a:t>Heavenly Father, </a:t>
            </a:r>
          </a:p>
          <a:p>
            <a:r>
              <a:rPr lang="en-US" sz="2000" dirty="0">
                <a:solidFill>
                  <a:schemeClr val="bg1"/>
                </a:solidFill>
              </a:rPr>
              <a:t>Heavenly Jerusalem, unshakable</a:t>
            </a:r>
          </a:p>
          <a:p>
            <a:endParaRPr lang="en-US" sz="1000" dirty="0">
              <a:solidFill>
                <a:schemeClr val="bg1"/>
              </a:solidFill>
            </a:endParaRPr>
          </a:p>
          <a:p>
            <a:r>
              <a:rPr lang="en-US" sz="2400" b="1" u="sng" dirty="0">
                <a:solidFill>
                  <a:schemeClr val="bg1"/>
                </a:solidFill>
              </a:rPr>
              <a:t>Look around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dirty="0">
                <a:solidFill>
                  <a:schemeClr val="bg1"/>
                </a:solidFill>
              </a:rPr>
              <a:t>in the present</a:t>
            </a:r>
            <a:r>
              <a:rPr lang="en-US" sz="2400" b="1" dirty="0">
                <a:solidFill>
                  <a:schemeClr val="bg1"/>
                </a:solidFill>
              </a:rPr>
              <a:t>	      13</a:t>
            </a:r>
          </a:p>
          <a:p>
            <a:r>
              <a:rPr lang="en-US" sz="2000" dirty="0">
                <a:solidFill>
                  <a:schemeClr val="bg1"/>
                </a:solidFill>
              </a:rPr>
              <a:t>Brotherly love, </a:t>
            </a:r>
          </a:p>
          <a:p>
            <a:r>
              <a:rPr lang="en-US" sz="2000" dirty="0">
                <a:solidFill>
                  <a:schemeClr val="bg1"/>
                </a:solidFill>
              </a:rPr>
              <a:t>outside the camp, prayer &amp; grace</a:t>
            </a:r>
          </a:p>
        </p:txBody>
      </p:sp>
      <p:sp>
        <p:nvSpPr>
          <p:cNvPr id="2" name="AutoShape 2">
            <a:extLst>
              <a:ext uri="{FF2B5EF4-FFF2-40B4-BE49-F238E27FC236}">
                <a16:creationId xmlns:a16="http://schemas.microsoft.com/office/drawing/2014/main" id="{C189C651-C390-8455-938E-805FFDB5B11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57B98EE-242E-8BE6-BE60-A3FD16477E64}"/>
              </a:ext>
            </a:extLst>
          </p:cNvPr>
          <p:cNvSpPr txBox="1"/>
          <p:nvPr/>
        </p:nvSpPr>
        <p:spPr>
          <a:xfrm>
            <a:off x="149566" y="599327"/>
            <a:ext cx="4843838" cy="6170920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r>
              <a:rPr lang="en-US" sz="2000" b="1" u="sng" dirty="0">
                <a:solidFill>
                  <a:schemeClr val="bg1"/>
                </a:solidFill>
              </a:rPr>
              <a:t>Introduction to Hebrews</a:t>
            </a:r>
          </a:p>
          <a:p>
            <a:endParaRPr lang="en-US" sz="1200" dirty="0">
              <a:solidFill>
                <a:schemeClr val="bg1"/>
              </a:solidFill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1:1  God </a:t>
            </a:r>
            <a:r>
              <a:rPr lang="en-US" sz="2000" b="1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spoke</a:t>
            </a: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     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       - at various times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       - in many ways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       - unto the fathers by the </a:t>
            </a:r>
            <a:r>
              <a:rPr lang="en-US" sz="2000" b="1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prophets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2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1:2-3 in these last days </a:t>
            </a:r>
            <a:r>
              <a:rPr lang="en-US" sz="2000" b="1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spoke</a:t>
            </a: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by [his] </a:t>
            </a:r>
            <a:r>
              <a:rPr lang="en-US" sz="2000" b="1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Son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       - </a:t>
            </a:r>
            <a:r>
              <a:rPr lang="en-US" sz="2000" b="1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appointed</a:t>
            </a: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heir of all things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       - by Jesus God made the worlds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       - being the brightness of glory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       </a:t>
            </a: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- express image of God’s person  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       - upholding all things by the </a:t>
            </a:r>
            <a:r>
              <a:rPr lang="en-US" sz="2000" b="1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word</a:t>
            </a: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of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          God’s power //</a:t>
            </a:r>
            <a:r>
              <a:rPr lang="en-US" sz="2000" dirty="0" err="1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dunamis</a:t>
            </a: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//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1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       - when Jesus purged our sins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       - sat down on the right hand of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          the Majesty on high //in heaven//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Note:  Use the same introduction for 9 ways Jesus is better, perfect, and all-sufficient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3ADDD82-D6C5-59EC-B5CD-F701C47399FE}"/>
              </a:ext>
            </a:extLst>
          </p:cNvPr>
          <p:cNvSpPr txBox="1"/>
          <p:nvPr/>
        </p:nvSpPr>
        <p:spPr>
          <a:xfrm>
            <a:off x="10612910" y="681632"/>
            <a:ext cx="1419250" cy="5909310"/>
          </a:xfrm>
          <a:prstGeom prst="rect">
            <a:avLst/>
          </a:prstGeom>
          <a:solidFill>
            <a:schemeClr val="bg1"/>
          </a:solidFill>
          <a:ln w="3492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   </a:t>
            </a:r>
            <a:r>
              <a:rPr lang="en-US" sz="2000" b="1" dirty="0"/>
              <a:t>Warning</a:t>
            </a:r>
          </a:p>
          <a:p>
            <a:r>
              <a:rPr lang="en-US" sz="2000" dirty="0"/>
              <a:t>1.  Neglect</a:t>
            </a:r>
          </a:p>
          <a:p>
            <a:r>
              <a:rPr lang="en-US" sz="2000" dirty="0"/>
              <a:t>     (2:1-4)</a:t>
            </a:r>
          </a:p>
          <a:p>
            <a:endParaRPr lang="en-US" sz="2000" dirty="0"/>
          </a:p>
          <a:p>
            <a:r>
              <a:rPr lang="en-US" sz="2000" dirty="0"/>
              <a:t>    </a:t>
            </a:r>
            <a:r>
              <a:rPr lang="en-US" sz="2000" b="1" dirty="0"/>
              <a:t>Danger</a:t>
            </a:r>
          </a:p>
          <a:p>
            <a:r>
              <a:rPr lang="en-US" sz="2000" dirty="0"/>
              <a:t>2. Unbelief</a:t>
            </a:r>
          </a:p>
          <a:p>
            <a:r>
              <a:rPr lang="en-US" sz="2000" dirty="0"/>
              <a:t>   (3:7-4:11</a:t>
            </a:r>
            <a:r>
              <a:rPr lang="en-US" dirty="0"/>
              <a:t>)</a:t>
            </a:r>
          </a:p>
          <a:p>
            <a:endParaRPr lang="en-US" sz="2000" dirty="0"/>
          </a:p>
          <a:p>
            <a:r>
              <a:rPr lang="en-US" sz="2000" dirty="0"/>
              <a:t>    </a:t>
            </a:r>
            <a:r>
              <a:rPr lang="en-US" sz="2000" b="1" dirty="0"/>
              <a:t>Warning</a:t>
            </a:r>
          </a:p>
          <a:p>
            <a:r>
              <a:rPr lang="en-US" sz="2000" dirty="0"/>
              <a:t>3. Slothful</a:t>
            </a:r>
          </a:p>
          <a:p>
            <a:r>
              <a:rPr lang="en-US" sz="2000" dirty="0"/>
              <a:t> (5:11-6:12)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4.</a:t>
            </a:r>
          </a:p>
          <a:p>
            <a:r>
              <a:rPr lang="en-US" sz="2000" dirty="0"/>
              <a:t>   (10: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5.</a:t>
            </a:r>
          </a:p>
          <a:p>
            <a:r>
              <a:rPr lang="en-US" dirty="0"/>
              <a:t>  (12:</a:t>
            </a:r>
          </a:p>
        </p:txBody>
      </p:sp>
    </p:spTree>
    <p:extLst>
      <p:ext uri="{BB962C8B-B14F-4D97-AF65-F5344CB8AC3E}">
        <p14:creationId xmlns:p14="http://schemas.microsoft.com/office/powerpoint/2010/main" val="3342200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028C80F-547A-88DE-D2CF-5DDA87457928}"/>
              </a:ext>
            </a:extLst>
          </p:cNvPr>
          <p:cNvSpPr txBox="1"/>
          <p:nvPr/>
        </p:nvSpPr>
        <p:spPr>
          <a:xfrm>
            <a:off x="125862" y="567483"/>
            <a:ext cx="5928222" cy="6123215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New Testament Priest (eternal)</a:t>
            </a:r>
          </a:p>
          <a:p>
            <a:pPr algn="ctr"/>
            <a:endParaRPr lang="en-US" sz="1200" b="1" dirty="0">
              <a:solidFill>
                <a:schemeClr val="bg1"/>
              </a:solidFill>
            </a:endParaRPr>
          </a:p>
          <a:p>
            <a:pPr algn="ctr"/>
            <a:r>
              <a:rPr lang="en-US" sz="2400" dirty="0">
                <a:solidFill>
                  <a:schemeClr val="bg1"/>
                </a:solidFill>
              </a:rPr>
              <a:t>4:14-8:5  The Greatest of all Priests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b="1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5:1-4  Aaron’s high priestly duties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- ordained for men</a:t>
            </a:r>
          </a:p>
          <a:p>
            <a:pPr marL="342900" marR="0" indent="-34290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en-US" sz="20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- offer gifts &amp; sacrifices for sins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- </a:t>
            </a: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compassion &amp; called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b="1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5:5-10  Christ’s great high priestly duties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- prayer &amp; supplication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- obedience made perfect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- called, after the order of Melchizedek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Keywords</a:t>
            </a: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:  Melchizedek/high priest/Aaron, called.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b="1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b="1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5:11-14  </a:t>
            </a:r>
            <a:r>
              <a:rPr lang="en-US" sz="2400" b="1" dirty="0">
                <a:solidFill>
                  <a:schemeClr val="bg1"/>
                </a:solidFill>
                <a:highlight>
                  <a:srgbClr val="0000FF"/>
                </a:highlight>
                <a:ea typeface="Cambria Math" panose="02040503050406030204" pitchFamily="18" charset="0"/>
                <a:cs typeface="Wingdings 3" panose="05040102010807070707" pitchFamily="18" charset="2"/>
              </a:rPr>
              <a:t>Warning to the dull of hearing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- child:  time, teach again the first principles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  unskillful in the word of righteousness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- full age:  reason of use, senses exercised, </a:t>
            </a:r>
          </a:p>
          <a:p>
            <a:pPr marL="342900" marR="0" indent="-34290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en-US" sz="20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                 discern good &amp; evil</a:t>
            </a:r>
            <a:endParaRPr lang="en-US" sz="2400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667D2F-BD80-D3BE-C719-19F87937C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5F70FFF-B911-BB6B-A92E-C095E688D24D}"/>
              </a:ext>
            </a:extLst>
          </p:cNvPr>
          <p:cNvSpPr txBox="1"/>
          <p:nvPr/>
        </p:nvSpPr>
        <p:spPr>
          <a:xfrm>
            <a:off x="6290315" y="592229"/>
            <a:ext cx="5775823" cy="6144439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bg1"/>
                </a:solidFill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</a:p>
          <a:p>
            <a:pPr marL="0" marR="0" algn="ctr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bg1"/>
                </a:solidFill>
                <a:ea typeface="Cambria Math" panose="02040503050406030204" pitchFamily="18" charset="0"/>
              </a:rPr>
              <a:t>Old Testament Priest (temporary) 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1050" b="1" dirty="0">
              <a:solidFill>
                <a:schemeClr val="bg1"/>
              </a:solidFill>
              <a:ea typeface="Cambria Math" panose="02040503050406030204" pitchFamily="18" charset="0"/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chemeClr val="bg1"/>
              </a:solidFill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1100" dirty="0">
              <a:solidFill>
                <a:schemeClr val="bg1"/>
              </a:solidFill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bg1"/>
                </a:solidFill>
              </a:rPr>
              <a:t>Genesis 14:1-24 (18-20) Melchizedek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- priest of the most high God, king of Salem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chemeClr val="bg1"/>
              </a:solidFill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- brought bread and wine (to celebrate victory)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chemeClr val="bg1"/>
              </a:solidFill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- blessed Abram (greater to the lesser)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- Abram gave him tithes of his assets (one time)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chemeClr val="bg1"/>
              </a:solidFill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chemeClr val="bg1"/>
              </a:solidFill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bg1"/>
                </a:solidFill>
              </a:rPr>
              <a:t>Psalm 2:1-12 (7) Jesus Christ Reigns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chemeClr val="bg1"/>
              </a:solidFill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- David wrote, a prophetic psalm, Hebrews 5:5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chemeClr val="bg1"/>
              </a:solidFill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chemeClr val="bg1"/>
              </a:solidFill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bg1"/>
                </a:solidFill>
              </a:rPr>
              <a:t>Psalm 110:1-7 (4) Jesus Christ’s Dominion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- David wrote, a prophetic psalm, Hebrews 5:6</a:t>
            </a:r>
          </a:p>
          <a:p>
            <a:pPr marL="342900" marR="0" indent="-34290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en-US" sz="2000" dirty="0">
              <a:solidFill>
                <a:schemeClr val="bg1"/>
              </a:solidFill>
            </a:endParaRPr>
          </a:p>
          <a:p>
            <a:pPr marL="342900" marR="0" indent="-34290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en-US" sz="2000" dirty="0">
              <a:solidFill>
                <a:schemeClr val="bg1"/>
              </a:solidFill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bg1"/>
                </a:solidFill>
              </a:rPr>
              <a:t>Job 9:33 </a:t>
            </a:r>
            <a:r>
              <a:rPr lang="en-US" sz="2000" dirty="0">
                <a:solidFill>
                  <a:schemeClr val="bg1"/>
                </a:solidFill>
              </a:rPr>
              <a:t>desired a priest between him and God.     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Today, believers have access to this mediator 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(1 Timothy 2:5)  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Today, believers have a better prophet than Daniel, 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a better priest than Melchizedek, 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bg1"/>
              </a:solidFill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</a:rPr>
              <a:t>and a better king than  David.   (Psalms 22-23-24)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1D5AF4-D87B-5A3B-BC99-38E180F17D80}"/>
              </a:ext>
            </a:extLst>
          </p:cNvPr>
          <p:cNvSpPr txBox="1"/>
          <p:nvPr/>
        </p:nvSpPr>
        <p:spPr>
          <a:xfrm>
            <a:off x="167777" y="-24967"/>
            <a:ext cx="1185644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Hebrews 5:1-14  Jesus is the Greatest of all Priests (4:14)</a:t>
            </a:r>
            <a:endParaRPr lang="en-US" sz="2800" dirty="0"/>
          </a:p>
        </p:txBody>
      </p:sp>
      <p:sp>
        <p:nvSpPr>
          <p:cNvPr id="3" name="Arrow: Left-Right 2">
            <a:extLst>
              <a:ext uri="{FF2B5EF4-FFF2-40B4-BE49-F238E27FC236}">
                <a16:creationId xmlns:a16="http://schemas.microsoft.com/office/drawing/2014/main" id="{674677D2-3C8D-6968-E103-79AA5807FC48}"/>
              </a:ext>
            </a:extLst>
          </p:cNvPr>
          <p:cNvSpPr/>
          <p:nvPr/>
        </p:nvSpPr>
        <p:spPr>
          <a:xfrm>
            <a:off x="5693574" y="895137"/>
            <a:ext cx="983996" cy="397631"/>
          </a:xfrm>
          <a:prstGeom prst="left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805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87A5DE-F294-5972-290C-A20EC6BEE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52795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latin typeface="Amasis MT Pro" panose="020B0604020202020204" pitchFamily="18" charset="0"/>
              </a:rPr>
              <a:t>Question from Hebrews 5:11-6:8</a:t>
            </a:r>
            <a:br>
              <a:rPr lang="en-US" sz="2800" b="1" dirty="0">
                <a:latin typeface="Amasis MT Pro" panose="020B0604020202020204" pitchFamily="18" charset="0"/>
              </a:rPr>
            </a:br>
            <a:br>
              <a:rPr lang="en-US" sz="2800" b="1" dirty="0">
                <a:latin typeface="Amasis MT Pro" panose="020B0604020202020204" pitchFamily="18" charset="0"/>
              </a:rPr>
            </a:br>
            <a:r>
              <a:rPr lang="en-US" sz="2800" dirty="0">
                <a:latin typeface="Amasis MT Pro" panose="020B0604020202020204" pitchFamily="18" charset="0"/>
              </a:rPr>
              <a:t> Is Paul speaking to his Hebrew brothers who are:</a:t>
            </a:r>
            <a:br>
              <a:rPr lang="en-US" sz="2800" dirty="0">
                <a:latin typeface="Amasis MT Pro" panose="020B0604020202020204" pitchFamily="18" charset="0"/>
              </a:rPr>
            </a:br>
            <a:br>
              <a:rPr lang="en-US" sz="2800" dirty="0">
                <a:latin typeface="Amasis MT Pro" panose="020B0604020202020204" pitchFamily="18" charset="0"/>
              </a:rPr>
            </a:br>
            <a:r>
              <a:rPr lang="en-US" sz="2800" dirty="0">
                <a:latin typeface="Amasis MT Pro" panose="020B0604020202020204" pitchFamily="18" charset="0"/>
              </a:rPr>
              <a:t>1. unbelievers as in Hebrews 4?</a:t>
            </a:r>
            <a:br>
              <a:rPr lang="en-US" sz="2800" dirty="0">
                <a:latin typeface="Amasis MT Pro" panose="020B0604020202020204" pitchFamily="18" charset="0"/>
              </a:rPr>
            </a:br>
            <a:r>
              <a:rPr lang="en-US" sz="2800" dirty="0">
                <a:latin typeface="Amasis MT Pro" panose="020B0604020202020204" pitchFamily="18" charset="0"/>
              </a:rPr>
              <a:t>or</a:t>
            </a:r>
            <a:br>
              <a:rPr lang="en-US" sz="2800" dirty="0">
                <a:latin typeface="Amasis MT Pro" panose="020B0604020202020204" pitchFamily="18" charset="0"/>
              </a:rPr>
            </a:br>
            <a:r>
              <a:rPr lang="en-US" sz="2800" dirty="0">
                <a:latin typeface="Amasis MT Pro" panose="020B0604020202020204" pitchFamily="18" charset="0"/>
              </a:rPr>
              <a:t>2. believers who lose their salvation?</a:t>
            </a:r>
            <a:br>
              <a:rPr lang="en-US" sz="2800" dirty="0">
                <a:latin typeface="Amasis MT Pro" panose="020B0604020202020204" pitchFamily="18" charset="0"/>
              </a:rPr>
            </a:br>
            <a:r>
              <a:rPr lang="en-US" sz="2800" dirty="0">
                <a:latin typeface="Amasis MT Pro" panose="020B0604020202020204" pitchFamily="18" charset="0"/>
              </a:rPr>
              <a:t>or</a:t>
            </a:r>
            <a:br>
              <a:rPr lang="en-US" sz="2800" dirty="0">
                <a:latin typeface="Amasis MT Pro" panose="020B0604020202020204" pitchFamily="18" charset="0"/>
              </a:rPr>
            </a:br>
            <a:r>
              <a:rPr lang="en-US" sz="2800" dirty="0">
                <a:latin typeface="Amasis MT Pro" panose="020B0604020202020204" pitchFamily="18" charset="0"/>
              </a:rPr>
              <a:t>3. believers that do not mature in Christ?</a:t>
            </a:r>
            <a:br>
              <a:rPr lang="en-US" sz="2800" dirty="0">
                <a:latin typeface="Amasis MT Pro" panose="020B0604020202020204" pitchFamily="18" charset="0"/>
              </a:rPr>
            </a:br>
            <a:br>
              <a:rPr lang="en-US" sz="2800" b="1" dirty="0">
                <a:latin typeface="Amasis MT Pro" panose="020B0604020202020204" pitchFamily="18" charset="0"/>
              </a:rPr>
            </a:br>
            <a:r>
              <a:rPr lang="en-US" sz="2800" b="1" dirty="0">
                <a:latin typeface="Amasis MT Pro" panose="020B0604020202020204" pitchFamily="18" charset="0"/>
              </a:rPr>
              <a:t>Answer:  Choose one for Next Sunday </a:t>
            </a:r>
            <a:br>
              <a:rPr lang="en-US" sz="2800" b="1" dirty="0">
                <a:latin typeface="Amasis MT Pro" panose="020B0604020202020204" pitchFamily="18" charset="0"/>
              </a:rPr>
            </a:br>
            <a:r>
              <a:rPr lang="en-US" sz="2800" b="1" dirty="0">
                <a:latin typeface="Amasis MT Pro" panose="020B0604020202020204" pitchFamily="18" charset="0"/>
              </a:rPr>
              <a:t>as we learn Hebrews 6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BEDFE0-7E58-A377-C5B7-BDFD75635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Sunday School, April 2, 2013</a:t>
            </a:r>
          </a:p>
          <a:p>
            <a:r>
              <a:rPr lang="en-US" dirty="0"/>
              <a:t>Taught by Minister Bill Heath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851E4A-2E52-7F52-8398-9CF2AB3A0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873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16207</TotalTime>
  <Words>677</Words>
  <Application>Microsoft Office PowerPoint</Application>
  <PresentationFormat>Widescreen</PresentationFormat>
  <Paragraphs>147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Amasis MT Pro</vt:lpstr>
      <vt:lpstr>Arial</vt:lpstr>
      <vt:lpstr>Calibri</vt:lpstr>
      <vt:lpstr>Calibri Light</vt:lpstr>
      <vt:lpstr>Office Theme</vt:lpstr>
      <vt:lpstr>Fellowship Church Sunday School  March-May 2023  Hebrews - Jesus Christ is Better   Today, Hebrews 5:1-14   Jesus is the Greatest of all Priests      taught by:  Minister Bill Heath</vt:lpstr>
      <vt:lpstr>PowerPoint Presentation</vt:lpstr>
      <vt:lpstr>PowerPoint Presentation</vt:lpstr>
      <vt:lpstr>Question from Hebrews 5:11-6:8   Is Paul speaking to his Hebrew brothers who are:  1. unbelievers as in Hebrews 4? or 2. believers who lose their salvation? or 3. believers that do not mature in Christ?  Answer:  Choose one for Next Sunday  as we learn Hebrews 6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Fellowship Church Sunday School  Jan – May 2022 Acts of the Apostles  Today – Turn to Acts 1</dc:title>
  <dc:creator>William Heath</dc:creator>
  <cp:lastModifiedBy>Bill</cp:lastModifiedBy>
  <cp:revision>278</cp:revision>
  <cp:lastPrinted>2023-04-02T11:29:02Z</cp:lastPrinted>
  <dcterms:created xsi:type="dcterms:W3CDTF">2021-12-26T22:17:50Z</dcterms:created>
  <dcterms:modified xsi:type="dcterms:W3CDTF">2023-04-02T11:29:59Z</dcterms:modified>
</cp:coreProperties>
</file>