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84" r:id="rId3"/>
    <p:sldId id="282" r:id="rId4"/>
    <p:sldId id="285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4/2/2023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4/2/2023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March-May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Hebrews - Jesus Christ is Better 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Today, Hebrews 5:1-14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Jesus is the Greatest of all Priests   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taught by:  Minister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2890345" y="41096"/>
            <a:ext cx="546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Outline of  Hebrews, Jesus is </a:t>
            </a:r>
            <a:r>
              <a:rPr lang="en-US" sz="2400" b="1" dirty="0">
                <a:solidFill>
                  <a:schemeClr val="bg1"/>
                </a:solidFill>
              </a:rPr>
              <a:t>Better</a:t>
            </a:r>
            <a:r>
              <a:rPr lang="en-US" sz="2400" dirty="0">
                <a:solidFill>
                  <a:schemeClr val="bg1"/>
                </a:solidFill>
              </a:rPr>
              <a:t> (12x)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5248702" y="626012"/>
            <a:ext cx="5105285" cy="606319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400" b="1" u="sng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back </a:t>
            </a:r>
            <a:r>
              <a:rPr lang="en-US" sz="2400" dirty="0">
                <a:solidFill>
                  <a:schemeClr val="bg1"/>
                </a:solidFill>
              </a:rPr>
              <a:t>at the Old Testament  </a:t>
            </a:r>
            <a:r>
              <a:rPr lang="en-US" sz="2400" b="1" dirty="0">
                <a:solidFill>
                  <a:schemeClr val="bg1"/>
                </a:solidFill>
              </a:rPr>
              <a:t>1-11</a:t>
            </a:r>
          </a:p>
          <a:p>
            <a:r>
              <a:rPr lang="en-US" sz="2000" dirty="0">
                <a:solidFill>
                  <a:schemeClr val="bg1"/>
                </a:solidFill>
              </a:rPr>
              <a:t>1:1-3 Introduction (Jesus is better in 9 ways)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(1) 1:1-3 </a:t>
            </a:r>
            <a:r>
              <a:rPr lang="en-US" sz="2000" b="1" dirty="0">
                <a:solidFill>
                  <a:schemeClr val="bg1"/>
                </a:solidFill>
              </a:rPr>
              <a:t>better</a:t>
            </a:r>
            <a:r>
              <a:rPr lang="en-US" sz="2000" dirty="0">
                <a:solidFill>
                  <a:schemeClr val="bg1"/>
                </a:solidFill>
              </a:rPr>
              <a:t> than the </a:t>
            </a:r>
            <a:r>
              <a:rPr lang="en-US" sz="2000" b="1" u="sng" dirty="0">
                <a:solidFill>
                  <a:schemeClr val="bg1"/>
                </a:solidFill>
              </a:rPr>
              <a:t>prophets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(2) 1:4-2:18</a:t>
            </a:r>
            <a:r>
              <a:rPr lang="en-US" sz="2000" b="1" dirty="0">
                <a:solidFill>
                  <a:schemeClr val="bg1"/>
                </a:solidFill>
              </a:rPr>
              <a:t> so much better </a:t>
            </a:r>
            <a:r>
              <a:rPr lang="en-US" sz="2000" dirty="0">
                <a:solidFill>
                  <a:schemeClr val="bg1"/>
                </a:solidFill>
              </a:rPr>
              <a:t>than the </a:t>
            </a:r>
            <a:r>
              <a:rPr lang="en-US" sz="2000" b="1" u="sng" dirty="0">
                <a:solidFill>
                  <a:schemeClr val="bg1"/>
                </a:solidFill>
              </a:rPr>
              <a:t>angels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(3) 3:1-17 </a:t>
            </a:r>
            <a:r>
              <a:rPr lang="en-US" sz="2000" b="1" dirty="0">
                <a:solidFill>
                  <a:schemeClr val="bg1"/>
                </a:solidFill>
              </a:rPr>
              <a:t>worthy of more glory </a:t>
            </a:r>
            <a:r>
              <a:rPr lang="en-US" sz="2000" dirty="0">
                <a:solidFill>
                  <a:schemeClr val="bg1"/>
                </a:solidFill>
              </a:rPr>
              <a:t>than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u="sng" dirty="0">
                <a:solidFill>
                  <a:schemeClr val="bg1"/>
                </a:solidFill>
              </a:rPr>
              <a:t>Moses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(4) 4:1-13 better </a:t>
            </a:r>
            <a:r>
              <a:rPr lang="en-US" sz="2000" b="1" dirty="0">
                <a:solidFill>
                  <a:schemeClr val="bg1"/>
                </a:solidFill>
              </a:rPr>
              <a:t>rest </a:t>
            </a:r>
            <a:r>
              <a:rPr lang="en-US" sz="2000" dirty="0">
                <a:solidFill>
                  <a:schemeClr val="bg1"/>
                </a:solidFill>
              </a:rPr>
              <a:t>than </a:t>
            </a:r>
            <a:r>
              <a:rPr lang="en-US" sz="2000" b="1" u="sng" dirty="0">
                <a:solidFill>
                  <a:schemeClr val="bg1"/>
                </a:solidFill>
              </a:rPr>
              <a:t>Joshua</a:t>
            </a:r>
          </a:p>
          <a:p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(5) 4:14-8:5</a:t>
            </a:r>
            <a:r>
              <a:rPr lang="en-US" sz="2000" b="1" dirty="0">
                <a:solidFill>
                  <a:schemeClr val="bg1"/>
                </a:solidFill>
                <a:highlight>
                  <a:srgbClr val="0000FF"/>
                </a:highlight>
              </a:rPr>
              <a:t> greatest 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of</a:t>
            </a:r>
            <a:r>
              <a:rPr lang="en-US" sz="2000" b="1" dirty="0">
                <a:solidFill>
                  <a:schemeClr val="bg1"/>
                </a:solidFill>
                <a:highlight>
                  <a:srgbClr val="0000FF"/>
                </a:highlight>
              </a:rPr>
              <a:t> </a:t>
            </a:r>
            <a:r>
              <a:rPr lang="en-US" sz="2000" dirty="0">
                <a:solidFill>
                  <a:schemeClr val="bg1"/>
                </a:solidFill>
                <a:highlight>
                  <a:srgbClr val="0000FF"/>
                </a:highlight>
              </a:rPr>
              <a:t>all </a:t>
            </a:r>
            <a:r>
              <a:rPr lang="en-US" sz="2000" b="1" u="sng" dirty="0">
                <a:solidFill>
                  <a:schemeClr val="bg1"/>
                </a:solidFill>
                <a:highlight>
                  <a:srgbClr val="0000FF"/>
                </a:highlight>
              </a:rPr>
              <a:t>priests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(6) 8:6-13 </a:t>
            </a:r>
            <a:r>
              <a:rPr lang="en-US" sz="2000" b="1" dirty="0">
                <a:solidFill>
                  <a:schemeClr val="bg1"/>
                </a:solidFill>
              </a:rPr>
              <a:t>better </a:t>
            </a:r>
            <a:r>
              <a:rPr lang="en-US" sz="2000" dirty="0">
                <a:solidFill>
                  <a:schemeClr val="bg1"/>
                </a:solidFill>
              </a:rPr>
              <a:t>than the old </a:t>
            </a:r>
            <a:r>
              <a:rPr lang="en-US" sz="2000" b="1" u="sng" dirty="0">
                <a:solidFill>
                  <a:schemeClr val="bg1"/>
                </a:solidFill>
              </a:rPr>
              <a:t>covenant</a:t>
            </a:r>
            <a:r>
              <a:rPr lang="en-US" sz="2000" b="1" dirty="0">
                <a:solidFill>
                  <a:schemeClr val="bg1"/>
                </a:solidFill>
              </a:rPr>
              <a:t>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(7) 9:1-11 </a:t>
            </a:r>
            <a:r>
              <a:rPr lang="en-US" sz="2000" b="1" dirty="0">
                <a:solidFill>
                  <a:schemeClr val="bg1"/>
                </a:solidFill>
              </a:rPr>
              <a:t>greater &amp; more perfect </a:t>
            </a:r>
            <a:r>
              <a:rPr lang="en-US" sz="2000" b="1" u="sng" dirty="0">
                <a:solidFill>
                  <a:schemeClr val="bg1"/>
                </a:solidFill>
              </a:rPr>
              <a:t>tabernacle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>
                <a:solidFill>
                  <a:schemeClr val="bg1"/>
                </a:solidFill>
              </a:rPr>
              <a:t>(8) 9:12-10:18 </a:t>
            </a:r>
            <a:r>
              <a:rPr lang="en-US" sz="2000" b="1" dirty="0">
                <a:solidFill>
                  <a:schemeClr val="bg1"/>
                </a:solidFill>
              </a:rPr>
              <a:t>better eternal </a:t>
            </a:r>
            <a:r>
              <a:rPr lang="en-US" sz="2000" b="1" u="sng" dirty="0">
                <a:solidFill>
                  <a:schemeClr val="bg1"/>
                </a:solidFill>
              </a:rPr>
              <a:t>sacrifice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(9) 10:19-11:40 </a:t>
            </a:r>
            <a:r>
              <a:rPr lang="en-US" sz="2000" b="1" dirty="0">
                <a:solidFill>
                  <a:schemeClr val="bg1"/>
                </a:solidFill>
              </a:rPr>
              <a:t>a better </a:t>
            </a:r>
            <a:r>
              <a:rPr lang="en-US" sz="2000" b="1" u="sng" dirty="0">
                <a:solidFill>
                  <a:schemeClr val="bg1"/>
                </a:solidFill>
              </a:rPr>
              <a:t>faith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</a:rPr>
              <a:t>		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forward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to Heaven</a:t>
            </a:r>
            <a:r>
              <a:rPr lang="en-US" sz="2400" b="1" dirty="0">
                <a:solidFill>
                  <a:schemeClr val="bg1"/>
                </a:solidFill>
              </a:rPr>
              <a:t>	      12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Father,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Heavenly Jerusalem, unshakable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400" b="1" u="sng" dirty="0">
                <a:solidFill>
                  <a:schemeClr val="bg1"/>
                </a:solidFill>
              </a:rPr>
              <a:t>Look around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in the present</a:t>
            </a:r>
            <a:r>
              <a:rPr lang="en-US" sz="2400" b="1" dirty="0">
                <a:solidFill>
                  <a:schemeClr val="bg1"/>
                </a:solidFill>
              </a:rPr>
              <a:t>	      13</a:t>
            </a:r>
          </a:p>
          <a:p>
            <a:r>
              <a:rPr lang="en-US" sz="2000" dirty="0">
                <a:solidFill>
                  <a:schemeClr val="bg1"/>
                </a:solidFill>
              </a:rPr>
              <a:t>Brotherly love, </a:t>
            </a:r>
          </a:p>
          <a:p>
            <a:r>
              <a:rPr lang="en-US" sz="2000" dirty="0">
                <a:solidFill>
                  <a:schemeClr val="bg1"/>
                </a:solidFill>
              </a:rPr>
              <a:t>outside the camp, prayer &amp; grace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7B98EE-242E-8BE6-BE60-A3FD16477E64}"/>
              </a:ext>
            </a:extLst>
          </p:cNvPr>
          <p:cNvSpPr txBox="1"/>
          <p:nvPr/>
        </p:nvSpPr>
        <p:spPr>
          <a:xfrm>
            <a:off x="149566" y="599327"/>
            <a:ext cx="4843838" cy="61709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000" b="1" u="sng" dirty="0">
                <a:solidFill>
                  <a:schemeClr val="bg1"/>
                </a:solidFill>
              </a:rPr>
              <a:t>Introduction to Hebrews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1:1  God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at various times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in many ways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unto the fathers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prophets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1:2-3 in these last days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spoke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by [his]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Son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appointed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heir of all things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by Jesus God made the worlds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being the brightness of glory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express image of God’s person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upholding all things by the </a:t>
            </a: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of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God’s power //</a:t>
            </a:r>
            <a:r>
              <a:rPr lang="en-US" sz="2000" dirty="0" err="1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dunamis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when Jesus purged our sins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- sat down on the right hand of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the Majesty on high //in heaven//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Note:  Use the same introduction for 9 ways Jesus is better, perfect, and all-sufficient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DDD82-D6C5-59EC-B5CD-F701C47399FE}"/>
              </a:ext>
            </a:extLst>
          </p:cNvPr>
          <p:cNvSpPr txBox="1"/>
          <p:nvPr/>
        </p:nvSpPr>
        <p:spPr>
          <a:xfrm>
            <a:off x="10612910" y="681632"/>
            <a:ext cx="1419250" cy="5909310"/>
          </a:xfrm>
          <a:prstGeom prst="rect">
            <a:avLst/>
          </a:prstGeom>
          <a:solidFill>
            <a:schemeClr val="bg1"/>
          </a:solidFill>
          <a:ln w="349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   </a:t>
            </a:r>
            <a:r>
              <a:rPr lang="en-US" sz="2000" b="1" dirty="0"/>
              <a:t>Warning</a:t>
            </a:r>
          </a:p>
          <a:p>
            <a:r>
              <a:rPr lang="en-US" sz="2000" dirty="0"/>
              <a:t>1.  Neglect</a:t>
            </a:r>
          </a:p>
          <a:p>
            <a:r>
              <a:rPr lang="en-US" sz="2000" dirty="0"/>
              <a:t>     (2:1-4)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b="1" dirty="0"/>
              <a:t>Danger</a:t>
            </a:r>
          </a:p>
          <a:p>
            <a:r>
              <a:rPr lang="en-US" sz="2000" dirty="0"/>
              <a:t>2. Unbelief</a:t>
            </a:r>
          </a:p>
          <a:p>
            <a:r>
              <a:rPr lang="en-US" sz="2000" dirty="0"/>
              <a:t>   (3:7-4:11</a:t>
            </a:r>
            <a:r>
              <a:rPr lang="en-US" dirty="0"/>
              <a:t>)</a:t>
            </a:r>
          </a:p>
          <a:p>
            <a:endParaRPr lang="en-US" sz="2000" dirty="0"/>
          </a:p>
          <a:p>
            <a:r>
              <a:rPr lang="en-US" sz="2000" dirty="0"/>
              <a:t>    </a:t>
            </a:r>
            <a:r>
              <a:rPr lang="en-US" sz="2000" b="1" dirty="0"/>
              <a:t>Warning</a:t>
            </a:r>
          </a:p>
          <a:p>
            <a:r>
              <a:rPr lang="en-US" sz="2000" dirty="0"/>
              <a:t>3. Slothful</a:t>
            </a:r>
          </a:p>
          <a:p>
            <a:r>
              <a:rPr lang="en-US" sz="2000" dirty="0"/>
              <a:t> (5:11-6:12)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4.</a:t>
            </a:r>
          </a:p>
          <a:p>
            <a:r>
              <a:rPr lang="en-US" sz="2000" dirty="0"/>
              <a:t>   (10: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5.</a:t>
            </a:r>
          </a:p>
          <a:p>
            <a:r>
              <a:rPr lang="en-US" dirty="0"/>
              <a:t>  (12:</a:t>
            </a:r>
          </a:p>
        </p:txBody>
      </p:sp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25862" y="567483"/>
            <a:ext cx="5928222" cy="612321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New Testament Priest (eternal)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4:14-8:5  The Greatest of all Priests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5:1-4  Aaron’s high priestly duties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ordained for men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offer gifts &amp; sacrifices for sins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compassion &amp; called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5:5-10  Christ’s great high priestly duties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prayer &amp; supplication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obedience made perfect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called, after the order of Melchizedek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Keywords</a:t>
            </a: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:  Melchizedek/high priest/Aaron, called.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5:11-14  </a:t>
            </a:r>
            <a:r>
              <a:rPr lang="en-US" sz="2400" b="1" dirty="0">
                <a:solidFill>
                  <a:schemeClr val="bg1"/>
                </a:solidFill>
                <a:highlight>
                  <a:srgbClr val="0000FF"/>
                </a:highlight>
                <a:ea typeface="Cambria Math" panose="02040503050406030204" pitchFamily="18" charset="0"/>
                <a:cs typeface="Wingdings 3" panose="05040102010807070707" pitchFamily="18" charset="2"/>
              </a:rPr>
              <a:t>Warning to the dull of hearing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child:  time, teach again the first principles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unskillful in the word of righteousness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- full age:  reason of use, senses exercised, 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                 discern good &amp; evil</a:t>
            </a:r>
            <a:endParaRPr lang="en-US" sz="2400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290315" y="592229"/>
            <a:ext cx="5775823" cy="6144439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ea typeface="Cambria Math" panose="02040503050406030204" pitchFamily="18" charset="0"/>
              </a:rPr>
              <a:t>Old Testament Priest (temporary)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050" b="1" dirty="0">
              <a:solidFill>
                <a:schemeClr val="bg1"/>
              </a:solidFill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Genesis 14:1-24 (18-20) Melchizedek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priest of the most high God, king of Salem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brought bread and wine (to celebrate victory)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blessed Abram (greater to the lesser)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Abram gave him tithes of his assets (one time)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Psalm 2:1-12 (7) Jesus Christ Reigns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David wrote, a prophetic psalm, Hebrews 5:5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Psalm 110:1-7 (4) Jesus Christ’s Dominion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- David wrote, a prophetic psalm, Hebrews 5:6</a:t>
            </a: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</a:endParaRPr>
          </a:p>
          <a:p>
            <a:pPr marL="342900" marR="0" indent="-34290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Job 9:33 </a:t>
            </a:r>
            <a:r>
              <a:rPr lang="en-US" sz="2000" dirty="0">
                <a:solidFill>
                  <a:schemeClr val="bg1"/>
                </a:solidFill>
              </a:rPr>
              <a:t>desired a priest between him and God.   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Today, believers have access to this mediator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(1 Timothy 2:5)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Today, believers have a better prophet than Daniel,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a better priest than Melchizedek,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and a better king than  David.   (Psalms 22-23-24)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24967"/>
            <a:ext cx="118564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Hebrews 5:1-14  Jesus is the Greatest of all Priests (4:14)</a:t>
            </a:r>
            <a:endParaRPr lang="en-US" sz="28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5693574" y="895137"/>
            <a:ext cx="983996" cy="397631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A5DE-F294-5972-290C-A20EC6BEE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279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masis MT Pro" panose="020B0604020202020204" pitchFamily="18" charset="0"/>
              </a:rPr>
              <a:t>Question from Hebrews 5:11-6:8</a:t>
            </a:r>
            <a:br>
              <a:rPr lang="en-US" sz="2800" b="1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 Is Paul speaking to his Hebrew brothers who are: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1. unbelievers as in Hebrews 4?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2. believers who lose their salvation?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or</a:t>
            </a:r>
            <a:br>
              <a:rPr lang="en-US" sz="2800" dirty="0">
                <a:latin typeface="Amasis MT Pro" panose="020B0604020202020204" pitchFamily="18" charset="0"/>
              </a:rPr>
            </a:br>
            <a:r>
              <a:rPr lang="en-US" sz="2800" dirty="0">
                <a:latin typeface="Amasis MT Pro" panose="020B0604020202020204" pitchFamily="18" charset="0"/>
              </a:rPr>
              <a:t>3. believers that do not mature in Christ?</a:t>
            </a:r>
            <a:br>
              <a:rPr lang="en-US" sz="2800" dirty="0">
                <a:latin typeface="Amasis MT Pro" panose="020B0604020202020204" pitchFamily="18" charset="0"/>
              </a:rPr>
            </a:b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Answer:  Choose one for Next Sunday </a:t>
            </a:r>
            <a:br>
              <a:rPr lang="en-US" sz="2800" b="1" dirty="0">
                <a:latin typeface="Amasis MT Pro" panose="020B0604020202020204" pitchFamily="18" charset="0"/>
              </a:rPr>
            </a:br>
            <a:r>
              <a:rPr lang="en-US" sz="2800" b="1" dirty="0">
                <a:latin typeface="Amasis MT Pro" panose="020B0604020202020204" pitchFamily="18" charset="0"/>
              </a:rPr>
              <a:t>as we learn Hebrews 6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EDFE0-7E58-A377-C5B7-BDFD7563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Sunday School, April 2, 2013</a:t>
            </a:r>
          </a:p>
          <a:p>
            <a:r>
              <a:rPr lang="en-US" dirty="0"/>
              <a:t>Taught by Minister Bill Heath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851E4A-2E52-7F52-8398-9CF2AB3A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7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16207</TotalTime>
  <Words>677</Words>
  <Application>Microsoft Office PowerPoint</Application>
  <PresentationFormat>Widescreen</PresentationFormat>
  <Paragraphs>147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Amasis MT Pro</vt:lpstr>
      <vt:lpstr>Arial</vt:lpstr>
      <vt:lpstr>Calibri</vt:lpstr>
      <vt:lpstr>Calibri Light</vt:lpstr>
      <vt:lpstr>Office Theme</vt:lpstr>
      <vt:lpstr>Fellowship Church Sunday School  March-May 2023  Hebrews - Jesus Christ is Better   Today, Hebrews 5:1-14   Jesus is the Greatest of all Priests      taught by:  Minister Bill Heath</vt:lpstr>
      <vt:lpstr>PowerPoint Presentation</vt:lpstr>
      <vt:lpstr>PowerPoint Presentation</vt:lpstr>
      <vt:lpstr>Question from Hebrews 5:11-6:8   Is Paul speaking to his Hebrew brothers who are:  1. unbelievers as in Hebrews 4? or 2. believers who lose their salvation? or 3. believers that do not mature in Christ?  Answer:  Choose one for Next Sunday  as we learn Hebrews 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278</cp:revision>
  <cp:lastPrinted>2023-04-02T11:29:02Z</cp:lastPrinted>
  <dcterms:created xsi:type="dcterms:W3CDTF">2021-12-26T22:17:50Z</dcterms:created>
  <dcterms:modified xsi:type="dcterms:W3CDTF">2023-04-02T11:29:59Z</dcterms:modified>
</cp:coreProperties>
</file>