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84" r:id="rId3"/>
    <p:sldId id="285" r:id="rId4"/>
    <p:sldId id="2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4AA90D-1AC6-4833-A0FC-5AE4ACB72110}">
          <p14:sldIdLst>
            <p14:sldId id="256"/>
            <p14:sldId id="284"/>
            <p14:sldId id="285"/>
            <p14:sldId id="28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24" autoAdjust="0"/>
    <p:restoredTop sz="94660"/>
  </p:normalViewPr>
  <p:slideViewPr>
    <p:cSldViewPr snapToGrid="0">
      <p:cViewPr varScale="1">
        <p:scale>
          <a:sx n="63" d="100"/>
          <a:sy n="63" d="100"/>
        </p:scale>
        <p:origin x="732"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2728A852-B911-4C93-AAB0-2DFCCC3B37E5}" type="datetimeFigureOut">
              <a:rPr lang="en-US" smtClean="0"/>
              <a:t>4/16/2023</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FF7F6C9B-4AE2-4BE4-88B6-FD41C40E5B96}" type="slidenum">
              <a:rPr lang="en-US" smtClean="0"/>
              <a:t>‹#›</a:t>
            </a:fld>
            <a:endParaRPr lang="en-US" dirty="0"/>
          </a:p>
        </p:txBody>
      </p:sp>
    </p:spTree>
    <p:extLst>
      <p:ext uri="{BB962C8B-B14F-4D97-AF65-F5344CB8AC3E}">
        <p14:creationId xmlns:p14="http://schemas.microsoft.com/office/powerpoint/2010/main" val="3417522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C00C-1569-40C7-82E2-DA934C5919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45C107-2A7B-4FCE-9C6F-CD7A31F722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1D9E9A-BE0A-4E22-A8F6-BEB3F50B3568}"/>
              </a:ext>
            </a:extLst>
          </p:cNvPr>
          <p:cNvSpPr>
            <a:spLocks noGrp="1"/>
          </p:cNvSpPr>
          <p:nvPr>
            <p:ph type="dt" sz="half" idx="10"/>
          </p:nvPr>
        </p:nvSpPr>
        <p:spPr/>
        <p:txBody>
          <a:bodyPr/>
          <a:lstStyle/>
          <a:p>
            <a:fld id="{6D95D91B-08C7-467F-847E-DF9B26D7F106}" type="datetime1">
              <a:rPr lang="en-US" smtClean="0"/>
              <a:t>4/16/2023</a:t>
            </a:fld>
            <a:endParaRPr lang="en-US" dirty="0"/>
          </a:p>
        </p:txBody>
      </p:sp>
      <p:sp>
        <p:nvSpPr>
          <p:cNvPr id="5" name="Footer Placeholder 4">
            <a:extLst>
              <a:ext uri="{FF2B5EF4-FFF2-40B4-BE49-F238E27FC236}">
                <a16:creationId xmlns:a16="http://schemas.microsoft.com/office/drawing/2014/main" id="{95CB50C7-9584-4D2C-B499-26DB2613C9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FD97FE-19B8-4537-820C-C3A5696CBF5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5439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5695-CE00-4DFD-9666-9D1BF890E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2E3C64-821C-4B29-84AC-CFDC2AABF2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AFBA5-9C3A-44B5-9EA9-5A8369E67A5B}"/>
              </a:ext>
            </a:extLst>
          </p:cNvPr>
          <p:cNvSpPr>
            <a:spLocks noGrp="1"/>
          </p:cNvSpPr>
          <p:nvPr>
            <p:ph type="dt" sz="half" idx="10"/>
          </p:nvPr>
        </p:nvSpPr>
        <p:spPr/>
        <p:txBody>
          <a:bodyPr/>
          <a:lstStyle/>
          <a:p>
            <a:fld id="{ECC4101E-E8C6-4C34-B121-70E6A0F72FA4}" type="datetime1">
              <a:rPr lang="en-US" smtClean="0"/>
              <a:t>4/16/2023</a:t>
            </a:fld>
            <a:endParaRPr lang="en-US" dirty="0"/>
          </a:p>
        </p:txBody>
      </p:sp>
      <p:sp>
        <p:nvSpPr>
          <p:cNvPr id="5" name="Footer Placeholder 4">
            <a:extLst>
              <a:ext uri="{FF2B5EF4-FFF2-40B4-BE49-F238E27FC236}">
                <a16:creationId xmlns:a16="http://schemas.microsoft.com/office/drawing/2014/main" id="{38FE5EFE-A9FB-4E57-A631-30A145B550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400FF9-6843-45B4-AB0E-0E7883BF681F}"/>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383160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4D176D-8411-4CE6-8492-AC8F56512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86F8BA-AEED-4EED-9072-3E21D93AFA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600E40-CAF6-4CB4-876D-93B9F9121FF3}"/>
              </a:ext>
            </a:extLst>
          </p:cNvPr>
          <p:cNvSpPr>
            <a:spLocks noGrp="1"/>
          </p:cNvSpPr>
          <p:nvPr>
            <p:ph type="dt" sz="half" idx="10"/>
          </p:nvPr>
        </p:nvSpPr>
        <p:spPr/>
        <p:txBody>
          <a:bodyPr/>
          <a:lstStyle/>
          <a:p>
            <a:fld id="{5FB4CDCB-9E33-406B-8993-93B407C8AEDF}" type="datetime1">
              <a:rPr lang="en-US" smtClean="0"/>
              <a:t>4/16/2023</a:t>
            </a:fld>
            <a:endParaRPr lang="en-US" dirty="0"/>
          </a:p>
        </p:txBody>
      </p:sp>
      <p:sp>
        <p:nvSpPr>
          <p:cNvPr id="5" name="Footer Placeholder 4">
            <a:extLst>
              <a:ext uri="{FF2B5EF4-FFF2-40B4-BE49-F238E27FC236}">
                <a16:creationId xmlns:a16="http://schemas.microsoft.com/office/drawing/2014/main" id="{43181CAF-9995-4694-A791-7F0124C797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883706-4B16-4D22-8C86-EB1D2C9EF9AB}"/>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070902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BAE69-EDFD-4A7D-A1C4-771FB24F78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ED37AA-C9DF-4783-B822-AE703B48AD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64D149-6D96-4419-9891-EADCC829B14B}"/>
              </a:ext>
            </a:extLst>
          </p:cNvPr>
          <p:cNvSpPr>
            <a:spLocks noGrp="1"/>
          </p:cNvSpPr>
          <p:nvPr>
            <p:ph type="dt" sz="half" idx="10"/>
          </p:nvPr>
        </p:nvSpPr>
        <p:spPr/>
        <p:txBody>
          <a:bodyPr/>
          <a:lstStyle/>
          <a:p>
            <a:fld id="{75117933-78D6-457E-8F14-AFA89ECC8267}" type="datetime1">
              <a:rPr lang="en-US" smtClean="0"/>
              <a:t>4/16/2023</a:t>
            </a:fld>
            <a:endParaRPr lang="en-US" dirty="0"/>
          </a:p>
        </p:txBody>
      </p:sp>
      <p:sp>
        <p:nvSpPr>
          <p:cNvPr id="5" name="Footer Placeholder 4">
            <a:extLst>
              <a:ext uri="{FF2B5EF4-FFF2-40B4-BE49-F238E27FC236}">
                <a16:creationId xmlns:a16="http://schemas.microsoft.com/office/drawing/2014/main" id="{5CDD7F94-E36E-43A7-AD95-50F0ED52CC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4FC60E-D97D-4CAF-8C53-B1CD726CD750}"/>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148255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3AD4-0801-47FD-A183-5BF87AF0A9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F11A-A058-46BA-B20D-4BC92FBE1B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5DC734-9BC4-4BF3-A1CC-336835224DBE}"/>
              </a:ext>
            </a:extLst>
          </p:cNvPr>
          <p:cNvSpPr>
            <a:spLocks noGrp="1"/>
          </p:cNvSpPr>
          <p:nvPr>
            <p:ph type="dt" sz="half" idx="10"/>
          </p:nvPr>
        </p:nvSpPr>
        <p:spPr/>
        <p:txBody>
          <a:bodyPr/>
          <a:lstStyle/>
          <a:p>
            <a:fld id="{18733FE4-ECE3-441B-8DE4-8CF91CAB2B70}" type="datetime1">
              <a:rPr lang="en-US" smtClean="0"/>
              <a:t>4/16/2023</a:t>
            </a:fld>
            <a:endParaRPr lang="en-US" dirty="0"/>
          </a:p>
        </p:txBody>
      </p:sp>
      <p:sp>
        <p:nvSpPr>
          <p:cNvPr id="5" name="Footer Placeholder 4">
            <a:extLst>
              <a:ext uri="{FF2B5EF4-FFF2-40B4-BE49-F238E27FC236}">
                <a16:creationId xmlns:a16="http://schemas.microsoft.com/office/drawing/2014/main" id="{19D305DC-8CB8-4DD7-B633-FB8614D476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1B2DD6-F671-4853-B494-198D0F47BBA2}"/>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9332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8BDD-913D-45D3-93B0-3F34FB753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8ECD2E-2B57-4D0C-8707-920EB6EBDD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C10CA3-D2CA-486D-B64C-522105D174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F05098-1493-4C70-9F44-DCFC4E06E723}"/>
              </a:ext>
            </a:extLst>
          </p:cNvPr>
          <p:cNvSpPr>
            <a:spLocks noGrp="1"/>
          </p:cNvSpPr>
          <p:nvPr>
            <p:ph type="dt" sz="half" idx="10"/>
          </p:nvPr>
        </p:nvSpPr>
        <p:spPr/>
        <p:txBody>
          <a:bodyPr/>
          <a:lstStyle/>
          <a:p>
            <a:fld id="{D97443AA-FBEE-4F81-A443-1C8CD7DDF835}" type="datetime1">
              <a:rPr lang="en-US" smtClean="0"/>
              <a:t>4/16/2023</a:t>
            </a:fld>
            <a:endParaRPr lang="en-US" dirty="0"/>
          </a:p>
        </p:txBody>
      </p:sp>
      <p:sp>
        <p:nvSpPr>
          <p:cNvPr id="6" name="Footer Placeholder 5">
            <a:extLst>
              <a:ext uri="{FF2B5EF4-FFF2-40B4-BE49-F238E27FC236}">
                <a16:creationId xmlns:a16="http://schemas.microsoft.com/office/drawing/2014/main" id="{FCE3CBDF-CEE7-42B2-8639-512814BCA9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97B533-B683-41FC-A20C-FA07DE7B25A5}"/>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493842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36FDE-E9B4-4255-A993-43B5DD0A40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9B180D-4770-49C7-867C-CD003C87BB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D836AF-99F0-46AA-A89A-8120F97DAD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547139-914A-4A4A-8B4C-E4363E84D0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05FE96-A863-4D19-9438-ABD60D61B9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AB0AF2-9FDA-48B5-A56A-A55D72A79D32}"/>
              </a:ext>
            </a:extLst>
          </p:cNvPr>
          <p:cNvSpPr>
            <a:spLocks noGrp="1"/>
          </p:cNvSpPr>
          <p:nvPr>
            <p:ph type="dt" sz="half" idx="10"/>
          </p:nvPr>
        </p:nvSpPr>
        <p:spPr/>
        <p:txBody>
          <a:bodyPr/>
          <a:lstStyle/>
          <a:p>
            <a:fld id="{C960D9EB-98E0-4D5D-B6DF-8519E307DFA6}" type="datetime1">
              <a:rPr lang="en-US" smtClean="0"/>
              <a:t>4/16/2023</a:t>
            </a:fld>
            <a:endParaRPr lang="en-US" dirty="0"/>
          </a:p>
        </p:txBody>
      </p:sp>
      <p:sp>
        <p:nvSpPr>
          <p:cNvPr id="8" name="Footer Placeholder 7">
            <a:extLst>
              <a:ext uri="{FF2B5EF4-FFF2-40B4-BE49-F238E27FC236}">
                <a16:creationId xmlns:a16="http://schemas.microsoft.com/office/drawing/2014/main" id="{BAE6D53D-8308-4253-B156-06BC0C10A00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DD9AB4A-B45E-4DEC-ADF1-38B92195AA89}"/>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72502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C88C1-1B75-449E-A019-8FCA0B54EE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0D61EF-0978-4D2E-8294-D23031490535}"/>
              </a:ext>
            </a:extLst>
          </p:cNvPr>
          <p:cNvSpPr>
            <a:spLocks noGrp="1"/>
          </p:cNvSpPr>
          <p:nvPr>
            <p:ph type="dt" sz="half" idx="10"/>
          </p:nvPr>
        </p:nvSpPr>
        <p:spPr/>
        <p:txBody>
          <a:bodyPr/>
          <a:lstStyle/>
          <a:p>
            <a:fld id="{E18CE05A-7379-4D93-AF01-9D8AF38840C3}" type="datetime1">
              <a:rPr lang="en-US" smtClean="0"/>
              <a:t>4/16/2023</a:t>
            </a:fld>
            <a:endParaRPr lang="en-US" dirty="0"/>
          </a:p>
        </p:txBody>
      </p:sp>
      <p:sp>
        <p:nvSpPr>
          <p:cNvPr id="4" name="Footer Placeholder 3">
            <a:extLst>
              <a:ext uri="{FF2B5EF4-FFF2-40B4-BE49-F238E27FC236}">
                <a16:creationId xmlns:a16="http://schemas.microsoft.com/office/drawing/2014/main" id="{FF5A2861-4054-4F27-91AA-3761D1363CB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781F128-26C2-4578-AAA5-7295BF63F89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4143946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D3234-237D-4FAB-AF2B-6A3433EE84D2}"/>
              </a:ext>
            </a:extLst>
          </p:cNvPr>
          <p:cNvSpPr>
            <a:spLocks noGrp="1"/>
          </p:cNvSpPr>
          <p:nvPr>
            <p:ph type="dt" sz="half" idx="10"/>
          </p:nvPr>
        </p:nvSpPr>
        <p:spPr/>
        <p:txBody>
          <a:bodyPr/>
          <a:lstStyle/>
          <a:p>
            <a:fld id="{EC7D8107-E5F8-4F74-BA23-95B63BC6E742}" type="datetime1">
              <a:rPr lang="en-US" smtClean="0"/>
              <a:t>4/16/2023</a:t>
            </a:fld>
            <a:endParaRPr lang="en-US" dirty="0"/>
          </a:p>
        </p:txBody>
      </p:sp>
      <p:sp>
        <p:nvSpPr>
          <p:cNvPr id="3" name="Footer Placeholder 2">
            <a:extLst>
              <a:ext uri="{FF2B5EF4-FFF2-40B4-BE49-F238E27FC236}">
                <a16:creationId xmlns:a16="http://schemas.microsoft.com/office/drawing/2014/main" id="{A21127C2-EC99-41CE-B8D4-B7553F9CD91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5282DC-1DEF-41CD-A521-02C5438E4570}"/>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15261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0FAD9-9B82-472C-8A2F-F704DCB05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356F67-C550-466F-A8FD-194E09AF5D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531AC4-7B7A-4765-B52B-C09AF3845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324C15-3B0B-4EC6-A947-829F51FFE439}"/>
              </a:ext>
            </a:extLst>
          </p:cNvPr>
          <p:cNvSpPr>
            <a:spLocks noGrp="1"/>
          </p:cNvSpPr>
          <p:nvPr>
            <p:ph type="dt" sz="half" idx="10"/>
          </p:nvPr>
        </p:nvSpPr>
        <p:spPr/>
        <p:txBody>
          <a:bodyPr/>
          <a:lstStyle/>
          <a:p>
            <a:fld id="{331C544C-1053-4FDB-8753-91F19867B1A0}" type="datetime1">
              <a:rPr lang="en-US" smtClean="0"/>
              <a:t>4/16/2023</a:t>
            </a:fld>
            <a:endParaRPr lang="en-US" dirty="0"/>
          </a:p>
        </p:txBody>
      </p:sp>
      <p:sp>
        <p:nvSpPr>
          <p:cNvPr id="6" name="Footer Placeholder 5">
            <a:extLst>
              <a:ext uri="{FF2B5EF4-FFF2-40B4-BE49-F238E27FC236}">
                <a16:creationId xmlns:a16="http://schemas.microsoft.com/office/drawing/2014/main" id="{6DB33EB6-5BA9-4347-89F6-1AE46BB1060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CE7B59-F846-4B06-95F8-F1F19BB47188}"/>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51140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3B08-482B-4D8A-A280-3810A158EB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9528F0-3A2F-4731-BFD5-7C5A8B652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71CB4B3-F285-4376-8DB8-8BEA795F5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FACFF1-85F5-44CF-BC67-B0F8D55DA6FC}"/>
              </a:ext>
            </a:extLst>
          </p:cNvPr>
          <p:cNvSpPr>
            <a:spLocks noGrp="1"/>
          </p:cNvSpPr>
          <p:nvPr>
            <p:ph type="dt" sz="half" idx="10"/>
          </p:nvPr>
        </p:nvSpPr>
        <p:spPr/>
        <p:txBody>
          <a:bodyPr/>
          <a:lstStyle/>
          <a:p>
            <a:fld id="{0F7E38D4-A85E-4FB5-B742-29A5014475E6}" type="datetime1">
              <a:rPr lang="en-US" smtClean="0"/>
              <a:t>4/16/2023</a:t>
            </a:fld>
            <a:endParaRPr lang="en-US" dirty="0"/>
          </a:p>
        </p:txBody>
      </p:sp>
      <p:sp>
        <p:nvSpPr>
          <p:cNvPr id="6" name="Footer Placeholder 5">
            <a:extLst>
              <a:ext uri="{FF2B5EF4-FFF2-40B4-BE49-F238E27FC236}">
                <a16:creationId xmlns:a16="http://schemas.microsoft.com/office/drawing/2014/main" id="{7052CBFB-0D8C-4331-AAE8-AF0F27CFC8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D55402C-6DA5-408F-8FD1-A1BD15CA77C5}"/>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12264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524840-24F3-4C02-84C1-8AC0E4B08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24E94B-195D-4D65-BF20-E16D0FE938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93662-241A-4E6D-9C61-07A5A683F6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F456C-99C5-4DC7-A8BD-98578A665D3E}" type="datetime1">
              <a:rPr lang="en-US" smtClean="0"/>
              <a:t>4/16/2023</a:t>
            </a:fld>
            <a:endParaRPr lang="en-US" dirty="0"/>
          </a:p>
        </p:txBody>
      </p:sp>
      <p:sp>
        <p:nvSpPr>
          <p:cNvPr id="5" name="Footer Placeholder 4">
            <a:extLst>
              <a:ext uri="{FF2B5EF4-FFF2-40B4-BE49-F238E27FC236}">
                <a16:creationId xmlns:a16="http://schemas.microsoft.com/office/drawing/2014/main" id="{647BDA06-B513-49F8-A3E0-FA3B13902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30BB1AF-49F1-45E6-9F4C-F8B580C56D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59574-4CD3-4A56-8C7E-A4671EBF73BA}" type="slidenum">
              <a:rPr lang="en-US" smtClean="0"/>
              <a:t>‹#›</a:t>
            </a:fld>
            <a:endParaRPr lang="en-US" dirty="0"/>
          </a:p>
        </p:txBody>
      </p:sp>
    </p:spTree>
    <p:extLst>
      <p:ext uri="{BB962C8B-B14F-4D97-AF65-F5344CB8AC3E}">
        <p14:creationId xmlns:p14="http://schemas.microsoft.com/office/powerpoint/2010/main" val="516758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C1912F7-3EA2-4396-8A5E-275ED1B3D3C5}"/>
              </a:ext>
            </a:extLst>
          </p:cNvPr>
          <p:cNvSpPr>
            <a:spLocks noGrp="1"/>
          </p:cNvSpPr>
          <p:nvPr>
            <p:ph type="ctrTitle"/>
          </p:nvPr>
        </p:nvSpPr>
        <p:spPr>
          <a:xfrm>
            <a:off x="1953768" y="565265"/>
            <a:ext cx="8284464" cy="5635680"/>
          </a:xfrm>
        </p:spPr>
        <p:txBody>
          <a:bodyPr vert="horz" lIns="91440" tIns="45720" rIns="91440" bIns="45720" rtlCol="0" anchor="ctr">
            <a:normAutofit/>
          </a:bodyPr>
          <a:lstStyle/>
          <a:p>
            <a:r>
              <a:rPr lang="en-US" sz="3000" b="1" dirty="0">
                <a:solidFill>
                  <a:schemeClr val="bg1">
                    <a:lumMod val="95000"/>
                    <a:lumOff val="5000"/>
                  </a:schemeClr>
                </a:solidFill>
              </a:rPr>
              <a:t>Fellowship Church Sunday School</a:t>
            </a:r>
            <a:br>
              <a:rPr lang="en-US" sz="3000" b="1" dirty="0">
                <a:solidFill>
                  <a:schemeClr val="bg1">
                    <a:lumMod val="95000"/>
                    <a:lumOff val="5000"/>
                  </a:schemeClr>
                </a:solidFill>
              </a:rPr>
            </a:br>
            <a:br>
              <a:rPr lang="en-US" sz="3000" b="1" dirty="0">
                <a:solidFill>
                  <a:schemeClr val="bg1">
                    <a:lumMod val="95000"/>
                    <a:lumOff val="5000"/>
                  </a:schemeClr>
                </a:solidFill>
              </a:rPr>
            </a:br>
            <a:r>
              <a:rPr lang="en-US" sz="3000" b="1" dirty="0">
                <a:solidFill>
                  <a:schemeClr val="bg1">
                    <a:lumMod val="95000"/>
                    <a:lumOff val="5000"/>
                  </a:schemeClr>
                </a:solidFill>
              </a:rPr>
              <a:t>March-May 2023</a:t>
            </a:r>
            <a:br>
              <a:rPr lang="en-US" sz="3000" b="1" dirty="0">
                <a:solidFill>
                  <a:schemeClr val="bg1">
                    <a:lumMod val="95000"/>
                    <a:lumOff val="5000"/>
                  </a:schemeClr>
                </a:solidFill>
              </a:rPr>
            </a:br>
            <a:br>
              <a:rPr lang="en-US" sz="3000" dirty="0">
                <a:solidFill>
                  <a:schemeClr val="bg1">
                    <a:lumMod val="95000"/>
                    <a:lumOff val="5000"/>
                  </a:schemeClr>
                </a:solidFill>
              </a:rPr>
            </a:br>
            <a:r>
              <a:rPr lang="en-US" sz="3000" b="1" dirty="0">
                <a:solidFill>
                  <a:schemeClr val="bg1">
                    <a:lumMod val="95000"/>
                    <a:lumOff val="5000"/>
                  </a:schemeClr>
                </a:solidFill>
              </a:rPr>
              <a:t>Hebrews - Jesus Christ is Better </a:t>
            </a:r>
            <a:br>
              <a:rPr lang="en-US" sz="3600" b="1" dirty="0">
                <a:solidFill>
                  <a:srgbClr val="00B050"/>
                </a:solidFill>
              </a:rPr>
            </a:br>
            <a:br>
              <a:rPr lang="en-US" sz="3600" b="1" dirty="0">
                <a:solidFill>
                  <a:srgbClr val="00B050"/>
                </a:solidFill>
              </a:rPr>
            </a:br>
            <a:r>
              <a:rPr lang="en-US" sz="3600" b="1" dirty="0">
                <a:solidFill>
                  <a:srgbClr val="00B050"/>
                </a:solidFill>
              </a:rPr>
              <a:t>Today, Hebrews 6:1-20</a:t>
            </a:r>
            <a:br>
              <a:rPr lang="en-US" sz="3600" b="1" dirty="0">
                <a:solidFill>
                  <a:srgbClr val="00B050"/>
                </a:solidFill>
              </a:rPr>
            </a:br>
            <a:br>
              <a:rPr lang="en-US" sz="3600" b="1" dirty="0">
                <a:solidFill>
                  <a:srgbClr val="00B050"/>
                </a:solidFill>
              </a:rPr>
            </a:br>
            <a:r>
              <a:rPr lang="en-US" sz="3600" dirty="0">
                <a:solidFill>
                  <a:schemeClr val="bg1"/>
                </a:solidFill>
              </a:rPr>
              <a:t> Jesus is the Greatest of all Priests   </a:t>
            </a:r>
            <a:br>
              <a:rPr lang="en-US" sz="3600" dirty="0">
                <a:solidFill>
                  <a:schemeClr val="bg1"/>
                </a:solidFill>
              </a:rPr>
            </a:br>
            <a:br>
              <a:rPr lang="en-US" sz="3600" dirty="0">
                <a:solidFill>
                  <a:schemeClr val="bg1"/>
                </a:solidFill>
              </a:rPr>
            </a:br>
            <a:r>
              <a:rPr lang="en-US" sz="3000" b="1" dirty="0">
                <a:solidFill>
                  <a:schemeClr val="bg1">
                    <a:lumMod val="95000"/>
                    <a:lumOff val="5000"/>
                  </a:schemeClr>
                </a:solidFill>
              </a:rPr>
              <a:t> taught by:  Pastor Bill Heath</a:t>
            </a:r>
            <a:endParaRPr lang="en-US" sz="3000" dirty="0">
              <a:solidFill>
                <a:schemeClr val="bg1">
                  <a:lumMod val="95000"/>
                  <a:lumOff val="5000"/>
                </a:schemeClr>
              </a:solidFill>
            </a:endParaRPr>
          </a:p>
        </p:txBody>
      </p:sp>
    </p:spTree>
    <p:extLst>
      <p:ext uri="{BB962C8B-B14F-4D97-AF65-F5344CB8AC3E}">
        <p14:creationId xmlns:p14="http://schemas.microsoft.com/office/powerpoint/2010/main" val="16574427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9B9D6-D011-C23E-A9F0-ADA5608911EA}"/>
              </a:ext>
            </a:extLst>
          </p:cNvPr>
          <p:cNvSpPr txBox="1"/>
          <p:nvPr/>
        </p:nvSpPr>
        <p:spPr>
          <a:xfrm>
            <a:off x="2890345" y="41096"/>
            <a:ext cx="5463290" cy="461665"/>
          </a:xfrm>
          <a:prstGeom prst="rect">
            <a:avLst/>
          </a:prstGeom>
          <a:noFill/>
        </p:spPr>
        <p:txBody>
          <a:bodyPr wrap="none" rtlCol="0">
            <a:spAutoFit/>
          </a:bodyPr>
          <a:lstStyle/>
          <a:p>
            <a:r>
              <a:rPr lang="en-US" sz="2400" dirty="0">
                <a:solidFill>
                  <a:schemeClr val="bg1"/>
                </a:solidFill>
              </a:rPr>
              <a:t>Outline of  Hebrews, Jesus is </a:t>
            </a:r>
            <a:r>
              <a:rPr lang="en-US" sz="2400" b="1" dirty="0">
                <a:solidFill>
                  <a:schemeClr val="bg1"/>
                </a:solidFill>
              </a:rPr>
              <a:t>Better</a:t>
            </a:r>
            <a:r>
              <a:rPr lang="en-US" sz="2400" dirty="0">
                <a:solidFill>
                  <a:schemeClr val="bg1"/>
                </a:solidFill>
              </a:rPr>
              <a:t> (12x)</a:t>
            </a:r>
          </a:p>
        </p:txBody>
      </p:sp>
      <p:sp>
        <p:nvSpPr>
          <p:cNvPr id="9" name="TextBox 8">
            <a:extLst>
              <a:ext uri="{FF2B5EF4-FFF2-40B4-BE49-F238E27FC236}">
                <a16:creationId xmlns:a16="http://schemas.microsoft.com/office/drawing/2014/main" id="{7625CAE7-07CD-C00D-B1C6-F4EB397763CD}"/>
              </a:ext>
            </a:extLst>
          </p:cNvPr>
          <p:cNvSpPr txBox="1"/>
          <p:nvPr/>
        </p:nvSpPr>
        <p:spPr>
          <a:xfrm>
            <a:off x="5248702" y="626012"/>
            <a:ext cx="5105285" cy="6063198"/>
          </a:xfrm>
          <a:prstGeom prst="rect">
            <a:avLst/>
          </a:prstGeom>
          <a:noFill/>
          <a:ln w="38100">
            <a:solidFill>
              <a:schemeClr val="bg1"/>
            </a:solidFill>
          </a:ln>
        </p:spPr>
        <p:txBody>
          <a:bodyPr wrap="square" rtlCol="0">
            <a:spAutoFit/>
          </a:bodyPr>
          <a:lstStyle/>
          <a:p>
            <a:endParaRPr lang="en-US" sz="400" b="1" u="sng" dirty="0">
              <a:solidFill>
                <a:schemeClr val="bg1"/>
              </a:solidFill>
            </a:endParaRPr>
          </a:p>
          <a:p>
            <a:r>
              <a:rPr lang="en-US" sz="2400" b="1" u="sng" dirty="0">
                <a:solidFill>
                  <a:schemeClr val="bg1"/>
                </a:solidFill>
              </a:rPr>
              <a:t>Look back </a:t>
            </a:r>
            <a:r>
              <a:rPr lang="en-US" sz="2400" dirty="0">
                <a:solidFill>
                  <a:schemeClr val="bg1"/>
                </a:solidFill>
              </a:rPr>
              <a:t>at the Old Testament  </a:t>
            </a:r>
            <a:r>
              <a:rPr lang="en-US" sz="2400" b="1" dirty="0">
                <a:solidFill>
                  <a:schemeClr val="bg1"/>
                </a:solidFill>
              </a:rPr>
              <a:t>1-11</a:t>
            </a:r>
          </a:p>
          <a:p>
            <a:r>
              <a:rPr lang="en-US" sz="2000" dirty="0">
                <a:solidFill>
                  <a:schemeClr val="bg1"/>
                </a:solidFill>
              </a:rPr>
              <a:t>1:1-3 Introduction (Jesus is better in 9 ways)</a:t>
            </a:r>
          </a:p>
          <a:p>
            <a:endParaRPr lang="en-US" sz="800" dirty="0">
              <a:solidFill>
                <a:schemeClr val="bg1"/>
              </a:solidFill>
            </a:endParaRPr>
          </a:p>
          <a:p>
            <a:r>
              <a:rPr lang="en-US" sz="2000" dirty="0">
                <a:solidFill>
                  <a:schemeClr val="bg1"/>
                </a:solidFill>
              </a:rPr>
              <a:t>(1) 1:1-3 </a:t>
            </a:r>
            <a:r>
              <a:rPr lang="en-US" sz="2000" b="1" dirty="0">
                <a:solidFill>
                  <a:schemeClr val="bg1"/>
                </a:solidFill>
              </a:rPr>
              <a:t>better</a:t>
            </a:r>
            <a:r>
              <a:rPr lang="en-US" sz="2000" dirty="0">
                <a:solidFill>
                  <a:schemeClr val="bg1"/>
                </a:solidFill>
              </a:rPr>
              <a:t> than the </a:t>
            </a:r>
            <a:r>
              <a:rPr lang="en-US" sz="2000" b="1" u="sng" dirty="0">
                <a:solidFill>
                  <a:schemeClr val="bg1"/>
                </a:solidFill>
              </a:rPr>
              <a:t>prophets</a:t>
            </a:r>
          </a:p>
          <a:p>
            <a:r>
              <a:rPr lang="en-US" sz="2000" dirty="0">
                <a:solidFill>
                  <a:schemeClr val="bg1"/>
                </a:solidFill>
              </a:rPr>
              <a:t>(2) 1:4-2:18</a:t>
            </a:r>
            <a:r>
              <a:rPr lang="en-US" sz="2000" b="1" dirty="0">
                <a:solidFill>
                  <a:schemeClr val="bg1"/>
                </a:solidFill>
              </a:rPr>
              <a:t> so much better </a:t>
            </a:r>
            <a:r>
              <a:rPr lang="en-US" sz="2000" dirty="0">
                <a:solidFill>
                  <a:schemeClr val="bg1"/>
                </a:solidFill>
              </a:rPr>
              <a:t>than the </a:t>
            </a:r>
            <a:r>
              <a:rPr lang="en-US" sz="2000" b="1" u="sng" dirty="0">
                <a:solidFill>
                  <a:schemeClr val="bg1"/>
                </a:solidFill>
              </a:rPr>
              <a:t>angels</a:t>
            </a:r>
            <a:r>
              <a:rPr lang="en-US" sz="2000" dirty="0">
                <a:solidFill>
                  <a:schemeClr val="bg1"/>
                </a:solidFill>
              </a:rPr>
              <a:t> </a:t>
            </a:r>
          </a:p>
          <a:p>
            <a:r>
              <a:rPr lang="en-US" sz="2000" dirty="0">
                <a:solidFill>
                  <a:schemeClr val="bg1"/>
                </a:solidFill>
              </a:rPr>
              <a:t>(3) 3:1-17 </a:t>
            </a:r>
            <a:r>
              <a:rPr lang="en-US" sz="2000" b="1" dirty="0">
                <a:solidFill>
                  <a:schemeClr val="bg1"/>
                </a:solidFill>
              </a:rPr>
              <a:t>worthy of more glory </a:t>
            </a:r>
            <a:r>
              <a:rPr lang="en-US" sz="2000" dirty="0">
                <a:solidFill>
                  <a:schemeClr val="bg1"/>
                </a:solidFill>
              </a:rPr>
              <a:t>than</a:t>
            </a:r>
            <a:r>
              <a:rPr lang="en-US" sz="2000" b="1" dirty="0">
                <a:solidFill>
                  <a:schemeClr val="bg1"/>
                </a:solidFill>
              </a:rPr>
              <a:t> </a:t>
            </a:r>
            <a:r>
              <a:rPr lang="en-US" sz="2000" b="1" u="sng" dirty="0">
                <a:solidFill>
                  <a:schemeClr val="bg1"/>
                </a:solidFill>
              </a:rPr>
              <a:t>Moses</a:t>
            </a:r>
            <a:r>
              <a:rPr lang="en-US" sz="2000" b="1" dirty="0">
                <a:solidFill>
                  <a:schemeClr val="bg1"/>
                </a:solidFill>
              </a:rPr>
              <a:t> </a:t>
            </a:r>
          </a:p>
          <a:p>
            <a:r>
              <a:rPr lang="en-US" sz="2000" dirty="0">
                <a:solidFill>
                  <a:schemeClr val="bg1"/>
                </a:solidFill>
              </a:rPr>
              <a:t>(4) 4:1-13 better </a:t>
            </a:r>
            <a:r>
              <a:rPr lang="en-US" sz="2000" b="1" dirty="0">
                <a:solidFill>
                  <a:schemeClr val="bg1"/>
                </a:solidFill>
              </a:rPr>
              <a:t>rest </a:t>
            </a:r>
            <a:r>
              <a:rPr lang="en-US" sz="2000" dirty="0">
                <a:solidFill>
                  <a:schemeClr val="bg1"/>
                </a:solidFill>
              </a:rPr>
              <a:t>than </a:t>
            </a:r>
            <a:r>
              <a:rPr lang="en-US" sz="2000" b="1" u="sng" dirty="0">
                <a:solidFill>
                  <a:schemeClr val="bg1"/>
                </a:solidFill>
              </a:rPr>
              <a:t>Joshua</a:t>
            </a:r>
          </a:p>
          <a:p>
            <a:r>
              <a:rPr lang="en-US" sz="2000" dirty="0">
                <a:solidFill>
                  <a:schemeClr val="bg1"/>
                </a:solidFill>
                <a:highlight>
                  <a:srgbClr val="0000FF"/>
                </a:highlight>
              </a:rPr>
              <a:t>(5) 4:14-8:5</a:t>
            </a:r>
            <a:r>
              <a:rPr lang="en-US" sz="2000" b="1" dirty="0">
                <a:solidFill>
                  <a:schemeClr val="bg1"/>
                </a:solidFill>
                <a:highlight>
                  <a:srgbClr val="0000FF"/>
                </a:highlight>
              </a:rPr>
              <a:t> greatest </a:t>
            </a:r>
            <a:r>
              <a:rPr lang="en-US" sz="2000" dirty="0">
                <a:solidFill>
                  <a:schemeClr val="bg1"/>
                </a:solidFill>
                <a:highlight>
                  <a:srgbClr val="0000FF"/>
                </a:highlight>
              </a:rPr>
              <a:t>of</a:t>
            </a:r>
            <a:r>
              <a:rPr lang="en-US" sz="2000" b="1" dirty="0">
                <a:solidFill>
                  <a:schemeClr val="bg1"/>
                </a:solidFill>
                <a:highlight>
                  <a:srgbClr val="0000FF"/>
                </a:highlight>
              </a:rPr>
              <a:t> </a:t>
            </a:r>
            <a:r>
              <a:rPr lang="en-US" sz="2000" dirty="0">
                <a:solidFill>
                  <a:schemeClr val="bg1"/>
                </a:solidFill>
                <a:highlight>
                  <a:srgbClr val="0000FF"/>
                </a:highlight>
              </a:rPr>
              <a:t>all </a:t>
            </a:r>
            <a:r>
              <a:rPr lang="en-US" sz="2000" b="1" u="sng" dirty="0">
                <a:solidFill>
                  <a:schemeClr val="bg1"/>
                </a:solidFill>
                <a:highlight>
                  <a:srgbClr val="0000FF"/>
                </a:highlight>
              </a:rPr>
              <a:t>priests</a:t>
            </a:r>
          </a:p>
          <a:p>
            <a:r>
              <a:rPr lang="en-US" sz="2000" dirty="0">
                <a:solidFill>
                  <a:schemeClr val="bg1"/>
                </a:solidFill>
              </a:rPr>
              <a:t>(6) 8:6-13 </a:t>
            </a:r>
            <a:r>
              <a:rPr lang="en-US" sz="2000" b="1" dirty="0">
                <a:solidFill>
                  <a:schemeClr val="bg1"/>
                </a:solidFill>
              </a:rPr>
              <a:t>better </a:t>
            </a:r>
            <a:r>
              <a:rPr lang="en-US" sz="2000" dirty="0">
                <a:solidFill>
                  <a:schemeClr val="bg1"/>
                </a:solidFill>
              </a:rPr>
              <a:t>than the old </a:t>
            </a:r>
            <a:r>
              <a:rPr lang="en-US" sz="2000" b="1" u="sng" dirty="0">
                <a:solidFill>
                  <a:schemeClr val="bg1"/>
                </a:solidFill>
              </a:rPr>
              <a:t>covenant</a:t>
            </a:r>
            <a:r>
              <a:rPr lang="en-US" sz="2000" b="1" dirty="0">
                <a:solidFill>
                  <a:schemeClr val="bg1"/>
                </a:solidFill>
              </a:rPr>
              <a:t>  </a:t>
            </a:r>
          </a:p>
          <a:p>
            <a:r>
              <a:rPr lang="en-US" sz="2000" dirty="0">
                <a:solidFill>
                  <a:schemeClr val="bg1"/>
                </a:solidFill>
              </a:rPr>
              <a:t>(7) 9:1-11 </a:t>
            </a:r>
            <a:r>
              <a:rPr lang="en-US" sz="2000" b="1" dirty="0">
                <a:solidFill>
                  <a:schemeClr val="bg1"/>
                </a:solidFill>
              </a:rPr>
              <a:t>greater &amp; more perfect </a:t>
            </a:r>
            <a:r>
              <a:rPr lang="en-US" sz="2000" b="1" u="sng" dirty="0">
                <a:solidFill>
                  <a:schemeClr val="bg1"/>
                </a:solidFill>
              </a:rPr>
              <a:t>tabernacle</a:t>
            </a:r>
            <a:r>
              <a:rPr lang="en-US" sz="2000" b="1" dirty="0">
                <a:solidFill>
                  <a:schemeClr val="bg1"/>
                </a:solidFill>
              </a:rPr>
              <a:t> </a:t>
            </a:r>
          </a:p>
          <a:p>
            <a:r>
              <a:rPr lang="en-US" sz="2000" dirty="0">
                <a:solidFill>
                  <a:schemeClr val="bg1"/>
                </a:solidFill>
              </a:rPr>
              <a:t>(8) 9:12-10:18 </a:t>
            </a:r>
            <a:r>
              <a:rPr lang="en-US" sz="2000" b="1" dirty="0">
                <a:solidFill>
                  <a:schemeClr val="bg1"/>
                </a:solidFill>
              </a:rPr>
              <a:t>better eternal </a:t>
            </a:r>
            <a:r>
              <a:rPr lang="en-US" sz="2000" b="1" u="sng" dirty="0">
                <a:solidFill>
                  <a:schemeClr val="bg1"/>
                </a:solidFill>
              </a:rPr>
              <a:t>sacrifice</a:t>
            </a:r>
          </a:p>
          <a:p>
            <a:r>
              <a:rPr lang="en-US" sz="2000" dirty="0">
                <a:solidFill>
                  <a:schemeClr val="bg1"/>
                </a:solidFill>
              </a:rPr>
              <a:t>(9) 10:19-11:40 </a:t>
            </a:r>
            <a:r>
              <a:rPr lang="en-US" sz="2000" b="1" dirty="0">
                <a:solidFill>
                  <a:schemeClr val="bg1"/>
                </a:solidFill>
              </a:rPr>
              <a:t>better </a:t>
            </a:r>
            <a:r>
              <a:rPr lang="en-US" sz="2000" b="1" u="sng" dirty="0">
                <a:solidFill>
                  <a:schemeClr val="bg1"/>
                </a:solidFill>
              </a:rPr>
              <a:t>faith</a:t>
            </a:r>
            <a:r>
              <a:rPr lang="en-US" sz="2000" b="1" dirty="0">
                <a:solidFill>
                  <a:schemeClr val="bg1"/>
                </a:solidFill>
              </a:rPr>
              <a:t> </a:t>
            </a:r>
            <a:r>
              <a:rPr lang="en-US" sz="2400" b="1" dirty="0">
                <a:solidFill>
                  <a:schemeClr val="bg1"/>
                </a:solidFill>
              </a:rPr>
              <a:t>		</a:t>
            </a:r>
          </a:p>
          <a:p>
            <a:endParaRPr lang="en-US" sz="1000" dirty="0">
              <a:solidFill>
                <a:schemeClr val="bg1"/>
              </a:solidFill>
            </a:endParaRPr>
          </a:p>
          <a:p>
            <a:r>
              <a:rPr lang="en-US" sz="2400" b="1" u="sng" dirty="0">
                <a:solidFill>
                  <a:schemeClr val="bg1"/>
                </a:solidFill>
              </a:rPr>
              <a:t>Look forward</a:t>
            </a:r>
            <a:r>
              <a:rPr lang="en-US" sz="2400" b="1" dirty="0">
                <a:solidFill>
                  <a:schemeClr val="bg1"/>
                </a:solidFill>
              </a:rPr>
              <a:t> </a:t>
            </a:r>
            <a:r>
              <a:rPr lang="en-US" sz="2400" dirty="0">
                <a:solidFill>
                  <a:schemeClr val="bg1"/>
                </a:solidFill>
              </a:rPr>
              <a:t>to Heaven</a:t>
            </a:r>
            <a:r>
              <a:rPr lang="en-US" sz="2400" b="1" dirty="0">
                <a:solidFill>
                  <a:schemeClr val="bg1"/>
                </a:solidFill>
              </a:rPr>
              <a:t>	      12</a:t>
            </a:r>
          </a:p>
          <a:p>
            <a:r>
              <a:rPr lang="en-US" sz="2000" dirty="0">
                <a:solidFill>
                  <a:schemeClr val="bg1"/>
                </a:solidFill>
              </a:rPr>
              <a:t>Heavenly Father, </a:t>
            </a:r>
          </a:p>
          <a:p>
            <a:r>
              <a:rPr lang="en-US" sz="2000" dirty="0">
                <a:solidFill>
                  <a:schemeClr val="bg1"/>
                </a:solidFill>
              </a:rPr>
              <a:t>Heavenly Jerusalem, unshakable</a:t>
            </a:r>
          </a:p>
          <a:p>
            <a:endParaRPr lang="en-US" sz="1000" dirty="0">
              <a:solidFill>
                <a:schemeClr val="bg1"/>
              </a:solidFill>
            </a:endParaRPr>
          </a:p>
          <a:p>
            <a:r>
              <a:rPr lang="en-US" sz="2400" b="1" u="sng" dirty="0">
                <a:solidFill>
                  <a:schemeClr val="bg1"/>
                </a:solidFill>
              </a:rPr>
              <a:t>Look around</a:t>
            </a:r>
            <a:r>
              <a:rPr lang="en-US" sz="2400" b="1" dirty="0">
                <a:solidFill>
                  <a:schemeClr val="bg1"/>
                </a:solidFill>
              </a:rPr>
              <a:t> </a:t>
            </a:r>
            <a:r>
              <a:rPr lang="en-US" sz="2400" dirty="0">
                <a:solidFill>
                  <a:schemeClr val="bg1"/>
                </a:solidFill>
              </a:rPr>
              <a:t>in the present</a:t>
            </a:r>
            <a:r>
              <a:rPr lang="en-US" sz="2400" b="1" dirty="0">
                <a:solidFill>
                  <a:schemeClr val="bg1"/>
                </a:solidFill>
              </a:rPr>
              <a:t>	      13</a:t>
            </a:r>
          </a:p>
          <a:p>
            <a:r>
              <a:rPr lang="en-US" sz="2000" dirty="0">
                <a:solidFill>
                  <a:schemeClr val="bg1"/>
                </a:solidFill>
              </a:rPr>
              <a:t>Brotherly love, </a:t>
            </a:r>
          </a:p>
          <a:p>
            <a:r>
              <a:rPr lang="en-US" sz="2000" dirty="0">
                <a:solidFill>
                  <a:schemeClr val="bg1"/>
                </a:solidFill>
              </a:rPr>
              <a:t>outside the camp, prayer &amp; grace</a:t>
            </a:r>
          </a:p>
        </p:txBody>
      </p:sp>
      <p:sp>
        <p:nvSpPr>
          <p:cNvPr id="2" name="AutoShape 2">
            <a:extLst>
              <a:ext uri="{FF2B5EF4-FFF2-40B4-BE49-F238E27FC236}">
                <a16:creationId xmlns:a16="http://schemas.microsoft.com/office/drawing/2014/main" id="{C189C651-C390-8455-938E-805FFDB5B11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Box 5">
            <a:extLst>
              <a:ext uri="{FF2B5EF4-FFF2-40B4-BE49-F238E27FC236}">
                <a16:creationId xmlns:a16="http://schemas.microsoft.com/office/drawing/2014/main" id="{557B98EE-242E-8BE6-BE60-A3FD16477E64}"/>
              </a:ext>
            </a:extLst>
          </p:cNvPr>
          <p:cNvSpPr txBox="1"/>
          <p:nvPr/>
        </p:nvSpPr>
        <p:spPr>
          <a:xfrm>
            <a:off x="149566" y="599327"/>
            <a:ext cx="4843838" cy="6093976"/>
          </a:xfrm>
          <a:prstGeom prst="rect">
            <a:avLst/>
          </a:prstGeom>
          <a:noFill/>
          <a:ln w="38100">
            <a:solidFill>
              <a:schemeClr val="bg1"/>
            </a:solidFill>
          </a:ln>
        </p:spPr>
        <p:txBody>
          <a:bodyPr wrap="square">
            <a:spAutoFit/>
          </a:bodyPr>
          <a:lstStyle/>
          <a:p>
            <a:r>
              <a:rPr lang="en-US" sz="2000" b="1" u="sng" dirty="0">
                <a:solidFill>
                  <a:schemeClr val="bg1"/>
                </a:solidFill>
              </a:rPr>
              <a:t>Introduction to Hebrews</a:t>
            </a:r>
          </a:p>
          <a:p>
            <a:endParaRPr lang="en-US" sz="1100" dirty="0">
              <a:solidFill>
                <a:schemeClr val="bg1"/>
              </a:solidFill>
            </a:endParaRP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1:1  God </a:t>
            </a:r>
            <a:r>
              <a:rPr lang="en-US" sz="2000" b="1" dirty="0">
                <a:solidFill>
                  <a:schemeClr val="bg1"/>
                </a:solidFill>
                <a:ea typeface="Cambria Math" panose="02040503050406030204" pitchFamily="18" charset="0"/>
                <a:cs typeface="Wingdings 3" panose="05040102010807070707" pitchFamily="18" charset="2"/>
              </a:rPr>
              <a:t>spoke</a:t>
            </a:r>
            <a:r>
              <a:rPr lang="en-US" sz="2000" dirty="0">
                <a:solidFill>
                  <a:schemeClr val="bg1"/>
                </a:solidFill>
                <a:ea typeface="Cambria Math" panose="02040503050406030204" pitchFamily="18" charset="0"/>
                <a:cs typeface="Wingdings 3" panose="05040102010807070707" pitchFamily="18" charset="2"/>
              </a:rPr>
              <a:t> </a:t>
            </a: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a:t>
            </a: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at various times </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in many ways</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unto the fathers by the </a:t>
            </a:r>
            <a:r>
              <a:rPr lang="en-US" sz="2000" b="1" dirty="0">
                <a:solidFill>
                  <a:schemeClr val="bg1"/>
                </a:solidFill>
                <a:ea typeface="Cambria Math" panose="02040503050406030204" pitchFamily="18" charset="0"/>
                <a:cs typeface="Wingdings 3" panose="05040102010807070707" pitchFamily="18" charset="2"/>
              </a:rPr>
              <a:t>prophets</a:t>
            </a:r>
          </a:p>
          <a:p>
            <a:pPr marL="0" marR="0">
              <a:spcBef>
                <a:spcPts val="0"/>
              </a:spcBef>
              <a:spcAft>
                <a:spcPts val="0"/>
              </a:spcAft>
            </a:pPr>
            <a:endParaRPr lang="en-US" sz="12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1:2-3 in these last days </a:t>
            </a:r>
            <a:r>
              <a:rPr lang="en-US" sz="2000" b="1" dirty="0">
                <a:solidFill>
                  <a:schemeClr val="bg1"/>
                </a:solidFill>
                <a:ea typeface="Cambria Math" panose="02040503050406030204" pitchFamily="18" charset="0"/>
                <a:cs typeface="Wingdings 3" panose="05040102010807070707" pitchFamily="18" charset="2"/>
              </a:rPr>
              <a:t>spoke</a:t>
            </a:r>
            <a:r>
              <a:rPr lang="en-US" sz="2000" dirty="0">
                <a:solidFill>
                  <a:schemeClr val="bg1"/>
                </a:solidFill>
                <a:ea typeface="Cambria Math" panose="02040503050406030204" pitchFamily="18" charset="0"/>
                <a:cs typeface="Wingdings 3" panose="05040102010807070707" pitchFamily="18" charset="2"/>
              </a:rPr>
              <a:t> by [his] </a:t>
            </a:r>
            <a:r>
              <a:rPr lang="en-US" sz="2000" b="1" dirty="0">
                <a:solidFill>
                  <a:schemeClr val="bg1"/>
                </a:solidFill>
                <a:ea typeface="Cambria Math" panose="02040503050406030204" pitchFamily="18" charset="0"/>
                <a:cs typeface="Wingdings 3" panose="05040102010807070707" pitchFamily="18" charset="2"/>
              </a:rPr>
              <a:t>Son</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a:t>
            </a:r>
            <a:r>
              <a:rPr lang="en-US" sz="2000" b="1" dirty="0">
                <a:solidFill>
                  <a:schemeClr val="bg1"/>
                </a:solidFill>
                <a:ea typeface="Cambria Math" panose="02040503050406030204" pitchFamily="18" charset="0"/>
                <a:cs typeface="Wingdings 3" panose="05040102010807070707" pitchFamily="18" charset="2"/>
              </a:rPr>
              <a:t>appointed</a:t>
            </a:r>
            <a:r>
              <a:rPr lang="en-US" sz="2000" dirty="0">
                <a:solidFill>
                  <a:schemeClr val="bg1"/>
                </a:solidFill>
                <a:ea typeface="Cambria Math" panose="02040503050406030204" pitchFamily="18" charset="0"/>
                <a:cs typeface="Wingdings 3" panose="05040102010807070707" pitchFamily="18" charset="2"/>
              </a:rPr>
              <a:t> heir of all things</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by Jesus God made the worlds</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being the brightness of glory</a:t>
            </a:r>
          </a:p>
          <a:p>
            <a:pPr marL="0" marR="0">
              <a:spcBef>
                <a:spcPts val="0"/>
              </a:spcBef>
              <a:spcAft>
                <a:spcPts val="0"/>
              </a:spcAft>
            </a:pPr>
            <a:r>
              <a:rPr lang="en-US" sz="2000" b="1" dirty="0">
                <a:solidFill>
                  <a:schemeClr val="bg1"/>
                </a:solidFill>
                <a:ea typeface="Cambria Math" panose="02040503050406030204" pitchFamily="18" charset="0"/>
                <a:cs typeface="Wingdings 3" panose="05040102010807070707" pitchFamily="18" charset="2"/>
              </a:rPr>
              <a:t>        </a:t>
            </a:r>
            <a:r>
              <a:rPr lang="en-US" sz="2000" dirty="0">
                <a:solidFill>
                  <a:schemeClr val="bg1"/>
                </a:solidFill>
                <a:ea typeface="Cambria Math" panose="02040503050406030204" pitchFamily="18" charset="0"/>
                <a:cs typeface="Wingdings 3" panose="05040102010807070707" pitchFamily="18" charset="2"/>
              </a:rPr>
              <a:t>- express image of God’s person   </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upholding all things by the </a:t>
            </a:r>
            <a:r>
              <a:rPr lang="en-US" sz="2000" b="1" dirty="0">
                <a:solidFill>
                  <a:schemeClr val="bg1"/>
                </a:solidFill>
                <a:ea typeface="Cambria Math" panose="02040503050406030204" pitchFamily="18" charset="0"/>
                <a:cs typeface="Wingdings 3" panose="05040102010807070707" pitchFamily="18" charset="2"/>
              </a:rPr>
              <a:t>word</a:t>
            </a:r>
            <a:r>
              <a:rPr lang="en-US" sz="2000" dirty="0">
                <a:solidFill>
                  <a:schemeClr val="bg1"/>
                </a:solidFill>
                <a:ea typeface="Cambria Math" panose="02040503050406030204" pitchFamily="18" charset="0"/>
                <a:cs typeface="Wingdings 3" panose="05040102010807070707" pitchFamily="18" charset="2"/>
              </a:rPr>
              <a:t> of</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God’s power //</a:t>
            </a:r>
            <a:r>
              <a:rPr lang="en-US" sz="2000" dirty="0" err="1">
                <a:solidFill>
                  <a:schemeClr val="bg1"/>
                </a:solidFill>
                <a:ea typeface="Cambria Math" panose="02040503050406030204" pitchFamily="18" charset="0"/>
                <a:cs typeface="Wingdings 3" panose="05040102010807070707" pitchFamily="18" charset="2"/>
              </a:rPr>
              <a:t>dunamis</a:t>
            </a:r>
            <a:r>
              <a:rPr lang="en-US" sz="2000" dirty="0">
                <a:solidFill>
                  <a:schemeClr val="bg1"/>
                </a:solidFill>
                <a:ea typeface="Cambria Math" panose="02040503050406030204" pitchFamily="18" charset="0"/>
                <a:cs typeface="Wingdings 3" panose="05040102010807070707" pitchFamily="18" charset="2"/>
              </a:rPr>
              <a:t>//</a:t>
            </a:r>
          </a:p>
          <a:p>
            <a:pPr marL="0" marR="0">
              <a:spcBef>
                <a:spcPts val="0"/>
              </a:spcBef>
              <a:spcAft>
                <a:spcPts val="0"/>
              </a:spcAft>
            </a:pPr>
            <a:endParaRPr lang="en-US" sz="1100" dirty="0">
              <a:solidFill>
                <a:schemeClr val="bg1"/>
              </a:solidFill>
              <a:ea typeface="Cambria Math" panose="02040503050406030204" pitchFamily="18" charset="0"/>
              <a:cs typeface="Wingdings 3" panose="05040102010807070707" pitchFamily="18" charset="2"/>
            </a:endParaRP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when Jesus purged our sins</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sat down on the right hand of </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the Majesty on high //in heaven//</a:t>
            </a:r>
          </a:p>
          <a:p>
            <a:pPr marL="0" marR="0">
              <a:spcBef>
                <a:spcPts val="0"/>
              </a:spcBef>
              <a:spcAft>
                <a:spcPts val="0"/>
              </a:spcAft>
            </a:pPr>
            <a:endParaRPr lang="en-US" sz="1600" dirty="0">
              <a:solidFill>
                <a:schemeClr val="bg1"/>
              </a:solidFill>
              <a:ea typeface="Cambria Math" panose="02040503050406030204" pitchFamily="18" charset="0"/>
              <a:cs typeface="Wingdings 3" panose="05040102010807070707" pitchFamily="18" charset="2"/>
            </a:endParaRP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Note:  Same introduction for nine ways Jesus is better, perfect, and all-sufficient.</a:t>
            </a:r>
          </a:p>
        </p:txBody>
      </p:sp>
      <p:sp>
        <p:nvSpPr>
          <p:cNvPr id="3" name="TextBox 2">
            <a:extLst>
              <a:ext uri="{FF2B5EF4-FFF2-40B4-BE49-F238E27FC236}">
                <a16:creationId xmlns:a16="http://schemas.microsoft.com/office/drawing/2014/main" id="{F3ADDD82-D6C5-59EC-B5CD-F701C47399FE}"/>
              </a:ext>
            </a:extLst>
          </p:cNvPr>
          <p:cNvSpPr txBox="1"/>
          <p:nvPr/>
        </p:nvSpPr>
        <p:spPr>
          <a:xfrm>
            <a:off x="10612910" y="681632"/>
            <a:ext cx="1419250" cy="5970865"/>
          </a:xfrm>
          <a:prstGeom prst="rect">
            <a:avLst/>
          </a:prstGeom>
          <a:solidFill>
            <a:schemeClr val="bg1"/>
          </a:solidFill>
          <a:ln w="34925">
            <a:solidFill>
              <a:srgbClr val="FF0000"/>
            </a:solidFill>
          </a:ln>
        </p:spPr>
        <p:txBody>
          <a:bodyPr wrap="square" rtlCol="0">
            <a:spAutoFit/>
          </a:bodyPr>
          <a:lstStyle/>
          <a:p>
            <a:r>
              <a:rPr lang="en-US" sz="2000" dirty="0"/>
              <a:t>   </a:t>
            </a:r>
            <a:r>
              <a:rPr lang="en-US" sz="2000" b="1" dirty="0"/>
              <a:t>Warning</a:t>
            </a:r>
          </a:p>
          <a:p>
            <a:r>
              <a:rPr lang="en-US" sz="2000" dirty="0"/>
              <a:t>1. Neglect</a:t>
            </a:r>
          </a:p>
          <a:p>
            <a:r>
              <a:rPr lang="en-US" sz="2000" dirty="0"/>
              <a:t>     (2:1-4)</a:t>
            </a:r>
          </a:p>
          <a:p>
            <a:endParaRPr lang="en-US" sz="1600" dirty="0"/>
          </a:p>
          <a:p>
            <a:r>
              <a:rPr lang="en-US" sz="2000" dirty="0"/>
              <a:t>    </a:t>
            </a:r>
            <a:r>
              <a:rPr lang="en-US" sz="2000" b="1" dirty="0"/>
              <a:t>Danger</a:t>
            </a:r>
          </a:p>
          <a:p>
            <a:r>
              <a:rPr lang="en-US" sz="2000" dirty="0"/>
              <a:t>2. Unbelief</a:t>
            </a:r>
          </a:p>
          <a:p>
            <a:r>
              <a:rPr lang="en-US" sz="2000" dirty="0"/>
              <a:t>   (3:7-4:11</a:t>
            </a:r>
            <a:r>
              <a:rPr lang="en-US" dirty="0"/>
              <a:t>)</a:t>
            </a:r>
          </a:p>
          <a:p>
            <a:endParaRPr lang="en-US" sz="1600" dirty="0"/>
          </a:p>
          <a:p>
            <a:r>
              <a:rPr lang="en-US" sz="2000" dirty="0"/>
              <a:t>    </a:t>
            </a:r>
            <a:r>
              <a:rPr lang="en-US" sz="2000" b="1" dirty="0"/>
              <a:t>Danger</a:t>
            </a:r>
          </a:p>
          <a:p>
            <a:r>
              <a:rPr lang="en-US" sz="2000" dirty="0"/>
              <a:t>3. Dull of </a:t>
            </a:r>
          </a:p>
          <a:p>
            <a:r>
              <a:rPr lang="en-US" sz="2000" dirty="0"/>
              <a:t>     Hearing</a:t>
            </a:r>
          </a:p>
          <a:p>
            <a:r>
              <a:rPr lang="en-US" sz="2000" dirty="0"/>
              <a:t> (5:11-6:12)</a:t>
            </a:r>
          </a:p>
          <a:p>
            <a:endParaRPr lang="en-US" sz="1600" dirty="0"/>
          </a:p>
          <a:p>
            <a:endParaRPr lang="en-US" sz="2000" dirty="0"/>
          </a:p>
          <a:p>
            <a:r>
              <a:rPr lang="en-US" sz="2000" dirty="0"/>
              <a:t>4.</a:t>
            </a:r>
          </a:p>
          <a:p>
            <a:r>
              <a:rPr lang="en-US" sz="2000" dirty="0"/>
              <a:t>   (10:</a:t>
            </a:r>
          </a:p>
          <a:p>
            <a:endParaRPr lang="en-US" sz="2000" dirty="0"/>
          </a:p>
          <a:p>
            <a:endParaRPr lang="en-US" sz="1600" dirty="0"/>
          </a:p>
          <a:p>
            <a:r>
              <a:rPr lang="en-US" sz="2000" dirty="0"/>
              <a:t>5.</a:t>
            </a:r>
          </a:p>
          <a:p>
            <a:r>
              <a:rPr lang="en-US" dirty="0"/>
              <a:t>  (12:</a:t>
            </a:r>
          </a:p>
        </p:txBody>
      </p:sp>
    </p:spTree>
    <p:extLst>
      <p:ext uri="{BB962C8B-B14F-4D97-AF65-F5344CB8AC3E}">
        <p14:creationId xmlns:p14="http://schemas.microsoft.com/office/powerpoint/2010/main" val="3342200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A5DE-F294-5972-290C-A20EC6BEE16A}"/>
              </a:ext>
            </a:extLst>
          </p:cNvPr>
          <p:cNvSpPr>
            <a:spLocks noGrp="1"/>
          </p:cNvSpPr>
          <p:nvPr>
            <p:ph type="title"/>
          </p:nvPr>
        </p:nvSpPr>
        <p:spPr>
          <a:xfrm>
            <a:off x="838200" y="365125"/>
            <a:ext cx="10515600" cy="5852795"/>
          </a:xfrm>
          <a:solidFill>
            <a:schemeClr val="bg1">
              <a:lumMod val="95000"/>
            </a:schemeClr>
          </a:solidFill>
        </p:spPr>
        <p:txBody>
          <a:bodyPr>
            <a:normAutofit/>
          </a:bodyPr>
          <a:lstStyle/>
          <a:p>
            <a:pPr algn="ctr"/>
            <a:r>
              <a:rPr lang="en-US" sz="2800" b="1" dirty="0">
                <a:latin typeface="Amasis MT Pro" panose="020B0604020202020204" pitchFamily="18" charset="0"/>
              </a:rPr>
              <a:t>Question from Hebrews 5:11-6:8 </a:t>
            </a:r>
            <a:r>
              <a:rPr lang="en-US" sz="2800" dirty="0">
                <a:latin typeface="Amasis MT Pro" panose="020B0604020202020204" pitchFamily="18" charset="0"/>
              </a:rPr>
              <a:t>(believers in 6:9-20)</a:t>
            </a:r>
            <a:br>
              <a:rPr lang="en-US" sz="2800" b="1" dirty="0">
                <a:latin typeface="Amasis MT Pro" panose="020B0604020202020204" pitchFamily="18" charset="0"/>
              </a:rPr>
            </a:br>
            <a:br>
              <a:rPr lang="en-US" sz="2800" b="1" dirty="0">
                <a:latin typeface="Amasis MT Pro" panose="020B0604020202020204" pitchFamily="18" charset="0"/>
              </a:rPr>
            </a:br>
            <a:r>
              <a:rPr lang="en-US" sz="2800" dirty="0">
                <a:latin typeface="Amasis MT Pro" panose="020B0604020202020204" pitchFamily="18" charset="0"/>
              </a:rPr>
              <a:t> Is Paul speaking to his Hebrew brothers who are:</a:t>
            </a:r>
            <a:br>
              <a:rPr lang="en-US" sz="2800" dirty="0">
                <a:latin typeface="Amasis MT Pro" panose="020B0604020202020204" pitchFamily="18" charset="0"/>
              </a:rPr>
            </a:br>
            <a:br>
              <a:rPr lang="en-US" sz="2800" dirty="0">
                <a:latin typeface="Amasis MT Pro" panose="020B0604020202020204" pitchFamily="18" charset="0"/>
              </a:rPr>
            </a:br>
            <a:r>
              <a:rPr lang="en-US" sz="2800" dirty="0">
                <a:latin typeface="Amasis MT Pro" panose="020B0604020202020204" pitchFamily="18" charset="0"/>
              </a:rPr>
              <a:t>1. </a:t>
            </a:r>
            <a:r>
              <a:rPr lang="en-US" sz="2800" b="1" dirty="0">
                <a:latin typeface="Amasis MT Pro" panose="020B0604020202020204" pitchFamily="18" charset="0"/>
              </a:rPr>
              <a:t>unbelievers</a:t>
            </a:r>
            <a:r>
              <a:rPr lang="en-US" sz="2800" dirty="0">
                <a:latin typeface="Amasis MT Pro" panose="020B0604020202020204" pitchFamily="18" charset="0"/>
              </a:rPr>
              <a:t> as in Hebrews 4?  Danger</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2. </a:t>
            </a:r>
            <a:r>
              <a:rPr lang="en-US" sz="2800" b="1" dirty="0">
                <a:latin typeface="Amasis MT Pro" panose="020B0604020202020204" pitchFamily="18" charset="0"/>
              </a:rPr>
              <a:t>believers</a:t>
            </a:r>
            <a:r>
              <a:rPr lang="en-US" sz="2800" dirty="0">
                <a:latin typeface="Amasis MT Pro" panose="020B0604020202020204" pitchFamily="18" charset="0"/>
              </a:rPr>
              <a:t> who lose their salvation?  Danger</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3. </a:t>
            </a:r>
            <a:r>
              <a:rPr lang="en-US" sz="2800" b="1" dirty="0">
                <a:latin typeface="Amasis MT Pro" panose="020B0604020202020204" pitchFamily="18" charset="0"/>
              </a:rPr>
              <a:t>believers</a:t>
            </a:r>
            <a:r>
              <a:rPr lang="en-US" sz="2800" dirty="0">
                <a:latin typeface="Amasis MT Pro" panose="020B0604020202020204" pitchFamily="18" charset="0"/>
              </a:rPr>
              <a:t> who do not mature in Christ?  Warning</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4. never considered or unsure</a:t>
            </a:r>
            <a:br>
              <a:rPr lang="en-US" sz="2800" dirty="0">
                <a:latin typeface="Amasis MT Pro" panose="020B0604020202020204" pitchFamily="18" charset="0"/>
              </a:rPr>
            </a:br>
            <a:br>
              <a:rPr lang="en-US" sz="2800" b="1" dirty="0">
                <a:latin typeface="Amasis MT Pro" panose="020B0604020202020204" pitchFamily="18" charset="0"/>
              </a:rPr>
            </a:br>
            <a:r>
              <a:rPr lang="en-US" sz="2800" b="1" dirty="0">
                <a:latin typeface="Amasis MT Pro" panose="020B0604020202020204" pitchFamily="18" charset="0"/>
              </a:rPr>
              <a:t>Answer:  Choose one  </a:t>
            </a:r>
          </a:p>
        </p:txBody>
      </p:sp>
      <p:sp>
        <p:nvSpPr>
          <p:cNvPr id="4" name="Footer Placeholder 3">
            <a:extLst>
              <a:ext uri="{FF2B5EF4-FFF2-40B4-BE49-F238E27FC236}">
                <a16:creationId xmlns:a16="http://schemas.microsoft.com/office/drawing/2014/main" id="{84BEDFE0-7E58-A377-C5B7-BDFD75635EB0}"/>
              </a:ext>
            </a:extLst>
          </p:cNvPr>
          <p:cNvSpPr>
            <a:spLocks noGrp="1"/>
          </p:cNvSpPr>
          <p:nvPr>
            <p:ph type="ftr" sz="quarter" idx="11"/>
          </p:nvPr>
        </p:nvSpPr>
        <p:spPr/>
        <p:txBody>
          <a:bodyPr/>
          <a:lstStyle/>
          <a:p>
            <a:r>
              <a:rPr lang="en-US" dirty="0"/>
              <a:t>Sunday School, April 2, 2013</a:t>
            </a:r>
          </a:p>
          <a:p>
            <a:r>
              <a:rPr lang="en-US" dirty="0"/>
              <a:t>Taught by Minister Bill Heath</a:t>
            </a:r>
          </a:p>
        </p:txBody>
      </p:sp>
      <p:sp>
        <p:nvSpPr>
          <p:cNvPr id="5" name="Slide Number Placeholder 4">
            <a:extLst>
              <a:ext uri="{FF2B5EF4-FFF2-40B4-BE49-F238E27FC236}">
                <a16:creationId xmlns:a16="http://schemas.microsoft.com/office/drawing/2014/main" id="{6B851E4A-2E52-7F52-8398-9CF2AB3A0C57}"/>
              </a:ext>
            </a:extLst>
          </p:cNvPr>
          <p:cNvSpPr>
            <a:spLocks noGrp="1"/>
          </p:cNvSpPr>
          <p:nvPr>
            <p:ph type="sldNum" sz="quarter" idx="12"/>
          </p:nvPr>
        </p:nvSpPr>
        <p:spPr/>
        <p:txBody>
          <a:bodyPr/>
          <a:lstStyle/>
          <a:p>
            <a:fld id="{4CB59574-4CD3-4A56-8C7E-A4671EBF73BA}" type="slidenum">
              <a:rPr lang="en-US" smtClean="0"/>
              <a:t>3</a:t>
            </a:fld>
            <a:endParaRPr lang="en-US" dirty="0"/>
          </a:p>
        </p:txBody>
      </p:sp>
    </p:spTree>
    <p:extLst>
      <p:ext uri="{BB962C8B-B14F-4D97-AF65-F5344CB8AC3E}">
        <p14:creationId xmlns:p14="http://schemas.microsoft.com/office/powerpoint/2010/main" val="275787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028C80F-547A-88DE-D2CF-5DDA87457928}"/>
              </a:ext>
            </a:extLst>
          </p:cNvPr>
          <p:cNvSpPr txBox="1"/>
          <p:nvPr/>
        </p:nvSpPr>
        <p:spPr>
          <a:xfrm>
            <a:off x="125862" y="567483"/>
            <a:ext cx="6041258" cy="6169381"/>
          </a:xfrm>
          <a:prstGeom prst="rect">
            <a:avLst/>
          </a:prstGeom>
          <a:noFill/>
          <a:ln w="38100">
            <a:solidFill>
              <a:schemeClr val="bg1"/>
            </a:solidFill>
          </a:ln>
        </p:spPr>
        <p:txBody>
          <a:bodyPr wrap="square" rtlCol="0">
            <a:spAutoFit/>
          </a:bodyPr>
          <a:lstStyle/>
          <a:p>
            <a:pPr algn="ctr"/>
            <a:r>
              <a:rPr lang="en-US" sz="2400" b="1" dirty="0">
                <a:solidFill>
                  <a:schemeClr val="bg1"/>
                </a:solidFill>
              </a:rPr>
              <a:t>New Testament Priest (eternal)</a:t>
            </a:r>
          </a:p>
          <a:p>
            <a:pPr algn="ctr"/>
            <a:endParaRPr lang="en-US" sz="700" b="1" dirty="0">
              <a:solidFill>
                <a:schemeClr val="bg1"/>
              </a:solidFill>
            </a:endParaRPr>
          </a:p>
          <a:p>
            <a:pPr marL="0" marR="0">
              <a:spcBef>
                <a:spcPts val="0"/>
              </a:spcBef>
              <a:spcAft>
                <a:spcPts val="0"/>
              </a:spcAft>
            </a:pPr>
            <a:endParaRPr lang="en-US" sz="1200" b="1"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2000" b="1"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400" b="1" dirty="0">
                <a:solidFill>
                  <a:schemeClr val="bg1"/>
                </a:solidFill>
                <a:ea typeface="Cambria Math" panose="02040503050406030204" pitchFamily="18" charset="0"/>
                <a:cs typeface="Wingdings 3" panose="05040102010807070707" pitchFamily="18" charset="2"/>
              </a:rPr>
              <a:t>5:11-14  </a:t>
            </a:r>
            <a:r>
              <a:rPr lang="en-US" sz="2400" b="1" dirty="0">
                <a:solidFill>
                  <a:schemeClr val="bg1"/>
                </a:solidFill>
                <a:highlight>
                  <a:srgbClr val="0000FF"/>
                </a:highlight>
                <a:ea typeface="Cambria Math" panose="02040503050406030204" pitchFamily="18" charset="0"/>
                <a:cs typeface="Wingdings 3" panose="05040102010807070707" pitchFamily="18" charset="2"/>
              </a:rPr>
              <a:t>Danger to the dull of hearing  Q&amp;A</a:t>
            </a:r>
          </a:p>
          <a:p>
            <a:pPr marL="0" marR="0">
              <a:lnSpc>
                <a:spcPts val="1200"/>
              </a:lnSpc>
              <a:spcBef>
                <a:spcPts val="0"/>
              </a:spcBef>
              <a:spcAft>
                <a:spcPts val="0"/>
              </a:spcAft>
            </a:pPr>
            <a:endParaRPr lang="en-US" sz="2400" b="1"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2400" b="1"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400" b="1" dirty="0">
                <a:solidFill>
                  <a:schemeClr val="bg1"/>
                </a:solidFill>
                <a:ea typeface="Cambria Math" panose="02040503050406030204" pitchFamily="18" charset="0"/>
                <a:cs typeface="Wingdings 3" panose="05040102010807070707" pitchFamily="18" charset="2"/>
              </a:rPr>
              <a:t>6:1-6  </a:t>
            </a:r>
            <a:r>
              <a:rPr lang="en-US" sz="2000" dirty="0">
                <a:solidFill>
                  <a:schemeClr val="bg1"/>
                </a:solidFill>
                <a:ea typeface="Cambria Math" panose="02040503050406030204" pitchFamily="18" charset="0"/>
                <a:cs typeface="Wingdings 3" panose="05040102010807070707" pitchFamily="18" charset="2"/>
              </a:rPr>
              <a:t>six old covenant shadows of the substance </a:t>
            </a:r>
          </a:p>
          <a:p>
            <a:pPr marL="342900" indent="-342900">
              <a:lnSpc>
                <a:spcPts val="1200"/>
              </a:lnSpc>
              <a:buFontTx/>
              <a:buChar char="-"/>
            </a:pPr>
            <a:endParaRPr lang="en-US" sz="2000" b="1" dirty="0">
              <a:solidFill>
                <a:schemeClr val="bg1"/>
              </a:solidFill>
              <a:ea typeface="Cambria Math" panose="02040503050406030204" pitchFamily="18" charset="0"/>
              <a:cs typeface="Wingdings 3" panose="05040102010807070707" pitchFamily="18" charset="2"/>
            </a:endParaRPr>
          </a:p>
          <a:p>
            <a:pPr marL="342900" indent="-342900">
              <a:lnSpc>
                <a:spcPts val="1200"/>
              </a:lnSpc>
              <a:buFontTx/>
              <a:buChar char="-"/>
            </a:pPr>
            <a:endParaRPr lang="en-US" sz="2000" b="1" dirty="0">
              <a:solidFill>
                <a:schemeClr val="bg1"/>
              </a:solidFill>
              <a:ea typeface="Cambria Math" panose="02040503050406030204" pitchFamily="18" charset="0"/>
              <a:cs typeface="Wingdings 3" panose="05040102010807070707" pitchFamily="18" charset="2"/>
            </a:endParaRPr>
          </a:p>
          <a:p>
            <a:pPr>
              <a:lnSpc>
                <a:spcPts val="1200"/>
              </a:lnSpc>
            </a:pPr>
            <a:r>
              <a:rPr lang="en-US" sz="2400" b="1" dirty="0">
                <a:solidFill>
                  <a:schemeClr val="bg1"/>
                </a:solidFill>
                <a:ea typeface="Cambria Math" panose="02040503050406030204" pitchFamily="18" charset="0"/>
                <a:cs typeface="Wingdings 3" panose="05040102010807070707" pitchFamily="18" charset="2"/>
              </a:rPr>
              <a:t>6:7-8</a:t>
            </a:r>
            <a:r>
              <a:rPr lang="en-US" sz="2000" b="1" dirty="0">
                <a:solidFill>
                  <a:schemeClr val="bg1"/>
                </a:solidFill>
                <a:ea typeface="Cambria Math" panose="02040503050406030204" pitchFamily="18" charset="0"/>
                <a:cs typeface="Wingdings 3" panose="05040102010807070707" pitchFamily="18" charset="2"/>
              </a:rPr>
              <a:t> </a:t>
            </a:r>
            <a:r>
              <a:rPr lang="en-US" sz="2400" b="1" dirty="0">
                <a:solidFill>
                  <a:schemeClr val="bg1"/>
                </a:solidFill>
                <a:ea typeface="Cambria Math" panose="02040503050406030204" pitchFamily="18" charset="0"/>
                <a:cs typeface="Wingdings 3" panose="05040102010807070707" pitchFamily="18" charset="2"/>
              </a:rPr>
              <a:t> illustration </a:t>
            </a:r>
            <a:r>
              <a:rPr lang="en-US" sz="2000" dirty="0">
                <a:solidFill>
                  <a:schemeClr val="bg1"/>
                </a:solidFill>
                <a:ea typeface="Cambria Math" panose="02040503050406030204" pitchFamily="18" charset="0"/>
                <a:cs typeface="Wingdings 3" panose="05040102010807070707" pitchFamily="18" charset="2"/>
              </a:rPr>
              <a:t>of the saved and unsaved Hebrews</a:t>
            </a: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endParaRPr lang="en-US" sz="1600" b="1"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400" b="1" dirty="0">
                <a:solidFill>
                  <a:schemeClr val="bg1"/>
                </a:solidFill>
                <a:ea typeface="Cambria Math" panose="02040503050406030204" pitchFamily="18" charset="0"/>
                <a:cs typeface="Wingdings 3" panose="05040102010807070707" pitchFamily="18" charset="2"/>
              </a:rPr>
              <a:t>6:9-12  Example for the saved Hebrews </a:t>
            </a:r>
          </a:p>
          <a:p>
            <a:pPr marL="0" marR="0">
              <a:lnSpc>
                <a:spcPts val="1200"/>
              </a:lnSpc>
              <a:spcBef>
                <a:spcPts val="0"/>
              </a:spcBef>
              <a:spcAft>
                <a:spcPts val="0"/>
              </a:spcAft>
            </a:pPr>
            <a:endParaRPr lang="en-US" sz="24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Labor of love toward His name</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Ministered to the saints, and do minister </a:t>
            </a:r>
          </a:p>
          <a:p>
            <a:pPr marL="0" marR="0">
              <a:lnSpc>
                <a:spcPts val="1200"/>
              </a:lnSpc>
              <a:spcBef>
                <a:spcPts val="0"/>
              </a:spcBef>
              <a:spcAft>
                <a:spcPts val="0"/>
              </a:spcAft>
            </a:pPr>
            <a:endParaRPr lang="en-US" sz="24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Show diligence until the end; not </a:t>
            </a:r>
            <a:r>
              <a:rPr lang="en-US" sz="2000" b="1" dirty="0">
                <a:solidFill>
                  <a:schemeClr val="bg1"/>
                </a:solidFill>
                <a:highlight>
                  <a:srgbClr val="0000FF"/>
                </a:highlight>
                <a:ea typeface="Cambria Math" panose="02040503050406030204" pitchFamily="18" charset="0"/>
                <a:cs typeface="Wingdings 3" panose="05040102010807070707" pitchFamily="18" charset="2"/>
              </a:rPr>
              <a:t>slothfulness</a:t>
            </a:r>
            <a:r>
              <a:rPr lang="en-US" sz="2000" dirty="0">
                <a:solidFill>
                  <a:schemeClr val="bg1"/>
                </a:solidFill>
                <a:ea typeface="Cambria Math" panose="02040503050406030204" pitchFamily="18" charset="0"/>
                <a:cs typeface="Wingdings 3" panose="05040102010807070707" pitchFamily="18" charset="2"/>
              </a:rPr>
              <a:t> </a:t>
            </a: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400" b="1" dirty="0">
                <a:solidFill>
                  <a:schemeClr val="bg1"/>
                </a:solidFill>
                <a:ea typeface="Cambria Math" panose="02040503050406030204" pitchFamily="18" charset="0"/>
                <a:cs typeface="Wingdings 3" panose="05040102010807070707" pitchFamily="18" charset="2"/>
              </a:rPr>
              <a:t>6:13-20  Example of Abraham </a:t>
            </a:r>
            <a:r>
              <a:rPr lang="en-US" sz="2000" dirty="0">
                <a:solidFill>
                  <a:schemeClr val="bg1"/>
                </a:solidFill>
                <a:ea typeface="Cambria Math" panose="02040503050406030204" pitchFamily="18" charset="0"/>
                <a:cs typeface="Wingdings 3" panose="05040102010807070707" pitchFamily="18" charset="2"/>
              </a:rPr>
              <a:t>(Romans 4)</a:t>
            </a: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Love, hope, faith &gt; same words and order of 1 Cor 13</a:t>
            </a: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Forever after the order of Melchizedek (chapters 5 &amp; 7)</a:t>
            </a:r>
          </a:p>
          <a:p>
            <a:pPr marL="0" marR="0">
              <a:lnSpc>
                <a:spcPts val="1200"/>
              </a:lnSpc>
              <a:spcBef>
                <a:spcPts val="0"/>
              </a:spcBef>
              <a:spcAft>
                <a:spcPts val="0"/>
              </a:spcAft>
            </a:pPr>
            <a:endParaRPr lang="en-US" sz="24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Note:  Error to compare to babe in 1 Corinthians 3:1-4, </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11-17; a spiritual child in Christ who is losing rewards.  </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Do compare with Galatians  1:6-12, 3:1-5, Acts 15.</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Today:  Deconstructionist  and </a:t>
            </a:r>
            <a:r>
              <a:rPr lang="en-US" sz="2000" dirty="0" err="1">
                <a:solidFill>
                  <a:schemeClr val="bg1"/>
                </a:solidFill>
                <a:ea typeface="Cambria Math" panose="02040503050406030204" pitchFamily="18" charset="0"/>
                <a:cs typeface="Wingdings 3" panose="05040102010807070707" pitchFamily="18" charset="2"/>
              </a:rPr>
              <a:t>Exvangelical</a:t>
            </a:r>
            <a:r>
              <a:rPr lang="en-US" sz="2000" dirty="0">
                <a:solidFill>
                  <a:schemeClr val="bg1"/>
                </a:solidFill>
                <a:ea typeface="Cambria Math" panose="02040503050406030204" pitchFamily="18" charset="0"/>
                <a:cs typeface="Wingdings 3" panose="05040102010807070707" pitchFamily="18" charset="2"/>
              </a:rPr>
              <a:t> </a:t>
            </a:r>
            <a:endParaRPr lang="en-US" sz="2400" dirty="0">
              <a:solidFill>
                <a:schemeClr val="bg1"/>
              </a:solidFill>
              <a:ea typeface="Cambria Math" panose="02040503050406030204" pitchFamily="18" charset="0"/>
              <a:cs typeface="Wingdings 3" panose="05040102010807070707" pitchFamily="18" charset="2"/>
            </a:endParaRPr>
          </a:p>
        </p:txBody>
      </p:sp>
      <p:sp>
        <p:nvSpPr>
          <p:cNvPr id="6" name="Slide Number Placeholder 5">
            <a:extLst>
              <a:ext uri="{FF2B5EF4-FFF2-40B4-BE49-F238E27FC236}">
                <a16:creationId xmlns:a16="http://schemas.microsoft.com/office/drawing/2014/main" id="{C0667D2F-BD80-D3BE-C719-19F87937C23F}"/>
              </a:ext>
            </a:extLst>
          </p:cNvPr>
          <p:cNvSpPr>
            <a:spLocks noGrp="1"/>
          </p:cNvSpPr>
          <p:nvPr>
            <p:ph type="sldNum" sz="quarter" idx="12"/>
          </p:nvPr>
        </p:nvSpPr>
        <p:spPr/>
        <p:txBody>
          <a:bodyPr/>
          <a:lstStyle/>
          <a:p>
            <a:fld id="{4CB59574-4CD3-4A56-8C7E-A4671EBF73BA}" type="slidenum">
              <a:rPr lang="en-US" smtClean="0"/>
              <a:pPr/>
              <a:t>4</a:t>
            </a:fld>
            <a:endParaRPr lang="en-US" dirty="0"/>
          </a:p>
        </p:txBody>
      </p:sp>
      <p:sp>
        <p:nvSpPr>
          <p:cNvPr id="2" name="TextBox 1">
            <a:extLst>
              <a:ext uri="{FF2B5EF4-FFF2-40B4-BE49-F238E27FC236}">
                <a16:creationId xmlns:a16="http://schemas.microsoft.com/office/drawing/2014/main" id="{45F70FFF-B911-BB6B-A92E-C095E688D24D}"/>
              </a:ext>
            </a:extLst>
          </p:cNvPr>
          <p:cNvSpPr txBox="1"/>
          <p:nvPr/>
        </p:nvSpPr>
        <p:spPr>
          <a:xfrm>
            <a:off x="6290315" y="592229"/>
            <a:ext cx="5775823" cy="6130909"/>
          </a:xfrm>
          <a:prstGeom prst="rect">
            <a:avLst/>
          </a:prstGeom>
          <a:noFill/>
          <a:ln w="38100">
            <a:solidFill>
              <a:schemeClr val="bg1"/>
            </a:solidFill>
          </a:ln>
        </p:spPr>
        <p:txBody>
          <a:bodyPr wrap="square" rtlCol="0">
            <a:spAutoFit/>
          </a:bodyPr>
          <a:lstStyle/>
          <a:p>
            <a:pPr marL="0" marR="0">
              <a:lnSpc>
                <a:spcPts val="1200"/>
              </a:lnSpc>
              <a:spcBef>
                <a:spcPts val="0"/>
              </a:spcBef>
              <a:spcAft>
                <a:spcPts val="0"/>
              </a:spcAft>
            </a:pPr>
            <a:r>
              <a:rPr lang="en-US" sz="2400" b="1" dirty="0">
                <a:solidFill>
                  <a:schemeClr val="bg1"/>
                </a:solidFill>
                <a:ea typeface="Cambria Math" panose="02040503050406030204" pitchFamily="18" charset="0"/>
                <a:cs typeface="Wingdings 3" panose="05040102010807070707" pitchFamily="18" charset="2"/>
              </a:rPr>
              <a:t> </a:t>
            </a:r>
          </a:p>
          <a:p>
            <a:pPr marL="0" marR="0" algn="ctr">
              <a:lnSpc>
                <a:spcPts val="1200"/>
              </a:lnSpc>
              <a:spcBef>
                <a:spcPts val="0"/>
              </a:spcBef>
              <a:spcAft>
                <a:spcPts val="0"/>
              </a:spcAft>
            </a:pPr>
            <a:r>
              <a:rPr lang="en-US" sz="2400" b="1" dirty="0">
                <a:solidFill>
                  <a:schemeClr val="bg1"/>
                </a:solidFill>
                <a:ea typeface="Cambria Math" panose="02040503050406030204" pitchFamily="18" charset="0"/>
              </a:rPr>
              <a:t>Old Testament Priest (temporary)  </a:t>
            </a:r>
          </a:p>
          <a:p>
            <a:pPr marL="0" marR="0" algn="ctr">
              <a:spcBef>
                <a:spcPts val="0"/>
              </a:spcBef>
              <a:spcAft>
                <a:spcPts val="0"/>
              </a:spcAft>
            </a:pPr>
            <a:endParaRPr lang="en-US" sz="1050" b="1" dirty="0">
              <a:solidFill>
                <a:schemeClr val="bg1"/>
              </a:solidFill>
              <a:ea typeface="Cambria Math" panose="02040503050406030204" pitchFamily="18" charset="0"/>
            </a:endParaRPr>
          </a:p>
          <a:p>
            <a:pPr marR="0">
              <a:lnSpc>
                <a:spcPts val="1200"/>
              </a:lnSpc>
              <a:spcBef>
                <a:spcPts val="0"/>
              </a:spcBef>
              <a:spcAft>
                <a:spcPts val="0"/>
              </a:spcAft>
            </a:pPr>
            <a:endParaRPr lang="en-US" sz="2400" dirty="0">
              <a:solidFill>
                <a:schemeClr val="bg1"/>
              </a:solidFill>
            </a:endParaRPr>
          </a:p>
          <a:p>
            <a:pPr marR="0">
              <a:lnSpc>
                <a:spcPts val="1200"/>
              </a:lnSpc>
              <a:spcBef>
                <a:spcPts val="0"/>
              </a:spcBef>
              <a:spcAft>
                <a:spcPts val="0"/>
              </a:spcAft>
            </a:pPr>
            <a:endParaRPr lang="en-US" sz="1100" dirty="0">
              <a:solidFill>
                <a:schemeClr val="bg1"/>
              </a:solidFill>
            </a:endParaRPr>
          </a:p>
          <a:p>
            <a:pPr marR="0">
              <a:lnSpc>
                <a:spcPts val="1200"/>
              </a:lnSpc>
              <a:spcBef>
                <a:spcPts val="0"/>
              </a:spcBef>
              <a:spcAft>
                <a:spcPts val="0"/>
              </a:spcAft>
            </a:pPr>
            <a:r>
              <a:rPr lang="en-US" sz="2400" dirty="0">
                <a:solidFill>
                  <a:schemeClr val="bg1"/>
                </a:solidFill>
              </a:rPr>
              <a:t>Genesis 14:1-24 (18-20) Melchizedek</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a:t>
            </a:r>
          </a:p>
          <a:p>
            <a:pPr marR="0">
              <a:lnSpc>
                <a:spcPts val="1200"/>
              </a:lnSpc>
              <a:spcBef>
                <a:spcPts val="0"/>
              </a:spcBef>
              <a:spcAft>
                <a:spcPts val="0"/>
              </a:spcAft>
            </a:pPr>
            <a:r>
              <a:rPr lang="en-US" sz="2000" dirty="0">
                <a:solidFill>
                  <a:schemeClr val="bg1"/>
                </a:solidFill>
              </a:rPr>
              <a:t> priest of the most high God, king of Salem</a:t>
            </a:r>
          </a:p>
          <a:p>
            <a:pPr marR="0">
              <a:lnSpc>
                <a:spcPts val="1200"/>
              </a:lnSpc>
              <a:spcBef>
                <a:spcPts val="0"/>
              </a:spcBef>
              <a:spcAft>
                <a:spcPts val="0"/>
              </a:spcAft>
            </a:pPr>
            <a:endParaRPr lang="en-US" sz="2400" dirty="0">
              <a:solidFill>
                <a:schemeClr val="bg1"/>
              </a:solidFill>
            </a:endParaRPr>
          </a:p>
          <a:p>
            <a:pPr marR="0">
              <a:lnSpc>
                <a:spcPts val="1200"/>
              </a:lnSpc>
              <a:spcBef>
                <a:spcPts val="0"/>
              </a:spcBef>
              <a:spcAft>
                <a:spcPts val="0"/>
              </a:spcAft>
            </a:pPr>
            <a:r>
              <a:rPr lang="en-US" sz="2000" dirty="0">
                <a:solidFill>
                  <a:schemeClr val="bg1"/>
                </a:solidFill>
              </a:rPr>
              <a:t>- brought bread and wine (to celebrate victory)</a:t>
            </a:r>
          </a:p>
          <a:p>
            <a:pPr marR="0">
              <a:lnSpc>
                <a:spcPts val="1200"/>
              </a:lnSpc>
              <a:spcBef>
                <a:spcPts val="0"/>
              </a:spcBef>
              <a:spcAft>
                <a:spcPts val="0"/>
              </a:spcAft>
            </a:pPr>
            <a:endParaRPr lang="en-US" sz="2400" dirty="0">
              <a:solidFill>
                <a:schemeClr val="bg1"/>
              </a:solidFill>
            </a:endParaRPr>
          </a:p>
          <a:p>
            <a:pPr marR="0">
              <a:lnSpc>
                <a:spcPts val="1200"/>
              </a:lnSpc>
              <a:spcBef>
                <a:spcPts val="0"/>
              </a:spcBef>
              <a:spcAft>
                <a:spcPts val="0"/>
              </a:spcAft>
            </a:pPr>
            <a:r>
              <a:rPr lang="en-US" sz="2000" dirty="0">
                <a:solidFill>
                  <a:schemeClr val="bg1"/>
                </a:solidFill>
              </a:rPr>
              <a:t>- blessed Abram (greater to the lesser)</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 Abram gave him tithes of his assets (one time)</a:t>
            </a:r>
          </a:p>
          <a:p>
            <a:pPr marR="0">
              <a:lnSpc>
                <a:spcPts val="1200"/>
              </a:lnSpc>
              <a:spcBef>
                <a:spcPts val="0"/>
              </a:spcBef>
              <a:spcAft>
                <a:spcPts val="0"/>
              </a:spcAft>
            </a:pPr>
            <a:endParaRPr lang="en-US" sz="2400" dirty="0">
              <a:solidFill>
                <a:schemeClr val="bg1"/>
              </a:solidFill>
            </a:endParaRPr>
          </a:p>
          <a:p>
            <a:pPr marR="0">
              <a:lnSpc>
                <a:spcPts val="1200"/>
              </a:lnSpc>
              <a:spcBef>
                <a:spcPts val="0"/>
              </a:spcBef>
              <a:spcAft>
                <a:spcPts val="0"/>
              </a:spcAft>
            </a:pPr>
            <a:endParaRPr lang="en-US" sz="2400" dirty="0">
              <a:solidFill>
                <a:schemeClr val="bg1"/>
              </a:solidFill>
            </a:endParaRPr>
          </a:p>
          <a:p>
            <a:pPr marL="342900" marR="0" indent="-342900">
              <a:lnSpc>
                <a:spcPts val="1200"/>
              </a:lnSpc>
              <a:spcBef>
                <a:spcPts val="0"/>
              </a:spcBef>
              <a:spcAft>
                <a:spcPts val="0"/>
              </a:spcAft>
              <a:buFontTx/>
              <a:buChar char="-"/>
            </a:pPr>
            <a:endParaRPr lang="en-US" sz="2000" dirty="0">
              <a:solidFill>
                <a:schemeClr val="bg1"/>
              </a:solidFill>
            </a:endParaRPr>
          </a:p>
          <a:p>
            <a:pPr marR="0">
              <a:lnSpc>
                <a:spcPts val="1200"/>
              </a:lnSpc>
              <a:spcBef>
                <a:spcPts val="0"/>
              </a:spcBef>
              <a:spcAft>
                <a:spcPts val="0"/>
              </a:spcAft>
            </a:pPr>
            <a:r>
              <a:rPr lang="en-US" sz="2400" dirty="0">
                <a:solidFill>
                  <a:schemeClr val="bg1"/>
                </a:solidFill>
              </a:rPr>
              <a:t>Job 9:33 </a:t>
            </a:r>
            <a:r>
              <a:rPr lang="en-US" sz="2000" dirty="0">
                <a:solidFill>
                  <a:schemeClr val="bg1"/>
                </a:solidFill>
              </a:rPr>
              <a:t>desired a priest between him and God.     </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Today, believers have access to this mediator </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(1 Timothy 2:5)  </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Jesus is much better than:</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Daniel the greatest </a:t>
            </a:r>
            <a:r>
              <a:rPr lang="en-US" sz="2000" b="1" dirty="0">
                <a:solidFill>
                  <a:schemeClr val="bg1"/>
                </a:solidFill>
              </a:rPr>
              <a:t>prophet</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Melchizedek the greatest </a:t>
            </a:r>
            <a:r>
              <a:rPr lang="en-US" sz="2000" b="1" dirty="0">
                <a:solidFill>
                  <a:schemeClr val="bg1"/>
                </a:solidFill>
              </a:rPr>
              <a:t>priest</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David the greatest </a:t>
            </a:r>
            <a:r>
              <a:rPr lang="en-US" sz="2000" b="1" dirty="0">
                <a:solidFill>
                  <a:schemeClr val="bg1"/>
                </a:solidFill>
              </a:rPr>
              <a:t>king</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Why are the three gifts to toddler Jesus in this order? </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Gold,  incense, myrrh</a:t>
            </a:r>
          </a:p>
        </p:txBody>
      </p:sp>
      <p:sp>
        <p:nvSpPr>
          <p:cNvPr id="7" name="TextBox 6">
            <a:extLst>
              <a:ext uri="{FF2B5EF4-FFF2-40B4-BE49-F238E27FC236}">
                <a16:creationId xmlns:a16="http://schemas.microsoft.com/office/drawing/2014/main" id="{671D5AF4-D87B-5A3B-BC99-38E180F17D80}"/>
              </a:ext>
            </a:extLst>
          </p:cNvPr>
          <p:cNvSpPr txBox="1"/>
          <p:nvPr/>
        </p:nvSpPr>
        <p:spPr>
          <a:xfrm>
            <a:off x="167777" y="-24967"/>
            <a:ext cx="11856445" cy="523220"/>
          </a:xfrm>
          <a:prstGeom prst="rect">
            <a:avLst/>
          </a:prstGeom>
          <a:noFill/>
        </p:spPr>
        <p:txBody>
          <a:bodyPr wrap="square">
            <a:spAutoFit/>
          </a:bodyPr>
          <a:lstStyle/>
          <a:p>
            <a:pPr algn="ctr"/>
            <a:r>
              <a:rPr lang="en-US" sz="2800" dirty="0">
                <a:solidFill>
                  <a:schemeClr val="bg1"/>
                </a:solidFill>
              </a:rPr>
              <a:t>Hebrews 6:1-20                                      Jesus is the Greatest of all Priests (4:14-8:5)</a:t>
            </a:r>
            <a:endParaRPr lang="en-US" sz="2800" dirty="0"/>
          </a:p>
        </p:txBody>
      </p:sp>
      <p:sp>
        <p:nvSpPr>
          <p:cNvPr id="3" name="Arrow: Left-Right 2">
            <a:extLst>
              <a:ext uri="{FF2B5EF4-FFF2-40B4-BE49-F238E27FC236}">
                <a16:creationId xmlns:a16="http://schemas.microsoft.com/office/drawing/2014/main" id="{674677D2-3C8D-6968-E103-79AA5807FC48}"/>
              </a:ext>
            </a:extLst>
          </p:cNvPr>
          <p:cNvSpPr/>
          <p:nvPr/>
        </p:nvSpPr>
        <p:spPr>
          <a:xfrm>
            <a:off x="5693574" y="895137"/>
            <a:ext cx="983996" cy="397631"/>
          </a:xfrm>
          <a:prstGeom prst="lef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3805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16453</TotalTime>
  <Words>693</Words>
  <Application>Microsoft Office PowerPoint</Application>
  <PresentationFormat>Widescreen</PresentationFormat>
  <Paragraphs>151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Amasis MT Pro</vt:lpstr>
      <vt:lpstr>Arial</vt:lpstr>
      <vt:lpstr>Calibri</vt:lpstr>
      <vt:lpstr>Calibri Light</vt:lpstr>
      <vt:lpstr>Office Theme</vt:lpstr>
      <vt:lpstr>Fellowship Church Sunday School  March-May 2023  Hebrews - Jesus Christ is Better   Today, Hebrews 6:1-20   Jesus is the Greatest of all Priests      taught by:  Pastor Bill Heath</vt:lpstr>
      <vt:lpstr>PowerPoint Presentation</vt:lpstr>
      <vt:lpstr>Question from Hebrews 5:11-6:8 (believers in 6:9-20)   Is Paul speaking to his Hebrew brothers who are:  1. unbelievers as in Hebrews 4?  Danger or 2. believers who lose their salvation?  Danger or 3. believers who do not mature in Christ?  Warning or 4. never considered or unsure  Answer:  Choose one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Fellowship Church Sunday School  Jan – May 2022 Acts of the Apostles  Today – Turn to Acts 1</dc:title>
  <dc:creator>William Heath</dc:creator>
  <cp:lastModifiedBy>Bill</cp:lastModifiedBy>
  <cp:revision>296</cp:revision>
  <cp:lastPrinted>2023-04-16T12:07:02Z</cp:lastPrinted>
  <dcterms:created xsi:type="dcterms:W3CDTF">2021-12-26T22:17:50Z</dcterms:created>
  <dcterms:modified xsi:type="dcterms:W3CDTF">2023-04-16T12:07:57Z</dcterms:modified>
</cp:coreProperties>
</file>