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4" r:id="rId3"/>
    <p:sldId id="285" r:id="rId4"/>
    <p:sldId id="282" r:id="rId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209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90" tIns="46895" rIns="93790" bIns="4689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67" y="4620395"/>
            <a:ext cx="5853468" cy="3781062"/>
          </a:xfrm>
          <a:prstGeom prst="rect">
            <a:avLst/>
          </a:prstGeom>
        </p:spPr>
        <p:txBody>
          <a:bodyPr vert="horz" lIns="93790" tIns="46895" rIns="93790" bIns="4689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209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March-May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Hebrews - Jesus Christ is Better 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Today, Hebrews 7:1-28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Jesus is the Greatest of all Priests   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taught by:  Pastor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2890345" y="41096"/>
            <a:ext cx="546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Outline of  Hebrews, Jesus is </a:t>
            </a:r>
            <a:r>
              <a:rPr lang="en-US" sz="2400" b="1" dirty="0">
                <a:solidFill>
                  <a:schemeClr val="bg1"/>
                </a:solidFill>
              </a:rPr>
              <a:t>Better</a:t>
            </a:r>
            <a:r>
              <a:rPr lang="en-US" sz="2400" dirty="0">
                <a:solidFill>
                  <a:schemeClr val="bg1"/>
                </a:solidFill>
              </a:rPr>
              <a:t> (12x)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5248702" y="626012"/>
            <a:ext cx="5105285" cy="606319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400" b="1" u="sng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back </a:t>
            </a:r>
            <a:r>
              <a:rPr lang="en-US" sz="2400" dirty="0">
                <a:solidFill>
                  <a:schemeClr val="bg1"/>
                </a:solidFill>
              </a:rPr>
              <a:t>at the Old Testament  </a:t>
            </a:r>
            <a:r>
              <a:rPr lang="en-US" sz="2400" b="1" dirty="0">
                <a:solidFill>
                  <a:schemeClr val="bg1"/>
                </a:solidFill>
              </a:rPr>
              <a:t>1-11</a:t>
            </a:r>
          </a:p>
          <a:p>
            <a:r>
              <a:rPr lang="en-US" sz="2000" dirty="0">
                <a:solidFill>
                  <a:schemeClr val="bg1"/>
                </a:solidFill>
              </a:rPr>
              <a:t>1:1-3 Introduction (Jesus is better in 9 ways)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(1) 1:1-3 </a:t>
            </a:r>
            <a:r>
              <a:rPr lang="en-US" sz="2000" b="1" dirty="0">
                <a:solidFill>
                  <a:schemeClr val="bg1"/>
                </a:solidFill>
              </a:rPr>
              <a:t>better</a:t>
            </a:r>
            <a:r>
              <a:rPr lang="en-US" sz="2000" dirty="0">
                <a:solidFill>
                  <a:schemeClr val="bg1"/>
                </a:solidFill>
              </a:rPr>
              <a:t> than the </a:t>
            </a:r>
            <a:r>
              <a:rPr lang="en-US" sz="2000" b="1" u="sng" dirty="0">
                <a:solidFill>
                  <a:schemeClr val="bg1"/>
                </a:solidFill>
              </a:rPr>
              <a:t>prophets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(2) 1:4-2:18</a:t>
            </a:r>
            <a:r>
              <a:rPr lang="en-US" sz="2000" b="1" dirty="0">
                <a:solidFill>
                  <a:schemeClr val="bg1"/>
                </a:solidFill>
              </a:rPr>
              <a:t> so much better </a:t>
            </a:r>
            <a:r>
              <a:rPr lang="en-US" sz="2000" dirty="0">
                <a:solidFill>
                  <a:schemeClr val="bg1"/>
                </a:solidFill>
              </a:rPr>
              <a:t>than the </a:t>
            </a:r>
            <a:r>
              <a:rPr lang="en-US" sz="2000" b="1" u="sng" dirty="0">
                <a:solidFill>
                  <a:schemeClr val="bg1"/>
                </a:solidFill>
              </a:rPr>
              <a:t>angels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(3) 3:1-17 </a:t>
            </a:r>
            <a:r>
              <a:rPr lang="en-US" sz="2000" b="1" dirty="0">
                <a:solidFill>
                  <a:schemeClr val="bg1"/>
                </a:solidFill>
              </a:rPr>
              <a:t>worthy of more glory </a:t>
            </a:r>
            <a:r>
              <a:rPr lang="en-US" sz="2000" dirty="0">
                <a:solidFill>
                  <a:schemeClr val="bg1"/>
                </a:solidFill>
              </a:rPr>
              <a:t>than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u="sng" dirty="0">
                <a:solidFill>
                  <a:schemeClr val="bg1"/>
                </a:solidFill>
              </a:rPr>
              <a:t>Moses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(4) 4:1-13 better </a:t>
            </a:r>
            <a:r>
              <a:rPr lang="en-US" sz="2000" b="1" dirty="0">
                <a:solidFill>
                  <a:schemeClr val="bg1"/>
                </a:solidFill>
              </a:rPr>
              <a:t>rest </a:t>
            </a:r>
            <a:r>
              <a:rPr lang="en-US" sz="2000" dirty="0">
                <a:solidFill>
                  <a:schemeClr val="bg1"/>
                </a:solidFill>
              </a:rPr>
              <a:t>than </a:t>
            </a:r>
            <a:r>
              <a:rPr lang="en-US" sz="2000" b="1" u="sng" dirty="0">
                <a:solidFill>
                  <a:schemeClr val="bg1"/>
                </a:solidFill>
              </a:rPr>
              <a:t>Joshua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(5) 4:14-8:5</a:t>
            </a:r>
            <a:r>
              <a:rPr lang="en-US" sz="2000" b="1" dirty="0">
                <a:solidFill>
                  <a:schemeClr val="bg1"/>
                </a:solidFill>
                <a:highlight>
                  <a:srgbClr val="0000FF"/>
                </a:highlight>
              </a:rPr>
              <a:t> greatest </a:t>
            </a: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of</a:t>
            </a:r>
            <a:r>
              <a:rPr lang="en-US" sz="2000" b="1" dirty="0">
                <a:solidFill>
                  <a:schemeClr val="bg1"/>
                </a:solidFill>
                <a:highlight>
                  <a:srgbClr val="0000FF"/>
                </a:highlight>
              </a:rPr>
              <a:t> </a:t>
            </a: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all </a:t>
            </a:r>
            <a:r>
              <a:rPr lang="en-US" sz="2000" b="1" u="sng" dirty="0">
                <a:solidFill>
                  <a:schemeClr val="bg1"/>
                </a:solidFill>
                <a:highlight>
                  <a:srgbClr val="0000FF"/>
                </a:highlight>
              </a:rPr>
              <a:t>priests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(6) 8:6-13 </a:t>
            </a:r>
            <a:r>
              <a:rPr lang="en-US" sz="2000" b="1" dirty="0">
                <a:solidFill>
                  <a:schemeClr val="bg1"/>
                </a:solidFill>
              </a:rPr>
              <a:t>better </a:t>
            </a:r>
            <a:r>
              <a:rPr lang="en-US" sz="2000" dirty="0">
                <a:solidFill>
                  <a:schemeClr val="bg1"/>
                </a:solidFill>
              </a:rPr>
              <a:t>than the old </a:t>
            </a:r>
            <a:r>
              <a:rPr lang="en-US" sz="2000" b="1" u="sng" dirty="0">
                <a:solidFill>
                  <a:schemeClr val="bg1"/>
                </a:solidFill>
              </a:rPr>
              <a:t>covenant</a:t>
            </a:r>
            <a:r>
              <a:rPr lang="en-US" sz="2000" b="1" dirty="0">
                <a:solidFill>
                  <a:schemeClr val="bg1"/>
                </a:solidFill>
              </a:rPr>
              <a:t>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(7) 9:1-11 </a:t>
            </a:r>
            <a:r>
              <a:rPr lang="en-US" sz="2000" b="1" dirty="0">
                <a:solidFill>
                  <a:schemeClr val="bg1"/>
                </a:solidFill>
              </a:rPr>
              <a:t>greater &amp; more perfect </a:t>
            </a:r>
            <a:r>
              <a:rPr lang="en-US" sz="2000" b="1" u="sng" dirty="0">
                <a:solidFill>
                  <a:schemeClr val="bg1"/>
                </a:solidFill>
              </a:rPr>
              <a:t>tabernacle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(8) 9:12-10:18 </a:t>
            </a:r>
            <a:r>
              <a:rPr lang="en-US" sz="2000" b="1" dirty="0">
                <a:solidFill>
                  <a:schemeClr val="bg1"/>
                </a:solidFill>
              </a:rPr>
              <a:t>better eternal </a:t>
            </a:r>
            <a:r>
              <a:rPr lang="en-US" sz="2000" b="1" u="sng" dirty="0">
                <a:solidFill>
                  <a:schemeClr val="bg1"/>
                </a:solidFill>
              </a:rPr>
              <a:t>sacrifice</a:t>
            </a:r>
          </a:p>
          <a:p>
            <a:r>
              <a:rPr lang="en-US" sz="2000" dirty="0">
                <a:solidFill>
                  <a:schemeClr val="bg1"/>
                </a:solidFill>
              </a:rPr>
              <a:t>(9) 10:19-11:40 </a:t>
            </a:r>
            <a:r>
              <a:rPr lang="en-US" sz="2000" b="1" dirty="0">
                <a:solidFill>
                  <a:schemeClr val="bg1"/>
                </a:solidFill>
              </a:rPr>
              <a:t>better </a:t>
            </a:r>
            <a:r>
              <a:rPr lang="en-US" sz="2000" b="1" u="sng" dirty="0">
                <a:solidFill>
                  <a:schemeClr val="bg1"/>
                </a:solidFill>
              </a:rPr>
              <a:t>faith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		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forward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to Heaven</a:t>
            </a:r>
            <a:r>
              <a:rPr lang="en-US" sz="2400" b="1" dirty="0">
                <a:solidFill>
                  <a:schemeClr val="bg1"/>
                </a:solidFill>
              </a:rPr>
              <a:t>	      12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Father,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Jerusalem, unshakable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around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in the present</a:t>
            </a:r>
            <a:r>
              <a:rPr lang="en-US" sz="2400" b="1" dirty="0">
                <a:solidFill>
                  <a:schemeClr val="bg1"/>
                </a:solidFill>
              </a:rPr>
              <a:t>	      13</a:t>
            </a:r>
          </a:p>
          <a:p>
            <a:r>
              <a:rPr lang="en-US" sz="2000" dirty="0">
                <a:solidFill>
                  <a:schemeClr val="bg1"/>
                </a:solidFill>
              </a:rPr>
              <a:t>Brotherly love,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outside the camp, prayer &amp; grace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B98EE-242E-8BE6-BE60-A3FD16477E64}"/>
              </a:ext>
            </a:extLst>
          </p:cNvPr>
          <p:cNvSpPr txBox="1"/>
          <p:nvPr/>
        </p:nvSpPr>
        <p:spPr>
          <a:xfrm>
            <a:off x="149566" y="599327"/>
            <a:ext cx="4843838" cy="609397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2000" b="1" u="sng" dirty="0">
                <a:solidFill>
                  <a:schemeClr val="bg1"/>
                </a:solidFill>
              </a:rPr>
              <a:t>Introduction to Hebrews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1:1  God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at various times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in many ways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unto the fathers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prophets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1:2-3 in these last days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by [his]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appointed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heir of all things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by Jesus God made the worlds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being the brightness of glory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express image of God’s person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upholding all things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of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God’s power //</a:t>
            </a:r>
            <a:r>
              <a:rPr lang="en-US" sz="2000" dirty="0" err="1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dunamis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//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when Jesus purged our sins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sat down on the right hand of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the Majesty on high //in heaven//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Note:  Same introduction for nine ways Jesus is better, perfect, and all-sufficient.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DDD82-D6C5-59EC-B5CD-F701C47399FE}"/>
              </a:ext>
            </a:extLst>
          </p:cNvPr>
          <p:cNvSpPr txBox="1"/>
          <p:nvPr/>
        </p:nvSpPr>
        <p:spPr>
          <a:xfrm>
            <a:off x="10612910" y="681632"/>
            <a:ext cx="1419250" cy="5970865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   </a:t>
            </a:r>
            <a:r>
              <a:rPr lang="en-US" sz="2000" b="1" dirty="0"/>
              <a:t>Warning</a:t>
            </a:r>
          </a:p>
          <a:p>
            <a:r>
              <a:rPr lang="en-US" sz="2000" dirty="0"/>
              <a:t>1. Neglect</a:t>
            </a:r>
          </a:p>
          <a:p>
            <a:r>
              <a:rPr lang="en-US" sz="2000" dirty="0"/>
              <a:t>     (2:1-4)</a:t>
            </a:r>
          </a:p>
          <a:p>
            <a:endParaRPr lang="en-US" sz="1600" dirty="0"/>
          </a:p>
          <a:p>
            <a:r>
              <a:rPr lang="en-US" sz="2000" dirty="0"/>
              <a:t>    </a:t>
            </a:r>
            <a:r>
              <a:rPr lang="en-US" sz="2000" b="1" dirty="0"/>
              <a:t>Danger</a:t>
            </a:r>
          </a:p>
          <a:p>
            <a:r>
              <a:rPr lang="en-US" sz="2000" dirty="0"/>
              <a:t>2. Unbelief</a:t>
            </a:r>
          </a:p>
          <a:p>
            <a:r>
              <a:rPr lang="en-US" sz="2000" dirty="0"/>
              <a:t>   (3:7-4:11</a:t>
            </a:r>
            <a:r>
              <a:rPr lang="en-US" dirty="0"/>
              <a:t>)</a:t>
            </a:r>
          </a:p>
          <a:p>
            <a:endParaRPr lang="en-US" sz="1600" dirty="0"/>
          </a:p>
          <a:p>
            <a:r>
              <a:rPr lang="en-US" sz="2000" dirty="0"/>
              <a:t>    </a:t>
            </a:r>
            <a:r>
              <a:rPr lang="en-US" sz="2000" b="1" dirty="0"/>
              <a:t>Danger</a:t>
            </a:r>
          </a:p>
          <a:p>
            <a:r>
              <a:rPr lang="en-US" sz="2000" dirty="0"/>
              <a:t>3. Dull of </a:t>
            </a:r>
          </a:p>
          <a:p>
            <a:r>
              <a:rPr lang="en-US" sz="2000" dirty="0"/>
              <a:t>     Hearing</a:t>
            </a:r>
          </a:p>
          <a:p>
            <a:r>
              <a:rPr lang="en-US" sz="2000" dirty="0"/>
              <a:t> (5:11-6:12)</a:t>
            </a:r>
          </a:p>
          <a:p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4.</a:t>
            </a:r>
          </a:p>
          <a:p>
            <a:r>
              <a:rPr lang="en-US" sz="2000" dirty="0"/>
              <a:t>   (10:</a:t>
            </a:r>
          </a:p>
          <a:p>
            <a:endParaRPr lang="en-US" sz="2000" dirty="0"/>
          </a:p>
          <a:p>
            <a:endParaRPr lang="en-US" sz="1600" dirty="0"/>
          </a:p>
          <a:p>
            <a:r>
              <a:rPr lang="en-US" sz="2000" dirty="0"/>
              <a:t>5.</a:t>
            </a:r>
          </a:p>
          <a:p>
            <a:r>
              <a:rPr lang="en-US" dirty="0"/>
              <a:t>  (12:</a:t>
            </a:r>
          </a:p>
        </p:txBody>
      </p:sp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Amasis MT Pro" panose="020B0604020202020204" pitchFamily="18" charset="0"/>
              </a:rPr>
              <a:t>Question from Hebrews 5:11-6:11 </a:t>
            </a:r>
            <a:r>
              <a:rPr lang="en-US" sz="2800" dirty="0">
                <a:latin typeface="Amasis MT Pro" panose="020B0604020202020204" pitchFamily="18" charset="0"/>
              </a:rPr>
              <a:t>(believers in 6:12-20)</a:t>
            </a:r>
            <a:br>
              <a:rPr lang="en-US" sz="2800" b="1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 Is Paul speaking to his Hebrew brothers who are: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1. </a:t>
            </a:r>
            <a:r>
              <a:rPr lang="en-US" sz="2800" b="1" dirty="0">
                <a:latin typeface="Amasis MT Pro" panose="020B0604020202020204" pitchFamily="18" charset="0"/>
              </a:rPr>
              <a:t>unbelievers </a:t>
            </a:r>
            <a:r>
              <a:rPr lang="en-US" sz="2800" dirty="0">
                <a:latin typeface="Amasis MT Pro" panose="020B0604020202020204" pitchFamily="18" charset="0"/>
              </a:rPr>
              <a:t>who are apostates?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2. </a:t>
            </a:r>
            <a:r>
              <a:rPr lang="en-US" sz="2800" b="1" dirty="0">
                <a:latin typeface="Amasis MT Pro" panose="020B0604020202020204" pitchFamily="18" charset="0"/>
              </a:rPr>
              <a:t>believers</a:t>
            </a:r>
            <a:r>
              <a:rPr lang="en-US" sz="2800" dirty="0">
                <a:latin typeface="Amasis MT Pro" panose="020B0604020202020204" pitchFamily="18" charset="0"/>
              </a:rPr>
              <a:t> who lose their salvation?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3. </a:t>
            </a:r>
            <a:r>
              <a:rPr lang="en-US" sz="2800" b="1" dirty="0">
                <a:latin typeface="Amasis MT Pro" panose="020B0604020202020204" pitchFamily="18" charset="0"/>
              </a:rPr>
              <a:t>believers</a:t>
            </a:r>
            <a:r>
              <a:rPr lang="en-US" sz="2800" dirty="0">
                <a:latin typeface="Amasis MT Pro" panose="020B0604020202020204" pitchFamily="18" charset="0"/>
              </a:rPr>
              <a:t> who do not mature in Christ?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4. never considered or unsure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Answer:  Choose one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7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05541" y="592229"/>
            <a:ext cx="6041258" cy="616938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New Testament Priest (eternal)</a:t>
            </a:r>
          </a:p>
          <a:p>
            <a:pPr algn="ctr"/>
            <a:endParaRPr lang="en-US" sz="700" b="1" dirty="0">
              <a:solidFill>
                <a:schemeClr val="bg1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7:1-3  Melchizedek - earthly shadow of Jesus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vs 2, King of righteousness, after that king of Salem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vs 3, w/o father or mother, no beginning of days, </a:t>
            </a:r>
            <a:r>
              <a:rPr lang="en-US" sz="2000" dirty="0" err="1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etc</a:t>
            </a: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7:4-10  Abraham tithes to Melchizedek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vs 7, no contradiction, the less is blessed by the better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vs 10, Abraham &gt; </a:t>
            </a:r>
            <a:r>
              <a:rPr lang="en-US" sz="2000" dirty="0" err="1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Issac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&gt; Jacob &gt; Levites &gt; Aaron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7:11-21  Jesus forever after the order of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Melchizedek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vs 12, priesthood changed, necessary the law changed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vs 19, a better hope – we draw near unto God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7:22-28  Jesus – a better testament and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consecrated  forever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vs 22,  Jesus made a guarantee of a better testament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vs 25, He is able to save them to the uttermost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290315" y="592229"/>
            <a:ext cx="5775823" cy="613090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</a:rPr>
              <a:t>Old Testament Priest (temporary)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Genesis 14:18-20 (1-24) Melchizedek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priest of the most high God, king of Salem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brought bread and wine (to celebrate victory)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blessed Abram (greater to the lesser)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Abram gave him tithes of his assets (one time)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Psalm 85:10 </a:t>
            </a:r>
            <a:r>
              <a:rPr lang="en-US" sz="2000" dirty="0">
                <a:solidFill>
                  <a:schemeClr val="bg1"/>
                </a:solidFill>
              </a:rPr>
              <a:t>Mercy and truth are met together,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Righteousness and peace have kissed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Psalm 110:4 </a:t>
            </a:r>
            <a:r>
              <a:rPr lang="en-US" sz="2000" dirty="0">
                <a:solidFill>
                  <a:schemeClr val="bg1"/>
                </a:solidFill>
              </a:rPr>
              <a:t>is quoted 6x in Hebrews 5:6 to 7:21,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“a priest forever after the order of Melchizedek” is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Jesus Christ  (excluding the  parenthesis of Hebrews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5:11 to 6:12 to apostate Hebrews).    Matthew Henry.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Today:  Deconstructionist and </a:t>
            </a:r>
            <a:r>
              <a:rPr lang="en-US" sz="2000" dirty="0" err="1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Exvangelical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&gt; well-known former Christians or Evangelicals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&gt; Family and people we know  in our lives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24967"/>
            <a:ext cx="118564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Hebrews 7:1-28                                      Jesus is the Greatest of all Priests (4:14-8:5)</a:t>
            </a:r>
            <a:endParaRPr lang="en-US" sz="2800" dirty="0"/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5693574" y="895137"/>
            <a:ext cx="983996" cy="397631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18183</TotalTime>
  <Words>695</Words>
  <Application>Microsoft Office PowerPoint</Application>
  <PresentationFormat>Widescreen</PresentationFormat>
  <Paragraphs>148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Amasis MT Pro</vt:lpstr>
      <vt:lpstr>Arial</vt:lpstr>
      <vt:lpstr>Calibri</vt:lpstr>
      <vt:lpstr>Calibri Light</vt:lpstr>
      <vt:lpstr>Office Theme</vt:lpstr>
      <vt:lpstr>Fellowship Church Sunday School  March-May 2023  Hebrews - Jesus Christ is Better   Today, Hebrews 7:1-28   Jesus is the Greatest of all Priests      taught by:  Pastor Bill Heath</vt:lpstr>
      <vt:lpstr>PowerPoint Presentation</vt:lpstr>
      <vt:lpstr>Question from Hebrews 5:11-6:11 (believers in 6:12-20)   Is Paul speaking to his Hebrew brothers who are:  1. unbelievers who are apostates?   or 2. believers who lose their salvation?   or 3. believers who do not mature in Christ?   or 4. never considered or unsure  Answer:  Choose one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302</cp:revision>
  <cp:lastPrinted>2023-04-23T12:02:07Z</cp:lastPrinted>
  <dcterms:created xsi:type="dcterms:W3CDTF">2021-12-26T22:17:50Z</dcterms:created>
  <dcterms:modified xsi:type="dcterms:W3CDTF">2023-04-23T12:02:54Z</dcterms:modified>
</cp:coreProperties>
</file>