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84" r:id="rId3"/>
    <p:sldId id="285" r:id="rId4"/>
    <p:sldId id="282" r:id="rId5"/>
  </p:sldIdLst>
  <p:sldSz cx="12192000" cy="6858000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D34AA90D-1AC6-4833-A0FC-5AE4ACB72110}">
          <p14:sldIdLst>
            <p14:sldId id="256"/>
            <p14:sldId id="284"/>
            <p14:sldId id="285"/>
            <p14:sldId id="28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824" autoAdjust="0"/>
    <p:restoredTop sz="94660"/>
  </p:normalViewPr>
  <p:slideViewPr>
    <p:cSldViewPr snapToGrid="0">
      <p:cViewPr varScale="1">
        <p:scale>
          <a:sx n="63" d="100"/>
          <a:sy n="63" d="100"/>
        </p:scale>
        <p:origin x="732" y="6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357" cy="480547"/>
          </a:xfrm>
          <a:prstGeom prst="rect">
            <a:avLst/>
          </a:prstGeom>
        </p:spPr>
        <p:txBody>
          <a:bodyPr vert="horz" lIns="93790" tIns="46895" rIns="93790" bIns="46895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209" y="0"/>
            <a:ext cx="3170357" cy="480547"/>
          </a:xfrm>
          <a:prstGeom prst="rect">
            <a:avLst/>
          </a:prstGeom>
        </p:spPr>
        <p:txBody>
          <a:bodyPr vert="horz" lIns="93790" tIns="46895" rIns="93790" bIns="46895" rtlCol="0"/>
          <a:lstStyle>
            <a:lvl1pPr algn="r">
              <a:defRPr sz="1200"/>
            </a:lvl1pPr>
          </a:lstStyle>
          <a:p>
            <a:fld id="{2728A852-B911-4C93-AAB0-2DFCCC3B37E5}" type="datetimeFigureOut">
              <a:rPr lang="en-US" smtClean="0"/>
              <a:t>4/23/2023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77875" y="1200150"/>
            <a:ext cx="5759450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790" tIns="46895" rIns="93790" bIns="46895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0867" y="4620395"/>
            <a:ext cx="5853468" cy="3781062"/>
          </a:xfrm>
          <a:prstGeom prst="rect">
            <a:avLst/>
          </a:prstGeom>
        </p:spPr>
        <p:txBody>
          <a:bodyPr vert="horz" lIns="93790" tIns="46895" rIns="93790" bIns="46895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653"/>
            <a:ext cx="3170357" cy="480547"/>
          </a:xfrm>
          <a:prstGeom prst="rect">
            <a:avLst/>
          </a:prstGeom>
        </p:spPr>
        <p:txBody>
          <a:bodyPr vert="horz" lIns="93790" tIns="46895" rIns="93790" bIns="46895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209" y="9120653"/>
            <a:ext cx="3170357" cy="480547"/>
          </a:xfrm>
          <a:prstGeom prst="rect">
            <a:avLst/>
          </a:prstGeom>
        </p:spPr>
        <p:txBody>
          <a:bodyPr vert="horz" lIns="93790" tIns="46895" rIns="93790" bIns="46895" rtlCol="0" anchor="b"/>
          <a:lstStyle>
            <a:lvl1pPr algn="r">
              <a:defRPr sz="1200"/>
            </a:lvl1pPr>
          </a:lstStyle>
          <a:p>
            <a:fld id="{FF7F6C9B-4AE2-4BE4-88B6-FD41C40E5B9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75226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81C00C-1569-40C7-82E2-DA934C5919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45C107-2A7B-4FCE-9C6F-CD7A31F722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1D9E9A-BE0A-4E22-A8F6-BEB3F50B35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5D91B-08C7-467F-847E-DF9B26D7F106}" type="datetime1">
              <a:rPr lang="en-US" smtClean="0"/>
              <a:t>4/23/2023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CB50C7-9584-4D2C-B499-26DB2613C9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FD97FE-19B8-4537-820C-C3A5696CBF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59574-4CD3-4A56-8C7E-A4671EBF73B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3911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C05695-CE00-4DFD-9666-9D1BF890E1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B2E3C64-821C-4B29-84AC-CFDC2AABF2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FAFBA5-9C3A-44B5-9EA9-5A8369E67A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4101E-E8C6-4C34-B121-70E6A0F72FA4}" type="datetime1">
              <a:rPr lang="en-US" smtClean="0"/>
              <a:t>4/23/2023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FE5EFE-A9FB-4E57-A631-30A145B550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400FF9-6843-45B4-AB0E-0E7883BF68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59574-4CD3-4A56-8C7E-A4671EBF73B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31605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04D176D-8411-4CE6-8492-AC8F565121C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186F8BA-AEED-4EED-9072-3E21D93AFA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600E40-CAF6-4CB4-876D-93B9F9121F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4CDCB-9E33-406B-8993-93B407C8AEDF}" type="datetime1">
              <a:rPr lang="en-US" smtClean="0"/>
              <a:t>4/23/2023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181CAF-9995-4694-A791-7F0124C797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883706-4B16-4D22-8C86-EB1D2C9EF9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59574-4CD3-4A56-8C7E-A4671EBF73B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09022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BBAE69-EDFD-4A7D-A1C4-771FB24F78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ED37AA-C9DF-4783-B822-AE703B48AD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64D149-6D96-4419-9891-EADCC829B1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17933-78D6-457E-8F14-AFA89ECC8267}" type="datetime1">
              <a:rPr lang="en-US" smtClean="0"/>
              <a:t>4/23/2023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DD7F94-E36E-43A7-AD95-50F0ED52CC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4FC60E-D97D-4CAF-8C53-B1CD726CD7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59574-4CD3-4A56-8C7E-A4671EBF73B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82559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503AD4-0801-47FD-A183-5BF87AF0A9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6CF11A-A058-46BA-B20D-4BC92FBE1B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5DC734-9BC4-4BF3-A1CC-336835224D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33FE4-ECE3-441B-8DE4-8CF91CAB2B70}" type="datetime1">
              <a:rPr lang="en-US" smtClean="0"/>
              <a:t>4/23/2023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D305DC-8CB8-4DD7-B633-FB8614D476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1B2DD6-F671-4853-B494-198D0F47BB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59574-4CD3-4A56-8C7E-A4671EBF73B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3263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148BDD-913D-45D3-93B0-3F34FB753A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8ECD2E-2B57-4D0C-8707-920EB6EBDD2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FC10CA3-D2CA-486D-B64C-522105D174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8F05098-1493-4C70-9F44-DCFC4E06E7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443AA-FBEE-4F81-A443-1C8CD7DDF835}" type="datetime1">
              <a:rPr lang="en-US" smtClean="0"/>
              <a:t>4/23/2023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CE3CBDF-CEE7-42B2-8639-512814BCA9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397B533-B683-41FC-A20C-FA07DE7B25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59574-4CD3-4A56-8C7E-A4671EBF73B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38421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C36FDE-E9B4-4255-A993-43B5DD0A40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9B180D-4770-49C7-867C-CD003C87BB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ED836AF-99F0-46AA-A89A-8120F97DAD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F547139-914A-4A4A-8B4C-E4363E84D03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705FE96-A863-4D19-9438-ABD60D61B93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CAB0AF2-9FDA-48B5-A56A-A55D72A79D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0D9EB-98E0-4D5D-B6DF-8519E307DFA6}" type="datetime1">
              <a:rPr lang="en-US" smtClean="0"/>
              <a:t>4/23/2023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AE6D53D-8308-4253-B156-06BC0C10A0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DD9AB4A-B45E-4DEC-ADF1-38B92195AA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59574-4CD3-4A56-8C7E-A4671EBF73B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50286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CC88C1-1B75-449E-A019-8FCA0B54EE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40D61EF-0978-4D2E-8294-D230314905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CE05A-7379-4D93-AF01-9D8AF38840C3}" type="datetime1">
              <a:rPr lang="en-US" smtClean="0"/>
              <a:t>4/23/2023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F5A2861-4054-4F27-91AA-3761D1363C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781F128-26C2-4578-AAA5-7295BF63F8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59574-4CD3-4A56-8C7E-A4671EBF73B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39468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EBD3234-237D-4FAB-AF2B-6A3433EE84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D8107-E5F8-4F74-BA23-95B63BC6E742}" type="datetime1">
              <a:rPr lang="en-US" smtClean="0"/>
              <a:t>4/23/2023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21127C2-EC99-41CE-B8D4-B7553F9CD9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5282DC-1DEF-41CD-A521-02C5438E45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59574-4CD3-4A56-8C7E-A4671EBF73B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26133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B0FAD9-9B82-472C-8A2F-F704DCB056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356F67-C550-466F-A8FD-194E09AF5D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3531AC4-7B7A-4765-B52B-C09AF38459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3324C15-3B0B-4EC6-A947-829F51FFE4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C544C-1053-4FDB-8753-91F19867B1A0}" type="datetime1">
              <a:rPr lang="en-US" smtClean="0"/>
              <a:t>4/23/2023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DB33EB6-5BA9-4347-89F6-1AE46BB106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ACE7B59-F846-4B06-95F8-F1F19BB471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59574-4CD3-4A56-8C7E-A4671EBF73B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14015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323B08-482B-4D8A-A280-3810A158EB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49528F0-3A2F-4731-BFD5-7C5A8B652F5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71CB4B3-F285-4376-8DB8-8BEA795F524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6FACFF1-85F5-44CF-BC67-B0F8D55DA6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E38D4-A85E-4FB5-B742-29A5014475E6}" type="datetime1">
              <a:rPr lang="en-US" smtClean="0"/>
              <a:t>4/23/2023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052CBFB-0D8C-4331-AAE8-AF0F27CFC8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D55402C-6DA5-408F-8FD1-A1BD15CA77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59574-4CD3-4A56-8C7E-A4671EBF73B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26423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6524840-24F3-4C02-84C1-8AC0E4B083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A24E94B-195D-4D65-BF20-E16D0FE938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493662-241A-4E6D-9C61-07A5A683F6E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AF456C-99C5-4DC7-A8BD-98578A665D3E}" type="datetime1">
              <a:rPr lang="en-US" smtClean="0"/>
              <a:t>4/23/2023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7BDA06-B513-49F8-A3E0-FA3B1390277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0BB1AF-49F1-45E6-9F4C-F8B580C56D2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B59574-4CD3-4A56-8C7E-A4671EBF73B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67584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: Shape 6">
            <a:extLst>
              <a:ext uri="{FF2B5EF4-FFF2-40B4-BE49-F238E27FC236}">
                <a16:creationId xmlns:a16="http://schemas.microsoft.com/office/drawing/2014/main" id="{66B332A4-D438-4773-A77F-5ED49A448D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953768" y="0"/>
            <a:ext cx="8284464" cy="6858000"/>
          </a:xfrm>
          <a:custGeom>
            <a:avLst/>
            <a:gdLst>
              <a:gd name="connsiteX0" fmla="*/ 1818109 w 8284464"/>
              <a:gd name="connsiteY0" fmla="*/ 0 h 6858000"/>
              <a:gd name="connsiteX1" fmla="*/ 6466355 w 8284464"/>
              <a:gd name="connsiteY1" fmla="*/ 0 h 6858000"/>
              <a:gd name="connsiteX2" fmla="*/ 6620596 w 8284464"/>
              <a:gd name="connsiteY2" fmla="*/ 109683 h 6858000"/>
              <a:gd name="connsiteX3" fmla="*/ 8284464 w 8284464"/>
              <a:gd name="connsiteY3" fmla="*/ 3429000 h 6858000"/>
              <a:gd name="connsiteX4" fmla="*/ 6620596 w 8284464"/>
              <a:gd name="connsiteY4" fmla="*/ 6748318 h 6858000"/>
              <a:gd name="connsiteX5" fmla="*/ 6466355 w 8284464"/>
              <a:gd name="connsiteY5" fmla="*/ 6858000 h 6858000"/>
              <a:gd name="connsiteX6" fmla="*/ 1818109 w 8284464"/>
              <a:gd name="connsiteY6" fmla="*/ 6858000 h 6858000"/>
              <a:gd name="connsiteX7" fmla="*/ 1663869 w 8284464"/>
              <a:gd name="connsiteY7" fmla="*/ 6748318 h 6858000"/>
              <a:gd name="connsiteX8" fmla="*/ 0 w 8284464"/>
              <a:gd name="connsiteY8" fmla="*/ 3429000 h 6858000"/>
              <a:gd name="connsiteX9" fmla="*/ 1663869 w 8284464"/>
              <a:gd name="connsiteY9" fmla="*/ 10968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284464" h="6858000">
                <a:moveTo>
                  <a:pt x="1818109" y="0"/>
                </a:moveTo>
                <a:lnTo>
                  <a:pt x="6466355" y="0"/>
                </a:lnTo>
                <a:lnTo>
                  <a:pt x="6620596" y="109683"/>
                </a:lnTo>
                <a:cubicBezTo>
                  <a:pt x="7630666" y="865069"/>
                  <a:pt x="8284464" y="2070683"/>
                  <a:pt x="8284464" y="3429000"/>
                </a:cubicBezTo>
                <a:cubicBezTo>
                  <a:pt x="8284464" y="4787317"/>
                  <a:pt x="7630666" y="5992931"/>
                  <a:pt x="6620596" y="6748318"/>
                </a:cubicBezTo>
                <a:lnTo>
                  <a:pt x="6466355" y="6858000"/>
                </a:lnTo>
                <a:lnTo>
                  <a:pt x="1818109" y="6858000"/>
                </a:lnTo>
                <a:lnTo>
                  <a:pt x="1663869" y="6748318"/>
                </a:lnTo>
                <a:cubicBezTo>
                  <a:pt x="653798" y="5992931"/>
                  <a:pt x="0" y="4787317"/>
                  <a:pt x="0" y="3429000"/>
                </a:cubicBezTo>
                <a:cubicBezTo>
                  <a:pt x="0" y="2070683"/>
                  <a:pt x="653798" y="865069"/>
                  <a:pt x="1663869" y="109683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DF9AD32D-FF05-44F4-BD4D-9CEE89B71E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118360" y="0"/>
            <a:ext cx="7955280" cy="6858000"/>
          </a:xfrm>
          <a:custGeom>
            <a:avLst/>
            <a:gdLst>
              <a:gd name="connsiteX0" fmla="*/ 1962423 w 7955280"/>
              <a:gd name="connsiteY0" fmla="*/ 0 h 6858000"/>
              <a:gd name="connsiteX1" fmla="*/ 5992858 w 7955280"/>
              <a:gd name="connsiteY1" fmla="*/ 0 h 6858000"/>
              <a:gd name="connsiteX2" fmla="*/ 6040191 w 7955280"/>
              <a:gd name="connsiteY2" fmla="*/ 27216 h 6858000"/>
              <a:gd name="connsiteX3" fmla="*/ 7955280 w 7955280"/>
              <a:gd name="connsiteY3" fmla="*/ 3429000 h 6858000"/>
              <a:gd name="connsiteX4" fmla="*/ 6040191 w 7955280"/>
              <a:gd name="connsiteY4" fmla="*/ 6830784 h 6858000"/>
              <a:gd name="connsiteX5" fmla="*/ 5992858 w 7955280"/>
              <a:gd name="connsiteY5" fmla="*/ 6858000 h 6858000"/>
              <a:gd name="connsiteX6" fmla="*/ 1962423 w 7955280"/>
              <a:gd name="connsiteY6" fmla="*/ 6858000 h 6858000"/>
              <a:gd name="connsiteX7" fmla="*/ 1915089 w 7955280"/>
              <a:gd name="connsiteY7" fmla="*/ 6830784 h 6858000"/>
              <a:gd name="connsiteX8" fmla="*/ 0 w 7955280"/>
              <a:gd name="connsiteY8" fmla="*/ 3429000 h 6858000"/>
              <a:gd name="connsiteX9" fmla="*/ 1915089 w 7955280"/>
              <a:gd name="connsiteY9" fmla="*/ 27216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955280" h="6858000">
                <a:moveTo>
                  <a:pt x="1962423" y="0"/>
                </a:moveTo>
                <a:lnTo>
                  <a:pt x="5992858" y="0"/>
                </a:lnTo>
                <a:lnTo>
                  <a:pt x="6040191" y="27216"/>
                </a:lnTo>
                <a:cubicBezTo>
                  <a:pt x="7188332" y="724844"/>
                  <a:pt x="7955280" y="1987357"/>
                  <a:pt x="7955280" y="3429000"/>
                </a:cubicBezTo>
                <a:cubicBezTo>
                  <a:pt x="7955280" y="4870644"/>
                  <a:pt x="7188332" y="6133157"/>
                  <a:pt x="6040191" y="6830784"/>
                </a:cubicBezTo>
                <a:lnTo>
                  <a:pt x="5992858" y="6858000"/>
                </a:lnTo>
                <a:lnTo>
                  <a:pt x="1962423" y="6858000"/>
                </a:lnTo>
                <a:lnTo>
                  <a:pt x="1915089" y="6830784"/>
                </a:lnTo>
                <a:cubicBezTo>
                  <a:pt x="766948" y="6133157"/>
                  <a:pt x="0" y="4870644"/>
                  <a:pt x="0" y="3429000"/>
                </a:cubicBezTo>
                <a:cubicBezTo>
                  <a:pt x="0" y="1987357"/>
                  <a:pt x="766948" y="724844"/>
                  <a:pt x="1915089" y="27216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C1912F7-3EA2-4396-8A5E-275ED1B3D3C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53768" y="565265"/>
            <a:ext cx="8284464" cy="563568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000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Fellowship Church Sunday School</a:t>
            </a:r>
            <a:br>
              <a:rPr lang="en-US" sz="3000" b="1" dirty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br>
              <a:rPr lang="en-US" sz="3000" b="1" dirty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r>
              <a:rPr lang="en-US" sz="3000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March-May 2023</a:t>
            </a:r>
            <a:br>
              <a:rPr lang="en-US" sz="3000" b="1" dirty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br>
              <a:rPr lang="en-US" sz="3000" dirty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r>
              <a:rPr lang="en-US" sz="3000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Hebrews - Jesus Christ is Better </a:t>
            </a:r>
            <a:br>
              <a:rPr lang="en-US" sz="3600" b="1" dirty="0">
                <a:solidFill>
                  <a:srgbClr val="00B050"/>
                </a:solidFill>
              </a:rPr>
            </a:br>
            <a:br>
              <a:rPr lang="en-US" sz="3600" b="1" dirty="0">
                <a:solidFill>
                  <a:srgbClr val="00B050"/>
                </a:solidFill>
              </a:rPr>
            </a:br>
            <a:r>
              <a:rPr lang="en-US" sz="3600" b="1" dirty="0">
                <a:solidFill>
                  <a:srgbClr val="00B050"/>
                </a:solidFill>
              </a:rPr>
              <a:t>Today, Hebrews 7:1-28</a:t>
            </a:r>
            <a:br>
              <a:rPr lang="en-US" sz="3600" b="1" dirty="0">
                <a:solidFill>
                  <a:srgbClr val="00B050"/>
                </a:solidFill>
              </a:rPr>
            </a:br>
            <a:br>
              <a:rPr lang="en-US" sz="3600" b="1" dirty="0">
                <a:solidFill>
                  <a:srgbClr val="00B050"/>
                </a:solidFill>
              </a:rPr>
            </a:br>
            <a:r>
              <a:rPr lang="en-US" sz="3600" dirty="0">
                <a:solidFill>
                  <a:schemeClr val="bg1"/>
                </a:solidFill>
              </a:rPr>
              <a:t> Jesus is the Greatest of all Priests   </a:t>
            </a:r>
            <a:br>
              <a:rPr lang="en-US" sz="3600" dirty="0">
                <a:solidFill>
                  <a:schemeClr val="bg1"/>
                </a:solidFill>
              </a:rPr>
            </a:br>
            <a:br>
              <a:rPr lang="en-US" sz="3600" dirty="0">
                <a:solidFill>
                  <a:schemeClr val="bg1"/>
                </a:solidFill>
              </a:rPr>
            </a:br>
            <a:r>
              <a:rPr lang="en-US" sz="3000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 taught by:  Pastor Bill Heath</a:t>
            </a:r>
            <a:endParaRPr lang="en-US" sz="30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744272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249B9D6-D011-C23E-A9F0-ADA5608911EA}"/>
              </a:ext>
            </a:extLst>
          </p:cNvPr>
          <p:cNvSpPr txBox="1"/>
          <p:nvPr/>
        </p:nvSpPr>
        <p:spPr>
          <a:xfrm>
            <a:off x="2890345" y="41096"/>
            <a:ext cx="54632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Outline of  Hebrews, Jesus is </a:t>
            </a:r>
            <a:r>
              <a:rPr lang="en-US" sz="2400" b="1" dirty="0">
                <a:solidFill>
                  <a:schemeClr val="bg1"/>
                </a:solidFill>
              </a:rPr>
              <a:t>Better</a:t>
            </a:r>
            <a:r>
              <a:rPr lang="en-US" sz="2400" dirty="0">
                <a:solidFill>
                  <a:schemeClr val="bg1"/>
                </a:solidFill>
              </a:rPr>
              <a:t> (12x)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625CAE7-07CD-C00D-B1C6-F4EB397763CD}"/>
              </a:ext>
            </a:extLst>
          </p:cNvPr>
          <p:cNvSpPr txBox="1"/>
          <p:nvPr/>
        </p:nvSpPr>
        <p:spPr>
          <a:xfrm>
            <a:off x="5248702" y="626012"/>
            <a:ext cx="5105285" cy="6063198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endParaRPr lang="en-US" sz="400" b="1" u="sng" dirty="0">
              <a:solidFill>
                <a:schemeClr val="bg1"/>
              </a:solidFill>
            </a:endParaRPr>
          </a:p>
          <a:p>
            <a:r>
              <a:rPr lang="en-US" sz="2400" b="1" u="sng" dirty="0">
                <a:solidFill>
                  <a:schemeClr val="bg1"/>
                </a:solidFill>
              </a:rPr>
              <a:t>Look back </a:t>
            </a:r>
            <a:r>
              <a:rPr lang="en-US" sz="2400" dirty="0">
                <a:solidFill>
                  <a:schemeClr val="bg1"/>
                </a:solidFill>
              </a:rPr>
              <a:t>at the Old Testament  </a:t>
            </a:r>
            <a:r>
              <a:rPr lang="en-US" sz="2400" b="1" dirty="0">
                <a:solidFill>
                  <a:schemeClr val="bg1"/>
                </a:solidFill>
              </a:rPr>
              <a:t>1-11</a:t>
            </a:r>
          </a:p>
          <a:p>
            <a:r>
              <a:rPr lang="en-US" sz="2000" dirty="0">
                <a:solidFill>
                  <a:schemeClr val="bg1"/>
                </a:solidFill>
              </a:rPr>
              <a:t>1:1-3 Introduction (Jesus is better in 9 ways)</a:t>
            </a:r>
          </a:p>
          <a:p>
            <a:endParaRPr lang="en-US" sz="800" dirty="0">
              <a:solidFill>
                <a:schemeClr val="bg1"/>
              </a:solidFill>
            </a:endParaRPr>
          </a:p>
          <a:p>
            <a:r>
              <a:rPr lang="en-US" sz="2000" dirty="0">
                <a:solidFill>
                  <a:schemeClr val="bg1"/>
                </a:solidFill>
              </a:rPr>
              <a:t>(1) 1:1-3 </a:t>
            </a:r>
            <a:r>
              <a:rPr lang="en-US" sz="2000" b="1" dirty="0">
                <a:solidFill>
                  <a:schemeClr val="bg1"/>
                </a:solidFill>
              </a:rPr>
              <a:t>better</a:t>
            </a:r>
            <a:r>
              <a:rPr lang="en-US" sz="2000" dirty="0">
                <a:solidFill>
                  <a:schemeClr val="bg1"/>
                </a:solidFill>
              </a:rPr>
              <a:t> than the </a:t>
            </a:r>
            <a:r>
              <a:rPr lang="en-US" sz="2000" b="1" u="sng" dirty="0">
                <a:solidFill>
                  <a:schemeClr val="bg1"/>
                </a:solidFill>
              </a:rPr>
              <a:t>prophets</a:t>
            </a:r>
          </a:p>
          <a:p>
            <a:r>
              <a:rPr lang="en-US" sz="2000" dirty="0">
                <a:solidFill>
                  <a:schemeClr val="bg1"/>
                </a:solidFill>
              </a:rPr>
              <a:t>(2) 1:4-2:18</a:t>
            </a:r>
            <a:r>
              <a:rPr lang="en-US" sz="2000" b="1" dirty="0">
                <a:solidFill>
                  <a:schemeClr val="bg1"/>
                </a:solidFill>
              </a:rPr>
              <a:t> so much better </a:t>
            </a:r>
            <a:r>
              <a:rPr lang="en-US" sz="2000" dirty="0">
                <a:solidFill>
                  <a:schemeClr val="bg1"/>
                </a:solidFill>
              </a:rPr>
              <a:t>than the </a:t>
            </a:r>
            <a:r>
              <a:rPr lang="en-US" sz="2000" b="1" u="sng" dirty="0">
                <a:solidFill>
                  <a:schemeClr val="bg1"/>
                </a:solidFill>
              </a:rPr>
              <a:t>angels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</a:p>
          <a:p>
            <a:r>
              <a:rPr lang="en-US" sz="2000" dirty="0">
                <a:solidFill>
                  <a:schemeClr val="bg1"/>
                </a:solidFill>
              </a:rPr>
              <a:t>(3) 3:1-17 </a:t>
            </a:r>
            <a:r>
              <a:rPr lang="en-US" sz="2000" b="1" dirty="0">
                <a:solidFill>
                  <a:schemeClr val="bg1"/>
                </a:solidFill>
              </a:rPr>
              <a:t>worthy of more glory </a:t>
            </a:r>
            <a:r>
              <a:rPr lang="en-US" sz="2000" dirty="0">
                <a:solidFill>
                  <a:schemeClr val="bg1"/>
                </a:solidFill>
              </a:rPr>
              <a:t>than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u="sng" dirty="0">
                <a:solidFill>
                  <a:schemeClr val="bg1"/>
                </a:solidFill>
              </a:rPr>
              <a:t>Moses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</a:p>
          <a:p>
            <a:r>
              <a:rPr lang="en-US" sz="2000" dirty="0">
                <a:solidFill>
                  <a:schemeClr val="bg1"/>
                </a:solidFill>
              </a:rPr>
              <a:t>(4) 4:1-13 better </a:t>
            </a:r>
            <a:r>
              <a:rPr lang="en-US" sz="2000" b="1" dirty="0">
                <a:solidFill>
                  <a:schemeClr val="bg1"/>
                </a:solidFill>
              </a:rPr>
              <a:t>rest </a:t>
            </a:r>
            <a:r>
              <a:rPr lang="en-US" sz="2000" dirty="0">
                <a:solidFill>
                  <a:schemeClr val="bg1"/>
                </a:solidFill>
              </a:rPr>
              <a:t>than </a:t>
            </a:r>
            <a:r>
              <a:rPr lang="en-US" sz="2000" b="1" u="sng" dirty="0">
                <a:solidFill>
                  <a:schemeClr val="bg1"/>
                </a:solidFill>
              </a:rPr>
              <a:t>Joshua</a:t>
            </a:r>
          </a:p>
          <a:p>
            <a:r>
              <a:rPr lang="en-US" sz="2000" dirty="0">
                <a:solidFill>
                  <a:schemeClr val="bg1"/>
                </a:solidFill>
                <a:highlight>
                  <a:srgbClr val="0000FF"/>
                </a:highlight>
              </a:rPr>
              <a:t>(5) 4:14-8:5</a:t>
            </a:r>
            <a:r>
              <a:rPr lang="en-US" sz="2000" b="1" dirty="0">
                <a:solidFill>
                  <a:schemeClr val="bg1"/>
                </a:solidFill>
                <a:highlight>
                  <a:srgbClr val="0000FF"/>
                </a:highlight>
              </a:rPr>
              <a:t> greatest </a:t>
            </a:r>
            <a:r>
              <a:rPr lang="en-US" sz="2000" dirty="0">
                <a:solidFill>
                  <a:schemeClr val="bg1"/>
                </a:solidFill>
                <a:highlight>
                  <a:srgbClr val="0000FF"/>
                </a:highlight>
              </a:rPr>
              <a:t>of</a:t>
            </a:r>
            <a:r>
              <a:rPr lang="en-US" sz="2000" b="1" dirty="0">
                <a:solidFill>
                  <a:schemeClr val="bg1"/>
                </a:solidFill>
                <a:highlight>
                  <a:srgbClr val="0000FF"/>
                </a:highlight>
              </a:rPr>
              <a:t> </a:t>
            </a:r>
            <a:r>
              <a:rPr lang="en-US" sz="2000" dirty="0">
                <a:solidFill>
                  <a:schemeClr val="bg1"/>
                </a:solidFill>
                <a:highlight>
                  <a:srgbClr val="0000FF"/>
                </a:highlight>
              </a:rPr>
              <a:t>all </a:t>
            </a:r>
            <a:r>
              <a:rPr lang="en-US" sz="2000" b="1" u="sng" dirty="0">
                <a:solidFill>
                  <a:schemeClr val="bg1"/>
                </a:solidFill>
                <a:highlight>
                  <a:srgbClr val="0000FF"/>
                </a:highlight>
              </a:rPr>
              <a:t>priests</a:t>
            </a:r>
          </a:p>
          <a:p>
            <a:r>
              <a:rPr lang="en-US" sz="2000" dirty="0">
                <a:solidFill>
                  <a:schemeClr val="bg1"/>
                </a:solidFill>
              </a:rPr>
              <a:t>(6) 8:6-13 </a:t>
            </a:r>
            <a:r>
              <a:rPr lang="en-US" sz="2000" b="1" dirty="0">
                <a:solidFill>
                  <a:schemeClr val="bg1"/>
                </a:solidFill>
              </a:rPr>
              <a:t>better </a:t>
            </a:r>
            <a:r>
              <a:rPr lang="en-US" sz="2000" dirty="0">
                <a:solidFill>
                  <a:schemeClr val="bg1"/>
                </a:solidFill>
              </a:rPr>
              <a:t>than the old </a:t>
            </a:r>
            <a:r>
              <a:rPr lang="en-US" sz="2000" b="1" u="sng" dirty="0">
                <a:solidFill>
                  <a:schemeClr val="bg1"/>
                </a:solidFill>
              </a:rPr>
              <a:t>covenant</a:t>
            </a:r>
            <a:r>
              <a:rPr lang="en-US" sz="2000" b="1" dirty="0">
                <a:solidFill>
                  <a:schemeClr val="bg1"/>
                </a:solidFill>
              </a:rPr>
              <a:t>  </a:t>
            </a:r>
          </a:p>
          <a:p>
            <a:r>
              <a:rPr lang="en-US" sz="2000" dirty="0">
                <a:solidFill>
                  <a:schemeClr val="bg1"/>
                </a:solidFill>
              </a:rPr>
              <a:t>(7) 9:1-11 </a:t>
            </a:r>
            <a:r>
              <a:rPr lang="en-US" sz="2000" b="1" dirty="0">
                <a:solidFill>
                  <a:schemeClr val="bg1"/>
                </a:solidFill>
              </a:rPr>
              <a:t>greater &amp; more perfect </a:t>
            </a:r>
            <a:r>
              <a:rPr lang="en-US" sz="2000" b="1" u="sng" dirty="0">
                <a:solidFill>
                  <a:schemeClr val="bg1"/>
                </a:solidFill>
              </a:rPr>
              <a:t>tabernacle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</a:p>
          <a:p>
            <a:r>
              <a:rPr lang="en-US" sz="2000" dirty="0">
                <a:solidFill>
                  <a:schemeClr val="bg1"/>
                </a:solidFill>
              </a:rPr>
              <a:t>(8) 9:12-10:18 </a:t>
            </a:r>
            <a:r>
              <a:rPr lang="en-US" sz="2000" b="1" dirty="0">
                <a:solidFill>
                  <a:schemeClr val="bg1"/>
                </a:solidFill>
              </a:rPr>
              <a:t>better eternal </a:t>
            </a:r>
            <a:r>
              <a:rPr lang="en-US" sz="2000" b="1" u="sng" dirty="0">
                <a:solidFill>
                  <a:schemeClr val="bg1"/>
                </a:solidFill>
              </a:rPr>
              <a:t>sacrifice</a:t>
            </a:r>
          </a:p>
          <a:p>
            <a:r>
              <a:rPr lang="en-US" sz="2000" dirty="0">
                <a:solidFill>
                  <a:schemeClr val="bg1"/>
                </a:solidFill>
              </a:rPr>
              <a:t>(9) 10:19-11:40 </a:t>
            </a:r>
            <a:r>
              <a:rPr lang="en-US" sz="2000" b="1" dirty="0">
                <a:solidFill>
                  <a:schemeClr val="bg1"/>
                </a:solidFill>
              </a:rPr>
              <a:t>better </a:t>
            </a:r>
            <a:r>
              <a:rPr lang="en-US" sz="2000" b="1" u="sng" dirty="0">
                <a:solidFill>
                  <a:schemeClr val="bg1"/>
                </a:solidFill>
              </a:rPr>
              <a:t>faith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400" b="1" dirty="0">
                <a:solidFill>
                  <a:schemeClr val="bg1"/>
                </a:solidFill>
              </a:rPr>
              <a:t>		</a:t>
            </a:r>
          </a:p>
          <a:p>
            <a:endParaRPr lang="en-US" sz="1000" dirty="0">
              <a:solidFill>
                <a:schemeClr val="bg1"/>
              </a:solidFill>
            </a:endParaRPr>
          </a:p>
          <a:p>
            <a:r>
              <a:rPr lang="en-US" sz="2400" b="1" u="sng" dirty="0">
                <a:solidFill>
                  <a:schemeClr val="bg1"/>
                </a:solidFill>
              </a:rPr>
              <a:t>Look forward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dirty="0">
                <a:solidFill>
                  <a:schemeClr val="bg1"/>
                </a:solidFill>
              </a:rPr>
              <a:t>to Heaven</a:t>
            </a:r>
            <a:r>
              <a:rPr lang="en-US" sz="2400" b="1" dirty="0">
                <a:solidFill>
                  <a:schemeClr val="bg1"/>
                </a:solidFill>
              </a:rPr>
              <a:t>	      12</a:t>
            </a:r>
          </a:p>
          <a:p>
            <a:r>
              <a:rPr lang="en-US" sz="2000" dirty="0">
                <a:solidFill>
                  <a:schemeClr val="bg1"/>
                </a:solidFill>
              </a:rPr>
              <a:t>Heavenly Father, </a:t>
            </a:r>
          </a:p>
          <a:p>
            <a:r>
              <a:rPr lang="en-US" sz="2000" dirty="0">
                <a:solidFill>
                  <a:schemeClr val="bg1"/>
                </a:solidFill>
              </a:rPr>
              <a:t>Heavenly Jerusalem, unshakable</a:t>
            </a:r>
          </a:p>
          <a:p>
            <a:endParaRPr lang="en-US" sz="1000" dirty="0">
              <a:solidFill>
                <a:schemeClr val="bg1"/>
              </a:solidFill>
            </a:endParaRPr>
          </a:p>
          <a:p>
            <a:r>
              <a:rPr lang="en-US" sz="2400" b="1" u="sng" dirty="0">
                <a:solidFill>
                  <a:schemeClr val="bg1"/>
                </a:solidFill>
              </a:rPr>
              <a:t>Look around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dirty="0">
                <a:solidFill>
                  <a:schemeClr val="bg1"/>
                </a:solidFill>
              </a:rPr>
              <a:t>in the present</a:t>
            </a:r>
            <a:r>
              <a:rPr lang="en-US" sz="2400" b="1" dirty="0">
                <a:solidFill>
                  <a:schemeClr val="bg1"/>
                </a:solidFill>
              </a:rPr>
              <a:t>	      13</a:t>
            </a:r>
          </a:p>
          <a:p>
            <a:r>
              <a:rPr lang="en-US" sz="2000" dirty="0">
                <a:solidFill>
                  <a:schemeClr val="bg1"/>
                </a:solidFill>
              </a:rPr>
              <a:t>Brotherly love, </a:t>
            </a:r>
          </a:p>
          <a:p>
            <a:r>
              <a:rPr lang="en-US" sz="2000" dirty="0">
                <a:solidFill>
                  <a:schemeClr val="bg1"/>
                </a:solidFill>
              </a:rPr>
              <a:t>outside the camp, prayer &amp; grace</a:t>
            </a:r>
          </a:p>
        </p:txBody>
      </p:sp>
      <p:sp>
        <p:nvSpPr>
          <p:cNvPr id="2" name="AutoShape 2">
            <a:extLst>
              <a:ext uri="{FF2B5EF4-FFF2-40B4-BE49-F238E27FC236}">
                <a16:creationId xmlns:a16="http://schemas.microsoft.com/office/drawing/2014/main" id="{C189C651-C390-8455-938E-805FFDB5B11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57B98EE-242E-8BE6-BE60-A3FD16477E64}"/>
              </a:ext>
            </a:extLst>
          </p:cNvPr>
          <p:cNvSpPr txBox="1"/>
          <p:nvPr/>
        </p:nvSpPr>
        <p:spPr>
          <a:xfrm>
            <a:off x="149566" y="599327"/>
            <a:ext cx="4843838" cy="6093976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r>
              <a:rPr lang="en-US" sz="2000" b="1" u="sng" dirty="0">
                <a:solidFill>
                  <a:schemeClr val="bg1"/>
                </a:solidFill>
              </a:rPr>
              <a:t>Introduction to Hebrews</a:t>
            </a:r>
          </a:p>
          <a:p>
            <a:endParaRPr lang="en-US" sz="1100" dirty="0">
              <a:solidFill>
                <a:schemeClr val="bg1"/>
              </a:solidFill>
            </a:endParaRP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sz="2000" dirty="0">
              <a:solidFill>
                <a:schemeClr val="bg1"/>
              </a:solidFill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solidFill>
                  <a:schemeClr val="bg1"/>
                </a:solidFill>
                <a:ea typeface="Cambria Math" panose="02040503050406030204" pitchFamily="18" charset="0"/>
                <a:cs typeface="Wingdings 3" panose="05040102010807070707" pitchFamily="18" charset="2"/>
              </a:rPr>
              <a:t>1:1  God </a:t>
            </a:r>
            <a:r>
              <a:rPr lang="en-US" sz="2000" b="1" dirty="0">
                <a:solidFill>
                  <a:schemeClr val="bg1"/>
                </a:solidFill>
                <a:ea typeface="Cambria Math" panose="02040503050406030204" pitchFamily="18" charset="0"/>
                <a:cs typeface="Wingdings 3" panose="05040102010807070707" pitchFamily="18" charset="2"/>
              </a:rPr>
              <a:t>spoke</a:t>
            </a:r>
            <a:r>
              <a:rPr lang="en-US" sz="2000" dirty="0">
                <a:solidFill>
                  <a:schemeClr val="bg1"/>
                </a:solidFill>
                <a:ea typeface="Cambria Math" panose="02040503050406030204" pitchFamily="18" charset="0"/>
                <a:cs typeface="Wingdings 3" panose="05040102010807070707" pitchFamily="18" charset="2"/>
              </a:rPr>
              <a:t> </a:t>
            </a: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solidFill>
                  <a:schemeClr val="bg1"/>
                </a:solidFill>
                <a:ea typeface="Cambria Math" panose="02040503050406030204" pitchFamily="18" charset="0"/>
                <a:cs typeface="Wingdings 3" panose="05040102010807070707" pitchFamily="18" charset="2"/>
              </a:rPr>
              <a:t>       </a:t>
            </a: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solidFill>
                  <a:schemeClr val="bg1"/>
                </a:solidFill>
                <a:ea typeface="Cambria Math" panose="02040503050406030204" pitchFamily="18" charset="0"/>
                <a:cs typeface="Wingdings 3" panose="05040102010807070707" pitchFamily="18" charset="2"/>
              </a:rPr>
              <a:t>        - at various times </a:t>
            </a: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sz="2000" dirty="0">
              <a:solidFill>
                <a:schemeClr val="bg1"/>
              </a:solidFill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solidFill>
                  <a:schemeClr val="bg1"/>
                </a:solidFill>
                <a:ea typeface="Cambria Math" panose="02040503050406030204" pitchFamily="18" charset="0"/>
                <a:cs typeface="Wingdings 3" panose="05040102010807070707" pitchFamily="18" charset="2"/>
              </a:rPr>
              <a:t>        - in many ways</a:t>
            </a: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sz="2000" dirty="0">
              <a:solidFill>
                <a:schemeClr val="bg1"/>
              </a:solidFill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solidFill>
                  <a:schemeClr val="bg1"/>
                </a:solidFill>
                <a:ea typeface="Cambria Math" panose="02040503050406030204" pitchFamily="18" charset="0"/>
                <a:cs typeface="Wingdings 3" panose="05040102010807070707" pitchFamily="18" charset="2"/>
              </a:rPr>
              <a:t>        - unto the fathers by the </a:t>
            </a:r>
            <a:r>
              <a:rPr lang="en-US" sz="2000" b="1" dirty="0">
                <a:solidFill>
                  <a:schemeClr val="bg1"/>
                </a:solidFill>
                <a:ea typeface="Cambria Math" panose="02040503050406030204" pitchFamily="18" charset="0"/>
                <a:cs typeface="Wingdings 3" panose="05040102010807070707" pitchFamily="18" charset="2"/>
              </a:rPr>
              <a:t>prophets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200" dirty="0">
              <a:solidFill>
                <a:schemeClr val="bg1"/>
              </a:solidFill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sz="2000" dirty="0">
              <a:solidFill>
                <a:schemeClr val="bg1"/>
              </a:solidFill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solidFill>
                  <a:schemeClr val="bg1"/>
                </a:solidFill>
                <a:ea typeface="Cambria Math" panose="02040503050406030204" pitchFamily="18" charset="0"/>
                <a:cs typeface="Wingdings 3" panose="05040102010807070707" pitchFamily="18" charset="2"/>
              </a:rPr>
              <a:t>1:2-3 in these last days </a:t>
            </a:r>
            <a:r>
              <a:rPr lang="en-US" sz="2000" b="1" dirty="0">
                <a:solidFill>
                  <a:schemeClr val="bg1"/>
                </a:solidFill>
                <a:ea typeface="Cambria Math" panose="02040503050406030204" pitchFamily="18" charset="0"/>
                <a:cs typeface="Wingdings 3" panose="05040102010807070707" pitchFamily="18" charset="2"/>
              </a:rPr>
              <a:t>spoke</a:t>
            </a:r>
            <a:r>
              <a:rPr lang="en-US" sz="2000" dirty="0">
                <a:solidFill>
                  <a:schemeClr val="bg1"/>
                </a:solidFill>
                <a:ea typeface="Cambria Math" panose="02040503050406030204" pitchFamily="18" charset="0"/>
                <a:cs typeface="Wingdings 3" panose="05040102010807070707" pitchFamily="18" charset="2"/>
              </a:rPr>
              <a:t> by [his] </a:t>
            </a:r>
            <a:r>
              <a:rPr lang="en-US" sz="2000" b="1" dirty="0">
                <a:solidFill>
                  <a:schemeClr val="bg1"/>
                </a:solidFill>
                <a:ea typeface="Cambria Math" panose="02040503050406030204" pitchFamily="18" charset="0"/>
                <a:cs typeface="Wingdings 3" panose="05040102010807070707" pitchFamily="18" charset="2"/>
              </a:rPr>
              <a:t>Son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solidFill>
                  <a:schemeClr val="bg1"/>
                </a:solidFill>
                <a:ea typeface="Cambria Math" panose="02040503050406030204" pitchFamily="18" charset="0"/>
                <a:cs typeface="Wingdings 3" panose="05040102010807070707" pitchFamily="18" charset="2"/>
              </a:rPr>
              <a:t>        - </a:t>
            </a:r>
            <a:r>
              <a:rPr lang="en-US" sz="2000" b="1" dirty="0">
                <a:solidFill>
                  <a:schemeClr val="bg1"/>
                </a:solidFill>
                <a:ea typeface="Cambria Math" panose="02040503050406030204" pitchFamily="18" charset="0"/>
                <a:cs typeface="Wingdings 3" panose="05040102010807070707" pitchFamily="18" charset="2"/>
              </a:rPr>
              <a:t>appointed</a:t>
            </a:r>
            <a:r>
              <a:rPr lang="en-US" sz="2000" dirty="0">
                <a:solidFill>
                  <a:schemeClr val="bg1"/>
                </a:solidFill>
                <a:ea typeface="Cambria Math" panose="02040503050406030204" pitchFamily="18" charset="0"/>
                <a:cs typeface="Wingdings 3" panose="05040102010807070707" pitchFamily="18" charset="2"/>
              </a:rPr>
              <a:t> heir of all things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solidFill>
                  <a:schemeClr val="bg1"/>
                </a:solidFill>
                <a:ea typeface="Cambria Math" panose="02040503050406030204" pitchFamily="18" charset="0"/>
                <a:cs typeface="Wingdings 3" panose="05040102010807070707" pitchFamily="18" charset="2"/>
              </a:rPr>
              <a:t>        - by Jesus God made the worlds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solidFill>
                  <a:schemeClr val="bg1"/>
                </a:solidFill>
                <a:ea typeface="Cambria Math" panose="02040503050406030204" pitchFamily="18" charset="0"/>
                <a:cs typeface="Wingdings 3" panose="05040102010807070707" pitchFamily="18" charset="2"/>
              </a:rPr>
              <a:t>        - being the brightness of glory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b="1" dirty="0">
                <a:solidFill>
                  <a:schemeClr val="bg1"/>
                </a:solidFill>
                <a:ea typeface="Cambria Math" panose="02040503050406030204" pitchFamily="18" charset="0"/>
                <a:cs typeface="Wingdings 3" panose="05040102010807070707" pitchFamily="18" charset="2"/>
              </a:rPr>
              <a:t>        </a:t>
            </a:r>
            <a:r>
              <a:rPr lang="en-US" sz="2000" dirty="0">
                <a:solidFill>
                  <a:schemeClr val="bg1"/>
                </a:solidFill>
                <a:ea typeface="Cambria Math" panose="02040503050406030204" pitchFamily="18" charset="0"/>
                <a:cs typeface="Wingdings 3" panose="05040102010807070707" pitchFamily="18" charset="2"/>
              </a:rPr>
              <a:t>- express image of God’s person  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solidFill>
                  <a:schemeClr val="bg1"/>
                </a:solidFill>
                <a:ea typeface="Cambria Math" panose="02040503050406030204" pitchFamily="18" charset="0"/>
                <a:cs typeface="Wingdings 3" panose="05040102010807070707" pitchFamily="18" charset="2"/>
              </a:rPr>
              <a:t>        - upholding all things by the </a:t>
            </a:r>
            <a:r>
              <a:rPr lang="en-US" sz="2000" b="1" dirty="0">
                <a:solidFill>
                  <a:schemeClr val="bg1"/>
                </a:solidFill>
                <a:ea typeface="Cambria Math" panose="02040503050406030204" pitchFamily="18" charset="0"/>
                <a:cs typeface="Wingdings 3" panose="05040102010807070707" pitchFamily="18" charset="2"/>
              </a:rPr>
              <a:t>word</a:t>
            </a:r>
            <a:r>
              <a:rPr lang="en-US" sz="2000" dirty="0">
                <a:solidFill>
                  <a:schemeClr val="bg1"/>
                </a:solidFill>
                <a:ea typeface="Cambria Math" panose="02040503050406030204" pitchFamily="18" charset="0"/>
                <a:cs typeface="Wingdings 3" panose="05040102010807070707" pitchFamily="18" charset="2"/>
              </a:rPr>
              <a:t> of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solidFill>
                  <a:schemeClr val="bg1"/>
                </a:solidFill>
                <a:ea typeface="Cambria Math" panose="02040503050406030204" pitchFamily="18" charset="0"/>
                <a:cs typeface="Wingdings 3" panose="05040102010807070707" pitchFamily="18" charset="2"/>
              </a:rPr>
              <a:t>           God’s power //</a:t>
            </a:r>
            <a:r>
              <a:rPr lang="en-US" sz="2000" dirty="0" err="1">
                <a:solidFill>
                  <a:schemeClr val="bg1"/>
                </a:solidFill>
                <a:ea typeface="Cambria Math" panose="02040503050406030204" pitchFamily="18" charset="0"/>
                <a:cs typeface="Wingdings 3" panose="05040102010807070707" pitchFamily="18" charset="2"/>
              </a:rPr>
              <a:t>dunamis</a:t>
            </a:r>
            <a:r>
              <a:rPr lang="en-US" sz="2000" dirty="0">
                <a:solidFill>
                  <a:schemeClr val="bg1"/>
                </a:solidFill>
                <a:ea typeface="Cambria Math" panose="02040503050406030204" pitchFamily="18" charset="0"/>
                <a:cs typeface="Wingdings 3" panose="05040102010807070707" pitchFamily="18" charset="2"/>
              </a:rPr>
              <a:t>//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100" dirty="0">
              <a:solidFill>
                <a:schemeClr val="bg1"/>
              </a:solidFill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solidFill>
                  <a:schemeClr val="bg1"/>
                </a:solidFill>
                <a:ea typeface="Cambria Math" panose="02040503050406030204" pitchFamily="18" charset="0"/>
                <a:cs typeface="Wingdings 3" panose="05040102010807070707" pitchFamily="18" charset="2"/>
              </a:rPr>
              <a:t>        - when Jesus purged our sins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solidFill>
                  <a:schemeClr val="bg1"/>
                </a:solidFill>
                <a:ea typeface="Cambria Math" panose="02040503050406030204" pitchFamily="18" charset="0"/>
                <a:cs typeface="Wingdings 3" panose="05040102010807070707" pitchFamily="18" charset="2"/>
              </a:rPr>
              <a:t>        - sat down on the right hand of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solidFill>
                  <a:schemeClr val="bg1"/>
                </a:solidFill>
                <a:ea typeface="Cambria Math" panose="02040503050406030204" pitchFamily="18" charset="0"/>
                <a:cs typeface="Wingdings 3" panose="05040102010807070707" pitchFamily="18" charset="2"/>
              </a:rPr>
              <a:t>           the Majesty on high //in heaven//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600" dirty="0">
              <a:solidFill>
                <a:schemeClr val="bg1"/>
              </a:solidFill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solidFill>
                  <a:schemeClr val="bg1"/>
                </a:solidFill>
                <a:ea typeface="Cambria Math" panose="02040503050406030204" pitchFamily="18" charset="0"/>
                <a:cs typeface="Wingdings 3" panose="05040102010807070707" pitchFamily="18" charset="2"/>
              </a:rPr>
              <a:t>Note:  Same introduction for nine ways Jesus is better, perfect, and all-sufficient.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3ADDD82-D6C5-59EC-B5CD-F701C47399FE}"/>
              </a:ext>
            </a:extLst>
          </p:cNvPr>
          <p:cNvSpPr txBox="1"/>
          <p:nvPr/>
        </p:nvSpPr>
        <p:spPr>
          <a:xfrm>
            <a:off x="10612910" y="681632"/>
            <a:ext cx="1419250" cy="5970865"/>
          </a:xfrm>
          <a:prstGeom prst="rect">
            <a:avLst/>
          </a:prstGeom>
          <a:solidFill>
            <a:schemeClr val="bg1"/>
          </a:solidFill>
          <a:ln w="3492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/>
              <a:t>   </a:t>
            </a:r>
            <a:r>
              <a:rPr lang="en-US" sz="2000" b="1" dirty="0"/>
              <a:t>Warning</a:t>
            </a:r>
          </a:p>
          <a:p>
            <a:r>
              <a:rPr lang="en-US" sz="2000" dirty="0"/>
              <a:t>1. Neglect</a:t>
            </a:r>
          </a:p>
          <a:p>
            <a:r>
              <a:rPr lang="en-US" sz="2000" dirty="0"/>
              <a:t>     (2:1-4)</a:t>
            </a:r>
          </a:p>
          <a:p>
            <a:endParaRPr lang="en-US" sz="1600" dirty="0"/>
          </a:p>
          <a:p>
            <a:r>
              <a:rPr lang="en-US" sz="2000" dirty="0"/>
              <a:t>    </a:t>
            </a:r>
            <a:r>
              <a:rPr lang="en-US" sz="2000" b="1" dirty="0"/>
              <a:t>Danger</a:t>
            </a:r>
          </a:p>
          <a:p>
            <a:r>
              <a:rPr lang="en-US" sz="2000" dirty="0"/>
              <a:t>2. Unbelief</a:t>
            </a:r>
          </a:p>
          <a:p>
            <a:r>
              <a:rPr lang="en-US" sz="2000" dirty="0"/>
              <a:t>   (3:7-4:11</a:t>
            </a:r>
            <a:r>
              <a:rPr lang="en-US" dirty="0"/>
              <a:t>)</a:t>
            </a:r>
          </a:p>
          <a:p>
            <a:endParaRPr lang="en-US" sz="1600" dirty="0"/>
          </a:p>
          <a:p>
            <a:r>
              <a:rPr lang="en-US" sz="2000" dirty="0"/>
              <a:t>    </a:t>
            </a:r>
            <a:r>
              <a:rPr lang="en-US" sz="2000" b="1" dirty="0"/>
              <a:t>Danger</a:t>
            </a:r>
          </a:p>
          <a:p>
            <a:r>
              <a:rPr lang="en-US" sz="2000" dirty="0"/>
              <a:t>3. Dull of </a:t>
            </a:r>
          </a:p>
          <a:p>
            <a:r>
              <a:rPr lang="en-US" sz="2000" dirty="0"/>
              <a:t>     Hearing</a:t>
            </a:r>
          </a:p>
          <a:p>
            <a:r>
              <a:rPr lang="en-US" sz="2000" dirty="0"/>
              <a:t> (5:11-6:12)</a:t>
            </a:r>
          </a:p>
          <a:p>
            <a:endParaRPr lang="en-US" sz="1600" dirty="0"/>
          </a:p>
          <a:p>
            <a:endParaRPr lang="en-US" sz="2000" dirty="0"/>
          </a:p>
          <a:p>
            <a:r>
              <a:rPr lang="en-US" sz="2000" dirty="0"/>
              <a:t>4.</a:t>
            </a:r>
          </a:p>
          <a:p>
            <a:r>
              <a:rPr lang="en-US" sz="2000" dirty="0"/>
              <a:t>   (10:</a:t>
            </a:r>
          </a:p>
          <a:p>
            <a:endParaRPr lang="en-US" sz="2000" dirty="0"/>
          </a:p>
          <a:p>
            <a:endParaRPr lang="en-US" sz="1600" dirty="0"/>
          </a:p>
          <a:p>
            <a:r>
              <a:rPr lang="en-US" sz="2000" dirty="0"/>
              <a:t>5.</a:t>
            </a:r>
          </a:p>
          <a:p>
            <a:r>
              <a:rPr lang="en-US" dirty="0"/>
              <a:t>  (12:</a:t>
            </a:r>
          </a:p>
        </p:txBody>
      </p:sp>
    </p:spTree>
    <p:extLst>
      <p:ext uri="{BB962C8B-B14F-4D97-AF65-F5344CB8AC3E}">
        <p14:creationId xmlns:p14="http://schemas.microsoft.com/office/powerpoint/2010/main" val="33422004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87A5DE-F294-5972-290C-A20EC6BEE1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852795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en-US" sz="2800" b="1" dirty="0">
                <a:latin typeface="Amasis MT Pro" panose="020B0604020202020204" pitchFamily="18" charset="0"/>
              </a:rPr>
              <a:t>Question from Hebrews 5:11-6:11 </a:t>
            </a:r>
            <a:r>
              <a:rPr lang="en-US" sz="2800" dirty="0">
                <a:latin typeface="Amasis MT Pro" panose="020B0604020202020204" pitchFamily="18" charset="0"/>
              </a:rPr>
              <a:t>(believers in 6:12-20)</a:t>
            </a:r>
            <a:br>
              <a:rPr lang="en-US" sz="2800" b="1" dirty="0">
                <a:latin typeface="Amasis MT Pro" panose="020B0604020202020204" pitchFamily="18" charset="0"/>
              </a:rPr>
            </a:br>
            <a:br>
              <a:rPr lang="en-US" sz="2800" b="1" dirty="0">
                <a:latin typeface="Amasis MT Pro" panose="020B0604020202020204" pitchFamily="18" charset="0"/>
              </a:rPr>
            </a:br>
            <a:r>
              <a:rPr lang="en-US" sz="2800" dirty="0">
                <a:latin typeface="Amasis MT Pro" panose="020B0604020202020204" pitchFamily="18" charset="0"/>
              </a:rPr>
              <a:t> Is Paul speaking to his Hebrew brothers who are:</a:t>
            </a:r>
            <a:br>
              <a:rPr lang="en-US" sz="2800" dirty="0">
                <a:latin typeface="Amasis MT Pro" panose="020B0604020202020204" pitchFamily="18" charset="0"/>
              </a:rPr>
            </a:br>
            <a:br>
              <a:rPr lang="en-US" sz="2800" dirty="0">
                <a:latin typeface="Amasis MT Pro" panose="020B0604020202020204" pitchFamily="18" charset="0"/>
              </a:rPr>
            </a:br>
            <a:r>
              <a:rPr lang="en-US" sz="2800" dirty="0">
                <a:latin typeface="Amasis MT Pro" panose="020B0604020202020204" pitchFamily="18" charset="0"/>
              </a:rPr>
              <a:t>1. </a:t>
            </a:r>
            <a:r>
              <a:rPr lang="en-US" sz="2800" b="1" dirty="0">
                <a:latin typeface="Amasis MT Pro" panose="020B0604020202020204" pitchFamily="18" charset="0"/>
              </a:rPr>
              <a:t>unbelievers </a:t>
            </a:r>
            <a:r>
              <a:rPr lang="en-US" sz="2800" dirty="0">
                <a:latin typeface="Amasis MT Pro" panose="020B0604020202020204" pitchFamily="18" charset="0"/>
              </a:rPr>
              <a:t>who are apostates?  </a:t>
            </a:r>
            <a:br>
              <a:rPr lang="en-US" sz="2800" dirty="0">
                <a:latin typeface="Amasis MT Pro" panose="020B0604020202020204" pitchFamily="18" charset="0"/>
              </a:rPr>
            </a:br>
            <a:r>
              <a:rPr lang="en-US" sz="2800" dirty="0">
                <a:latin typeface="Amasis MT Pro" panose="020B0604020202020204" pitchFamily="18" charset="0"/>
              </a:rPr>
              <a:t>or</a:t>
            </a:r>
            <a:br>
              <a:rPr lang="en-US" sz="2800" dirty="0">
                <a:latin typeface="Amasis MT Pro" panose="020B0604020202020204" pitchFamily="18" charset="0"/>
              </a:rPr>
            </a:br>
            <a:r>
              <a:rPr lang="en-US" sz="2800" dirty="0">
                <a:latin typeface="Amasis MT Pro" panose="020B0604020202020204" pitchFamily="18" charset="0"/>
              </a:rPr>
              <a:t>2. </a:t>
            </a:r>
            <a:r>
              <a:rPr lang="en-US" sz="2800" b="1" dirty="0">
                <a:latin typeface="Amasis MT Pro" panose="020B0604020202020204" pitchFamily="18" charset="0"/>
              </a:rPr>
              <a:t>believers</a:t>
            </a:r>
            <a:r>
              <a:rPr lang="en-US" sz="2800" dirty="0">
                <a:latin typeface="Amasis MT Pro" panose="020B0604020202020204" pitchFamily="18" charset="0"/>
              </a:rPr>
              <a:t> who lose their salvation?  </a:t>
            </a:r>
            <a:br>
              <a:rPr lang="en-US" sz="2800" dirty="0">
                <a:latin typeface="Amasis MT Pro" panose="020B0604020202020204" pitchFamily="18" charset="0"/>
              </a:rPr>
            </a:br>
            <a:r>
              <a:rPr lang="en-US" sz="2800" dirty="0">
                <a:latin typeface="Amasis MT Pro" panose="020B0604020202020204" pitchFamily="18" charset="0"/>
              </a:rPr>
              <a:t>or</a:t>
            </a:r>
            <a:br>
              <a:rPr lang="en-US" sz="2800" dirty="0">
                <a:latin typeface="Amasis MT Pro" panose="020B0604020202020204" pitchFamily="18" charset="0"/>
              </a:rPr>
            </a:br>
            <a:r>
              <a:rPr lang="en-US" sz="2800" dirty="0">
                <a:latin typeface="Amasis MT Pro" panose="020B0604020202020204" pitchFamily="18" charset="0"/>
              </a:rPr>
              <a:t>3. </a:t>
            </a:r>
            <a:r>
              <a:rPr lang="en-US" sz="2800" b="1" dirty="0">
                <a:latin typeface="Amasis MT Pro" panose="020B0604020202020204" pitchFamily="18" charset="0"/>
              </a:rPr>
              <a:t>believers</a:t>
            </a:r>
            <a:r>
              <a:rPr lang="en-US" sz="2800" dirty="0">
                <a:latin typeface="Amasis MT Pro" panose="020B0604020202020204" pitchFamily="18" charset="0"/>
              </a:rPr>
              <a:t> who do not mature in Christ?  </a:t>
            </a:r>
            <a:br>
              <a:rPr lang="en-US" sz="2800" dirty="0">
                <a:latin typeface="Amasis MT Pro" panose="020B0604020202020204" pitchFamily="18" charset="0"/>
              </a:rPr>
            </a:br>
            <a:r>
              <a:rPr lang="en-US" sz="2800" dirty="0">
                <a:latin typeface="Amasis MT Pro" panose="020B0604020202020204" pitchFamily="18" charset="0"/>
              </a:rPr>
              <a:t>or</a:t>
            </a:r>
            <a:br>
              <a:rPr lang="en-US" sz="2800" dirty="0">
                <a:latin typeface="Amasis MT Pro" panose="020B0604020202020204" pitchFamily="18" charset="0"/>
              </a:rPr>
            </a:br>
            <a:r>
              <a:rPr lang="en-US" sz="2800" dirty="0">
                <a:latin typeface="Amasis MT Pro" panose="020B0604020202020204" pitchFamily="18" charset="0"/>
              </a:rPr>
              <a:t>4. never considered or unsure</a:t>
            </a:r>
            <a:br>
              <a:rPr lang="en-US" sz="2800" dirty="0">
                <a:latin typeface="Amasis MT Pro" panose="020B0604020202020204" pitchFamily="18" charset="0"/>
              </a:rPr>
            </a:br>
            <a:br>
              <a:rPr lang="en-US" sz="2800" b="1" dirty="0">
                <a:latin typeface="Amasis MT Pro" panose="020B0604020202020204" pitchFamily="18" charset="0"/>
              </a:rPr>
            </a:br>
            <a:r>
              <a:rPr lang="en-US" sz="2800" b="1" dirty="0">
                <a:latin typeface="Amasis MT Pro" panose="020B0604020202020204" pitchFamily="18" charset="0"/>
              </a:rPr>
              <a:t>Answer:  Choose one 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B851E4A-2E52-7F52-8398-9CF2AB3A0C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59574-4CD3-4A56-8C7E-A4671EBF73BA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78737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5028C80F-547A-88DE-D2CF-5DDA87457928}"/>
              </a:ext>
            </a:extLst>
          </p:cNvPr>
          <p:cNvSpPr txBox="1"/>
          <p:nvPr/>
        </p:nvSpPr>
        <p:spPr>
          <a:xfrm>
            <a:off x="105541" y="592229"/>
            <a:ext cx="6041258" cy="6169381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New Testament Priest (eternal)</a:t>
            </a:r>
          </a:p>
          <a:p>
            <a:pPr algn="ctr"/>
            <a:endParaRPr lang="en-US" sz="700" b="1" dirty="0">
              <a:solidFill>
                <a:schemeClr val="bg1"/>
              </a:solidFill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200" b="1" dirty="0">
              <a:solidFill>
                <a:schemeClr val="bg1"/>
              </a:solidFill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b="1" dirty="0">
                <a:solidFill>
                  <a:schemeClr val="bg1"/>
                </a:solidFill>
                <a:ea typeface="Cambria Math" panose="02040503050406030204" pitchFamily="18" charset="0"/>
                <a:cs typeface="Wingdings 3" panose="05040102010807070707" pitchFamily="18" charset="2"/>
              </a:rPr>
              <a:t>7:1-3  Melchizedek - earthly shadow of Jesus </a:t>
            </a: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sz="2000" dirty="0">
              <a:solidFill>
                <a:schemeClr val="bg1"/>
              </a:solidFill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sz="2000" dirty="0">
              <a:solidFill>
                <a:schemeClr val="bg1"/>
              </a:solidFill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solidFill>
                  <a:schemeClr val="bg1"/>
                </a:solidFill>
                <a:ea typeface="Cambria Math" panose="02040503050406030204" pitchFamily="18" charset="0"/>
                <a:cs typeface="Wingdings 3" panose="05040102010807070707" pitchFamily="18" charset="2"/>
              </a:rPr>
              <a:t>- vs 2, King of righteousness, after that king of Salem</a:t>
            </a: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sz="2000" dirty="0">
              <a:solidFill>
                <a:schemeClr val="bg1"/>
              </a:solidFill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solidFill>
                  <a:schemeClr val="bg1"/>
                </a:solidFill>
                <a:ea typeface="Cambria Math" panose="02040503050406030204" pitchFamily="18" charset="0"/>
                <a:cs typeface="Wingdings 3" panose="05040102010807070707" pitchFamily="18" charset="2"/>
              </a:rPr>
              <a:t>- vs 3, w/o father or mother, no beginning of days, </a:t>
            </a:r>
            <a:r>
              <a:rPr lang="en-US" sz="2000" dirty="0" err="1">
                <a:solidFill>
                  <a:schemeClr val="bg1"/>
                </a:solidFill>
                <a:ea typeface="Cambria Math" panose="02040503050406030204" pitchFamily="18" charset="0"/>
                <a:cs typeface="Wingdings 3" panose="05040102010807070707" pitchFamily="18" charset="2"/>
              </a:rPr>
              <a:t>etc</a:t>
            </a:r>
            <a:endParaRPr lang="en-US" sz="2000" dirty="0">
              <a:solidFill>
                <a:schemeClr val="bg1"/>
              </a:solidFill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L="342900" marR="0" indent="-342900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</a:pPr>
            <a:endParaRPr lang="en-US" sz="2000" dirty="0">
              <a:solidFill>
                <a:schemeClr val="bg1"/>
              </a:solidFill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sz="2000" dirty="0">
              <a:solidFill>
                <a:schemeClr val="bg1"/>
              </a:solidFill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b="1" dirty="0">
                <a:solidFill>
                  <a:schemeClr val="bg1"/>
                </a:solidFill>
                <a:ea typeface="Cambria Math" panose="02040503050406030204" pitchFamily="18" charset="0"/>
                <a:cs typeface="Wingdings 3" panose="05040102010807070707" pitchFamily="18" charset="2"/>
              </a:rPr>
              <a:t>7:4-10  Abraham tithes to Melchizedek</a:t>
            </a: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sz="2400" b="1" dirty="0">
              <a:solidFill>
                <a:schemeClr val="bg1"/>
              </a:solidFill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sz="2000" dirty="0">
              <a:solidFill>
                <a:schemeClr val="bg1"/>
              </a:solidFill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solidFill>
                  <a:schemeClr val="bg1"/>
                </a:solidFill>
                <a:ea typeface="Cambria Math" panose="02040503050406030204" pitchFamily="18" charset="0"/>
                <a:cs typeface="Wingdings 3" panose="05040102010807070707" pitchFamily="18" charset="2"/>
              </a:rPr>
              <a:t>- vs 7, no contradiction, the less is blessed by the better</a:t>
            </a: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sz="2400" b="1" dirty="0">
              <a:solidFill>
                <a:schemeClr val="bg1"/>
              </a:solidFill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solidFill>
                  <a:schemeClr val="bg1"/>
                </a:solidFill>
                <a:ea typeface="Cambria Math" panose="02040503050406030204" pitchFamily="18" charset="0"/>
                <a:cs typeface="Wingdings 3" panose="05040102010807070707" pitchFamily="18" charset="2"/>
              </a:rPr>
              <a:t>- vs 10, Abraham &gt; </a:t>
            </a:r>
            <a:r>
              <a:rPr lang="en-US" sz="2000" dirty="0" err="1">
                <a:solidFill>
                  <a:schemeClr val="bg1"/>
                </a:solidFill>
                <a:ea typeface="Cambria Math" panose="02040503050406030204" pitchFamily="18" charset="0"/>
                <a:cs typeface="Wingdings 3" panose="05040102010807070707" pitchFamily="18" charset="2"/>
              </a:rPr>
              <a:t>Issac</a:t>
            </a:r>
            <a:r>
              <a:rPr lang="en-US" sz="2000" dirty="0">
                <a:solidFill>
                  <a:schemeClr val="bg1"/>
                </a:solidFill>
                <a:ea typeface="Cambria Math" panose="02040503050406030204" pitchFamily="18" charset="0"/>
                <a:cs typeface="Wingdings 3" panose="05040102010807070707" pitchFamily="18" charset="2"/>
              </a:rPr>
              <a:t> &gt; Jacob &gt; Levites &gt; Aaron  </a:t>
            </a: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sz="2400" b="1" dirty="0">
              <a:solidFill>
                <a:schemeClr val="bg1"/>
              </a:solidFill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sz="2400" b="1" dirty="0">
              <a:solidFill>
                <a:schemeClr val="bg1"/>
              </a:solidFill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b="1" dirty="0">
                <a:solidFill>
                  <a:schemeClr val="bg1"/>
                </a:solidFill>
                <a:ea typeface="Cambria Math" panose="02040503050406030204" pitchFamily="18" charset="0"/>
                <a:cs typeface="Wingdings 3" panose="05040102010807070707" pitchFamily="18" charset="2"/>
              </a:rPr>
              <a:t>7:11-21  Jesus forever after the order of </a:t>
            </a: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sz="2400" b="1" dirty="0">
              <a:solidFill>
                <a:schemeClr val="bg1"/>
              </a:solidFill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b="1" dirty="0">
                <a:solidFill>
                  <a:schemeClr val="bg1"/>
                </a:solidFill>
                <a:ea typeface="Cambria Math" panose="02040503050406030204" pitchFamily="18" charset="0"/>
                <a:cs typeface="Wingdings 3" panose="05040102010807070707" pitchFamily="18" charset="2"/>
              </a:rPr>
              <a:t>Melchizedek</a:t>
            </a: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sz="2400" b="1" dirty="0">
              <a:solidFill>
                <a:schemeClr val="bg1"/>
              </a:solidFill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sz="2000" dirty="0">
              <a:solidFill>
                <a:schemeClr val="bg1"/>
              </a:solidFill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solidFill>
                  <a:schemeClr val="bg1"/>
                </a:solidFill>
                <a:ea typeface="Cambria Math" panose="02040503050406030204" pitchFamily="18" charset="0"/>
                <a:cs typeface="Wingdings 3" panose="05040102010807070707" pitchFamily="18" charset="2"/>
              </a:rPr>
              <a:t>- vs 12, priesthood changed, necessary the law changed </a:t>
            </a: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sz="2400" b="1" dirty="0">
              <a:solidFill>
                <a:schemeClr val="bg1"/>
              </a:solidFill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solidFill>
                  <a:schemeClr val="bg1"/>
                </a:solidFill>
                <a:ea typeface="Cambria Math" panose="02040503050406030204" pitchFamily="18" charset="0"/>
                <a:cs typeface="Wingdings 3" panose="05040102010807070707" pitchFamily="18" charset="2"/>
              </a:rPr>
              <a:t>- vs 19, a better hope – we draw near unto God</a:t>
            </a: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sz="2000" dirty="0">
              <a:solidFill>
                <a:schemeClr val="bg1"/>
              </a:solidFill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sz="2400" b="1" dirty="0">
              <a:solidFill>
                <a:schemeClr val="bg1"/>
              </a:solidFill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b="1" dirty="0">
                <a:solidFill>
                  <a:schemeClr val="bg1"/>
                </a:solidFill>
                <a:ea typeface="Cambria Math" panose="02040503050406030204" pitchFamily="18" charset="0"/>
                <a:cs typeface="Wingdings 3" panose="05040102010807070707" pitchFamily="18" charset="2"/>
              </a:rPr>
              <a:t>7:22-28  Jesus – a better testament and</a:t>
            </a: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sz="2400" b="1" dirty="0">
              <a:solidFill>
                <a:schemeClr val="bg1"/>
              </a:solidFill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b="1" dirty="0">
                <a:solidFill>
                  <a:schemeClr val="bg1"/>
                </a:solidFill>
                <a:ea typeface="Cambria Math" panose="02040503050406030204" pitchFamily="18" charset="0"/>
                <a:cs typeface="Wingdings 3" panose="05040102010807070707" pitchFamily="18" charset="2"/>
              </a:rPr>
              <a:t>consecrated  forever</a:t>
            </a: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sz="2400" b="1" dirty="0">
              <a:solidFill>
                <a:schemeClr val="bg1"/>
              </a:solidFill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sz="2000" dirty="0">
              <a:solidFill>
                <a:schemeClr val="bg1"/>
              </a:solidFill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solidFill>
                  <a:schemeClr val="bg1"/>
                </a:solidFill>
                <a:ea typeface="Cambria Math" panose="02040503050406030204" pitchFamily="18" charset="0"/>
                <a:cs typeface="Wingdings 3" panose="05040102010807070707" pitchFamily="18" charset="2"/>
              </a:rPr>
              <a:t>- vs 22,  Jesus made a guarantee of a better testament</a:t>
            </a: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sz="2000" dirty="0">
              <a:solidFill>
                <a:schemeClr val="bg1"/>
              </a:solidFill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solidFill>
                  <a:schemeClr val="bg1"/>
                </a:solidFill>
                <a:ea typeface="Cambria Math" panose="02040503050406030204" pitchFamily="18" charset="0"/>
                <a:cs typeface="Wingdings 3" panose="05040102010807070707" pitchFamily="18" charset="2"/>
              </a:rPr>
              <a:t>- vs 25, He is able to save them to the uttermost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667D2F-BD80-D3BE-C719-19F87937C2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59574-4CD3-4A56-8C7E-A4671EBF73BA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5F70FFF-B911-BB6B-A92E-C095E688D24D}"/>
              </a:ext>
            </a:extLst>
          </p:cNvPr>
          <p:cNvSpPr txBox="1"/>
          <p:nvPr/>
        </p:nvSpPr>
        <p:spPr>
          <a:xfrm>
            <a:off x="6290315" y="592229"/>
            <a:ext cx="5775823" cy="6130909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b="1" dirty="0">
                <a:solidFill>
                  <a:schemeClr val="bg1"/>
                </a:solidFill>
                <a:ea typeface="Cambria Math" panose="02040503050406030204" pitchFamily="18" charset="0"/>
                <a:cs typeface="Wingdings 3" panose="05040102010807070707" pitchFamily="18" charset="2"/>
              </a:rPr>
              <a:t> </a:t>
            </a:r>
          </a:p>
          <a:p>
            <a:pPr marL="0" marR="0" algn="ctr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b="1" dirty="0">
                <a:solidFill>
                  <a:schemeClr val="bg1"/>
                </a:solidFill>
                <a:ea typeface="Cambria Math" panose="02040503050406030204" pitchFamily="18" charset="0"/>
              </a:rPr>
              <a:t>Old Testament Priest (temporary)  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endParaRPr lang="en-US" sz="1050" b="1" dirty="0">
              <a:solidFill>
                <a:schemeClr val="bg1"/>
              </a:solidFill>
              <a:ea typeface="Cambria Math" panose="02040503050406030204" pitchFamily="18" charset="0"/>
            </a:endParaRPr>
          </a:p>
          <a:p>
            <a:pPr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sz="2400" dirty="0">
              <a:solidFill>
                <a:schemeClr val="bg1"/>
              </a:solidFill>
            </a:endParaRPr>
          </a:p>
          <a:p>
            <a:pPr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sz="1100" dirty="0">
              <a:solidFill>
                <a:schemeClr val="bg1"/>
              </a:solidFill>
            </a:endParaRPr>
          </a:p>
          <a:p>
            <a:pPr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solidFill>
                  <a:schemeClr val="bg1"/>
                </a:solidFill>
              </a:rPr>
              <a:t>Genesis 14:18-20 (1-24) Melchizedek</a:t>
            </a:r>
          </a:p>
          <a:p>
            <a:pPr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sz="2000" dirty="0">
              <a:solidFill>
                <a:schemeClr val="bg1"/>
              </a:solidFill>
            </a:endParaRPr>
          </a:p>
          <a:p>
            <a:pPr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solidFill>
                  <a:schemeClr val="bg1"/>
                </a:solidFill>
              </a:rPr>
              <a:t>- priest of the most high God, king of Salem</a:t>
            </a:r>
          </a:p>
          <a:p>
            <a:pPr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sz="2400" dirty="0">
              <a:solidFill>
                <a:schemeClr val="bg1"/>
              </a:solidFill>
            </a:endParaRPr>
          </a:p>
          <a:p>
            <a:pPr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solidFill>
                  <a:schemeClr val="bg1"/>
                </a:solidFill>
              </a:rPr>
              <a:t>- brought bread and wine (to celebrate victory)</a:t>
            </a:r>
          </a:p>
          <a:p>
            <a:pPr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sz="2400" dirty="0">
              <a:solidFill>
                <a:schemeClr val="bg1"/>
              </a:solidFill>
            </a:endParaRPr>
          </a:p>
          <a:p>
            <a:pPr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solidFill>
                  <a:schemeClr val="bg1"/>
                </a:solidFill>
              </a:rPr>
              <a:t>- blessed Abram (greater to the lesser)</a:t>
            </a:r>
          </a:p>
          <a:p>
            <a:pPr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sz="2000" dirty="0">
              <a:solidFill>
                <a:schemeClr val="bg1"/>
              </a:solidFill>
            </a:endParaRPr>
          </a:p>
          <a:p>
            <a:pPr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solidFill>
                  <a:schemeClr val="bg1"/>
                </a:solidFill>
              </a:rPr>
              <a:t>- Abram gave him tithes of his assets (one time)</a:t>
            </a:r>
          </a:p>
          <a:p>
            <a:pPr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sz="2400" dirty="0">
              <a:solidFill>
                <a:schemeClr val="bg1"/>
              </a:solidFill>
            </a:endParaRPr>
          </a:p>
          <a:p>
            <a:pPr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sz="2400" dirty="0">
              <a:solidFill>
                <a:schemeClr val="bg1"/>
              </a:solidFill>
            </a:endParaRPr>
          </a:p>
          <a:p>
            <a:pPr marL="342900" marR="0" indent="-342900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</a:pPr>
            <a:endParaRPr lang="en-US" sz="2000" dirty="0">
              <a:solidFill>
                <a:schemeClr val="bg1"/>
              </a:solidFill>
            </a:endParaRPr>
          </a:p>
          <a:p>
            <a:pPr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solidFill>
                  <a:schemeClr val="bg1"/>
                </a:solidFill>
              </a:rPr>
              <a:t>Psalm 85:10 </a:t>
            </a:r>
            <a:r>
              <a:rPr lang="en-US" sz="2000" dirty="0">
                <a:solidFill>
                  <a:schemeClr val="bg1"/>
                </a:solidFill>
              </a:rPr>
              <a:t>Mercy and truth are met together, </a:t>
            </a:r>
          </a:p>
          <a:p>
            <a:pPr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sz="2000" dirty="0">
              <a:solidFill>
                <a:schemeClr val="bg1"/>
              </a:solidFill>
            </a:endParaRPr>
          </a:p>
          <a:p>
            <a:pPr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solidFill>
                  <a:schemeClr val="bg1"/>
                </a:solidFill>
              </a:rPr>
              <a:t>Righteousness and peace have kissed </a:t>
            </a:r>
          </a:p>
          <a:p>
            <a:pPr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sz="2400" dirty="0">
              <a:solidFill>
                <a:schemeClr val="bg1"/>
              </a:solidFill>
            </a:endParaRPr>
          </a:p>
          <a:p>
            <a:pPr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sz="2400" dirty="0">
              <a:solidFill>
                <a:schemeClr val="bg1"/>
              </a:solidFill>
            </a:endParaRPr>
          </a:p>
          <a:p>
            <a:pPr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sz="2400" dirty="0">
              <a:solidFill>
                <a:schemeClr val="bg1"/>
              </a:solidFill>
            </a:endParaRPr>
          </a:p>
          <a:p>
            <a:pPr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solidFill>
                  <a:schemeClr val="bg1"/>
                </a:solidFill>
              </a:rPr>
              <a:t>Psalm 110:4 </a:t>
            </a:r>
            <a:r>
              <a:rPr lang="en-US" sz="2000" dirty="0">
                <a:solidFill>
                  <a:schemeClr val="bg1"/>
                </a:solidFill>
              </a:rPr>
              <a:t>is quoted 6x in Hebrews 5:6 to 7:21,</a:t>
            </a:r>
          </a:p>
          <a:p>
            <a:pPr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sz="2000" dirty="0">
              <a:solidFill>
                <a:schemeClr val="bg1"/>
              </a:solidFill>
            </a:endParaRPr>
          </a:p>
          <a:p>
            <a:pPr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solidFill>
                  <a:schemeClr val="bg1"/>
                </a:solidFill>
              </a:rPr>
              <a:t>“a priest forever after the order of Melchizedek” is </a:t>
            </a:r>
          </a:p>
          <a:p>
            <a:pPr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sz="2000" dirty="0">
              <a:solidFill>
                <a:schemeClr val="bg1"/>
              </a:solidFill>
            </a:endParaRPr>
          </a:p>
          <a:p>
            <a:pPr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solidFill>
                  <a:schemeClr val="bg1"/>
                </a:solidFill>
              </a:rPr>
              <a:t>Jesus Christ  (excluding the  parenthesis of Hebrews </a:t>
            </a:r>
          </a:p>
          <a:p>
            <a:pPr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sz="2000" dirty="0">
              <a:solidFill>
                <a:schemeClr val="bg1"/>
              </a:solidFill>
            </a:endParaRPr>
          </a:p>
          <a:p>
            <a:pPr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solidFill>
                  <a:schemeClr val="bg1"/>
                </a:solidFill>
              </a:rPr>
              <a:t>5:11 to 6:12 to apostate Hebrews).    Matthew Henry.</a:t>
            </a:r>
          </a:p>
          <a:p>
            <a:pPr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sz="2000" dirty="0">
              <a:solidFill>
                <a:schemeClr val="bg1"/>
              </a:solidFill>
            </a:endParaRPr>
          </a:p>
          <a:p>
            <a:pPr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sz="2000" dirty="0">
              <a:solidFill>
                <a:schemeClr val="bg1"/>
              </a:solidFill>
            </a:endParaRPr>
          </a:p>
          <a:p>
            <a:pPr>
              <a:lnSpc>
                <a:spcPts val="1200"/>
              </a:lnSpc>
            </a:pPr>
            <a:r>
              <a:rPr lang="en-US" sz="2000" dirty="0">
                <a:solidFill>
                  <a:schemeClr val="bg1"/>
                </a:solidFill>
                <a:ea typeface="Cambria Math" panose="02040503050406030204" pitchFamily="18" charset="0"/>
                <a:cs typeface="Wingdings 3" panose="05040102010807070707" pitchFamily="18" charset="2"/>
              </a:rPr>
              <a:t>Today:  Deconstructionist and </a:t>
            </a:r>
            <a:r>
              <a:rPr lang="en-US" sz="2000" dirty="0" err="1">
                <a:solidFill>
                  <a:schemeClr val="bg1"/>
                </a:solidFill>
                <a:ea typeface="Cambria Math" panose="02040503050406030204" pitchFamily="18" charset="0"/>
                <a:cs typeface="Wingdings 3" panose="05040102010807070707" pitchFamily="18" charset="2"/>
              </a:rPr>
              <a:t>Exvangelical</a:t>
            </a:r>
            <a:r>
              <a:rPr lang="en-US" sz="2000" dirty="0">
                <a:solidFill>
                  <a:schemeClr val="bg1"/>
                </a:solidFill>
                <a:ea typeface="Cambria Math" panose="02040503050406030204" pitchFamily="18" charset="0"/>
                <a:cs typeface="Wingdings 3" panose="05040102010807070707" pitchFamily="18" charset="2"/>
              </a:rPr>
              <a:t> </a:t>
            </a:r>
            <a:endParaRPr lang="en-US" sz="2400" dirty="0">
              <a:solidFill>
                <a:schemeClr val="bg1"/>
              </a:solidFill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sz="2000" dirty="0">
              <a:solidFill>
                <a:schemeClr val="bg1"/>
              </a:solidFill>
            </a:endParaRPr>
          </a:p>
          <a:p>
            <a:pPr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sz="2000" dirty="0">
              <a:solidFill>
                <a:schemeClr val="bg1"/>
              </a:solidFill>
            </a:endParaRPr>
          </a:p>
          <a:p>
            <a:pPr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solidFill>
                  <a:schemeClr val="bg1"/>
                </a:solidFill>
              </a:rPr>
              <a:t>    </a:t>
            </a:r>
          </a:p>
          <a:p>
            <a:pPr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solidFill>
                  <a:schemeClr val="bg1"/>
                </a:solidFill>
              </a:rPr>
              <a:t>&gt; well-known former Christians or Evangelicals</a:t>
            </a:r>
          </a:p>
          <a:p>
            <a:pPr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sz="2000" dirty="0">
              <a:solidFill>
                <a:schemeClr val="bg1"/>
              </a:solidFill>
            </a:endParaRPr>
          </a:p>
          <a:p>
            <a:pPr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solidFill>
                  <a:schemeClr val="bg1"/>
                </a:solidFill>
              </a:rPr>
              <a:t>&gt; Family and people we know  in our lives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71D5AF4-D87B-5A3B-BC99-38E180F17D80}"/>
              </a:ext>
            </a:extLst>
          </p:cNvPr>
          <p:cNvSpPr txBox="1"/>
          <p:nvPr/>
        </p:nvSpPr>
        <p:spPr>
          <a:xfrm>
            <a:off x="167777" y="-24967"/>
            <a:ext cx="11856445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</a:rPr>
              <a:t>Hebrews 7:1-28                                      Jesus is the Greatest of all Priests (4:14-8:5)</a:t>
            </a:r>
            <a:endParaRPr lang="en-US" sz="2800" dirty="0"/>
          </a:p>
        </p:txBody>
      </p:sp>
      <p:sp>
        <p:nvSpPr>
          <p:cNvPr id="3" name="Arrow: Left-Right 2">
            <a:extLst>
              <a:ext uri="{FF2B5EF4-FFF2-40B4-BE49-F238E27FC236}">
                <a16:creationId xmlns:a16="http://schemas.microsoft.com/office/drawing/2014/main" id="{674677D2-3C8D-6968-E103-79AA5807FC48}"/>
              </a:ext>
            </a:extLst>
          </p:cNvPr>
          <p:cNvSpPr/>
          <p:nvPr/>
        </p:nvSpPr>
        <p:spPr>
          <a:xfrm>
            <a:off x="5693574" y="895137"/>
            <a:ext cx="983996" cy="397631"/>
          </a:xfrm>
          <a:prstGeom prst="left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38056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18183</TotalTime>
  <Words>695</Words>
  <Application>Microsoft Office PowerPoint</Application>
  <PresentationFormat>Widescreen</PresentationFormat>
  <Paragraphs>148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Amasis MT Pro</vt:lpstr>
      <vt:lpstr>Arial</vt:lpstr>
      <vt:lpstr>Calibri</vt:lpstr>
      <vt:lpstr>Calibri Light</vt:lpstr>
      <vt:lpstr>Office Theme</vt:lpstr>
      <vt:lpstr>Fellowship Church Sunday School  March-May 2023  Hebrews - Jesus Christ is Better   Today, Hebrews 7:1-28   Jesus is the Greatest of all Priests      taught by:  Pastor Bill Heath</vt:lpstr>
      <vt:lpstr>PowerPoint Presentation</vt:lpstr>
      <vt:lpstr>Question from Hebrews 5:11-6:11 (believers in 6:12-20)   Is Paul speaking to his Hebrew brothers who are:  1. unbelievers who are apostates?   or 2. believers who lose their salvation?   or 3. believers who do not mature in Christ?   or 4. never considered or unsure  Answer:  Choose one 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Fellowship Church Sunday School  Jan – May 2022 Acts of the Apostles  Today – Turn to Acts 1</dc:title>
  <dc:creator>William Heath</dc:creator>
  <cp:lastModifiedBy>Bill</cp:lastModifiedBy>
  <cp:revision>302</cp:revision>
  <cp:lastPrinted>2023-04-23T12:02:07Z</cp:lastPrinted>
  <dcterms:created xsi:type="dcterms:W3CDTF">2021-12-26T22:17:50Z</dcterms:created>
  <dcterms:modified xsi:type="dcterms:W3CDTF">2023-04-23T12:02:54Z</dcterms:modified>
</cp:coreProperties>
</file>