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9"/>
  </p:notesMasterIdLst>
  <p:sldIdLst>
    <p:sldId id="287" r:id="rId3"/>
    <p:sldId id="284" r:id="rId4"/>
    <p:sldId id="285" r:id="rId5"/>
    <p:sldId id="291" r:id="rId6"/>
    <p:sldId id="282" r:id="rId7"/>
    <p:sldId id="290" r:id="rId8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4AA90D-1AC6-4833-A0FC-5AE4ACB72110}">
          <p14:sldIdLst>
            <p14:sldId id="287"/>
            <p14:sldId id="284"/>
            <p14:sldId id="285"/>
            <p14:sldId id="291"/>
            <p14:sldId id="282"/>
            <p14:sldId id="29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2B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2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357" cy="480547"/>
          </a:xfrm>
          <a:prstGeom prst="rect">
            <a:avLst/>
          </a:prstGeom>
        </p:spPr>
        <p:txBody>
          <a:bodyPr vert="horz" lIns="93790" tIns="46895" rIns="93790" bIns="4689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209" y="0"/>
            <a:ext cx="3170357" cy="480547"/>
          </a:xfrm>
          <a:prstGeom prst="rect">
            <a:avLst/>
          </a:prstGeom>
        </p:spPr>
        <p:txBody>
          <a:bodyPr vert="horz" lIns="93790" tIns="46895" rIns="93790" bIns="46895" rtlCol="0"/>
          <a:lstStyle>
            <a:lvl1pPr algn="r">
              <a:defRPr sz="1200"/>
            </a:lvl1pPr>
          </a:lstStyle>
          <a:p>
            <a:fld id="{2728A852-B911-4C93-AAB0-2DFCCC3B37E5}" type="datetimeFigureOut">
              <a:rPr lang="en-US" smtClean="0"/>
              <a:t>4/30/2023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90" tIns="46895" rIns="93790" bIns="4689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0867" y="4620395"/>
            <a:ext cx="5853468" cy="3781062"/>
          </a:xfrm>
          <a:prstGeom prst="rect">
            <a:avLst/>
          </a:prstGeom>
        </p:spPr>
        <p:txBody>
          <a:bodyPr vert="horz" lIns="93790" tIns="46895" rIns="93790" bIns="4689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653"/>
            <a:ext cx="3170357" cy="480547"/>
          </a:xfrm>
          <a:prstGeom prst="rect">
            <a:avLst/>
          </a:prstGeom>
        </p:spPr>
        <p:txBody>
          <a:bodyPr vert="horz" lIns="93790" tIns="46895" rIns="93790" bIns="4689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209" y="9120653"/>
            <a:ext cx="3170357" cy="480547"/>
          </a:xfrm>
          <a:prstGeom prst="rect">
            <a:avLst/>
          </a:prstGeom>
        </p:spPr>
        <p:txBody>
          <a:bodyPr vert="horz" lIns="93790" tIns="46895" rIns="93790" bIns="46895" rtlCol="0" anchor="b"/>
          <a:lstStyle>
            <a:lvl1pPr algn="r">
              <a:defRPr sz="1200"/>
            </a:lvl1pPr>
          </a:lstStyle>
          <a:p>
            <a:fld id="{FF7F6C9B-4AE2-4BE4-88B6-FD41C40E5B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522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B0183-B498-C0E9-741A-0FCC95A2A5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E10AFC-1DB7-DBD0-14B6-ED93460634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8A1AF6-D23C-111A-9581-95DE33647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5D91B-08C7-467F-847E-DF9B26D7F106}" type="datetime1">
              <a:rPr lang="en-US" smtClean="0"/>
              <a:t>4/30/2023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1C14A-ACC1-B2DA-8D89-BA830B9B7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68C31B-C5F5-D373-1BEF-FA6C8B54B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978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E6776-1650-CFBE-C91C-0C2B30A82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FBB75F-1863-CA5A-D59C-D582218201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53DF79-1AB2-93EC-5817-27A5692B9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101E-E8C6-4C34-B121-70E6A0F72FA4}" type="datetime1">
              <a:rPr lang="en-US" smtClean="0"/>
              <a:t>4/30/2023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09CD7-0967-7E4A-7BA1-C198A04FA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6A57BE-FBC7-AE68-2051-626E266DB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674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86EEF5-FD17-4B54-FC1C-B2FB59940D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F5E0CA-4D2F-0FAD-F270-48C7918790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D85F81-9DF9-5210-5839-752E33231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CDCB-9E33-406B-8993-93B407C8AEDF}" type="datetime1">
              <a:rPr lang="en-US" smtClean="0"/>
              <a:t>4/30/2023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1F8F7C-9A9D-D6CB-AEDF-7C0E88CD1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20003-522A-7D18-4E94-7101126D9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7851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1C00C-1569-40C7-82E2-DA934C5919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45C107-2A7B-4FCE-9C6F-CD7A31F722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D9E9A-BE0A-4E22-A8F6-BEB3F50B3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5D91B-08C7-467F-847E-DF9B26D7F106}" type="datetime1">
              <a:rPr lang="en-US" smtClean="0"/>
              <a:t>4/30/2023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B50C7-9584-4D2C-B499-26DB2613C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D97FE-19B8-4537-820C-C3A5696C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44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BAE69-EDFD-4A7D-A1C4-771FB24F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D37AA-C9DF-4783-B822-AE703B48A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4D149-6D96-4419-9891-EADCC829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7933-78D6-457E-8F14-AFA89ECC8267}" type="datetime1">
              <a:rPr lang="en-US" smtClean="0"/>
              <a:t>4/30/2023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D7F94-E36E-43A7-AD95-50F0ED52C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C60E-D97D-4CAF-8C53-B1CD726CD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1747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03AD4-0801-47FD-A183-5BF87AF0A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6CF11A-A058-46BA-B20D-4BC92FBE1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DC734-9BC4-4BF3-A1CC-336835224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3FE4-ECE3-441B-8DE4-8CF91CAB2B70}" type="datetime1">
              <a:rPr lang="en-US" smtClean="0"/>
              <a:t>4/30/2023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305DC-8CB8-4DD7-B633-FB8614D47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B2DD6-F671-4853-B494-198D0F47B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0247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48BDD-913D-45D3-93B0-3F34FB753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ECD2E-2B57-4D0C-8707-920EB6EBD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C10CA3-D2CA-486D-B64C-522105D17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F05098-1493-4C70-9F44-DCFC4E06E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43AA-FBEE-4F81-A443-1C8CD7DDF835}" type="datetime1">
              <a:rPr lang="en-US" smtClean="0"/>
              <a:t>4/30/2023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E3CBDF-CEE7-42B2-8639-512814BCA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97B533-B683-41FC-A20C-FA07DE7B2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3054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36FDE-E9B4-4255-A993-43B5DD0A4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9B180D-4770-49C7-867C-CD003C87B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D836AF-99F0-46AA-A89A-8120F97DA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547139-914A-4A4A-8B4C-E4363E84D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05FE96-A863-4D19-9438-ABD60D61B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AB0AF2-9FDA-48B5-A56A-A55D72A79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D9EB-98E0-4D5D-B6DF-8519E307DFA6}" type="datetime1">
              <a:rPr lang="en-US" smtClean="0"/>
              <a:t>4/30/2023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E6D53D-8308-4253-B156-06BC0C10A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D9AB4A-B45E-4DEC-ADF1-38B92195A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8896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C88C1-1B75-449E-A019-8FCA0B54E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0D61EF-0978-4D2E-8294-D23031490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E05A-7379-4D93-AF01-9D8AF38840C3}" type="datetime1">
              <a:rPr lang="en-US" smtClean="0"/>
              <a:t>4/30/2023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5A2861-4054-4F27-91AA-3761D1363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81F128-26C2-4578-AAA5-7295BF63F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7200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D3234-237D-4FAB-AF2B-6A3433EE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8107-E5F8-4F74-BA23-95B63BC6E742}" type="datetime1">
              <a:rPr lang="en-US" smtClean="0"/>
              <a:t>4/30/2023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1127C2-EC99-41CE-B8D4-B7553F9CD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5282DC-1DEF-41CD-A521-02C5438E4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2227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0FAD9-9B82-472C-8A2F-F704DCB05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56F67-C550-466F-A8FD-194E09AF5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531AC4-7B7A-4765-B52B-C09AF3845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324C15-3B0B-4EC6-A947-829F51FFE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544C-1053-4FDB-8753-91F19867B1A0}" type="datetime1">
              <a:rPr lang="en-US" smtClean="0"/>
              <a:t>4/30/2023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B33EB6-5BA9-4347-89F6-1AE46BB10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CE7B59-F846-4B06-95F8-F1F19BB47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388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BB2C7-CE23-F507-FBCC-0A4DCAEFC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F480C7-06BD-8A6B-A9B1-E2A742EF4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31143B-FC89-E343-5D2D-A2508810A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7933-78D6-457E-8F14-AFA89ECC8267}" type="datetime1">
              <a:rPr lang="en-US" smtClean="0"/>
              <a:t>4/30/2023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D3DE59-B6B9-7046-CE62-FCEF331EA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214DF-D080-7D2F-08DD-5C997EC85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7346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23B08-482B-4D8A-A280-3810A158E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9528F0-3A2F-4731-BFD5-7C5A8B652F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1CB4B3-F285-4376-8DB8-8BEA795F5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FACFF1-85F5-44CF-BC67-B0F8D55DA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E38D4-A85E-4FB5-B742-29A5014475E6}" type="datetime1">
              <a:rPr lang="en-US" smtClean="0"/>
              <a:t>4/30/2023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52CBFB-0D8C-4331-AAE8-AF0F27CFC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5402C-6DA5-408F-8FD1-A1BD15CA7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1217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05695-CE00-4DFD-9666-9D1BF890E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2E3C64-821C-4B29-84AC-CFDC2AABF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AFBA5-9C3A-44B5-9EA9-5A8369E67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101E-E8C6-4C34-B121-70E6A0F72FA4}" type="datetime1">
              <a:rPr lang="en-US" smtClean="0"/>
              <a:t>4/30/2023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E5EFE-A9FB-4E57-A631-30A145B55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00FF9-6843-45B4-AB0E-0E7883BF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2076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4D176D-8411-4CE6-8492-AC8F565121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6F8BA-AEED-4EED-9072-3E21D93AFA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00E40-CAF6-4CB4-876D-93B9F9121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CDCB-9E33-406B-8993-93B407C8AEDF}" type="datetime1">
              <a:rPr lang="en-US" smtClean="0"/>
              <a:t>4/30/2023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81CAF-9995-4694-A791-7F0124C79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83706-4B16-4D22-8C86-EB1D2C9EF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693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74FF6-6656-0B12-6443-92E6999EB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0BAC24-35B2-293D-3DF5-B9551EFB5A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8A8E42-9FED-1EB7-F66B-B4C2B1523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3FE4-ECE3-441B-8DE4-8CF91CAB2B70}" type="datetime1">
              <a:rPr lang="en-US" smtClean="0"/>
              <a:t>4/30/2023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103A4-1A32-6758-9209-CFD5465BD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255211-0F45-0B2E-914B-CFF8DEFB6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207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0C3F5-8368-9582-4981-AE86E7C02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1F4BB-DF29-E824-EDDB-8D8486C2D6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C3A5BA-5EF0-20F9-382D-CC84F211D9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43CB12-5AA3-39CF-189B-11D29157A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43AA-FBEE-4F81-A443-1C8CD7DDF835}" type="datetime1">
              <a:rPr lang="en-US" smtClean="0"/>
              <a:t>4/30/2023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3B3367-00C2-C48A-7878-E12402C5C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6BF240-E47A-8878-F6BD-C2A2367B1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931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5678F-BD2B-1A2E-0DF1-E77BB8F09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F7050E-89DE-C92F-E630-7CDD5E5445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6F9BA1-205A-9BFC-16F5-EE2EF4316D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7679B8-CCB3-C76D-A6EF-1FAC08B4FE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BFC11F-3CB4-474C-B35F-4CB79E5FF7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869E6E-EEE1-122F-7802-938877D67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D9EB-98E0-4D5D-B6DF-8519E307DFA6}" type="datetime1">
              <a:rPr lang="en-US" smtClean="0"/>
              <a:t>4/30/2023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D61D43-D5DF-935F-981A-95818015D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B41A57-809C-CDB7-080C-00E78D62B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97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50120-5D7D-A3CD-2FCA-DEB7D83D4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E01692-C5A7-54C1-2F33-555CABD0C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E05A-7379-4D93-AF01-9D8AF38840C3}" type="datetime1">
              <a:rPr lang="en-US" smtClean="0"/>
              <a:t>4/30/2023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F9CD90-85B8-25A6-B8BA-951BA0B5D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4E8B4F-89FF-6C0D-FB9B-A7EB204D7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769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E0000F-725E-C836-45E1-2BBD7868C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8107-E5F8-4F74-BA23-95B63BC6E742}" type="datetime1">
              <a:rPr lang="en-US" smtClean="0"/>
              <a:t>4/30/2023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1ECC13-CEE9-B8AF-4C06-0C6C41EEC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B290B-379C-DDED-EB0B-1B760A5D1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166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89863-B5DB-04AF-6442-00F87B73C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9ADBC-963A-C0C3-84CF-173E38843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940509-D472-0E62-80DD-6C87E18952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E4AA3A-C4B2-5EAC-05A0-7C3740AB0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544C-1053-4FDB-8753-91F19867B1A0}" type="datetime1">
              <a:rPr lang="en-US" smtClean="0"/>
              <a:t>4/30/2023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38B003-BFF2-AB0B-D62A-1F9497D11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A42D47-5759-9429-F35B-9AE235D5C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201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C9D55-5842-6D6C-1E12-07D2E25F0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240CAF-59E7-CCE6-6550-576666BDD1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2AA389-ED69-464C-982F-D4E8613AA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3AE59E-8F3E-2E0D-EED8-61971F200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E38D4-A85E-4FB5-B742-29A5014475E6}" type="datetime1">
              <a:rPr lang="en-US" smtClean="0"/>
              <a:t>4/30/2023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B22EF3-3A18-FCDB-177D-255F9CF55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5DCCFB-7206-EDBB-262D-A8CEE0AB3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242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6C42A1-4379-E73D-6A3D-FA31F742D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23437C-8AF8-4929-189D-9E36BFF859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F98A8B-80E5-62C5-D36E-951A9E1460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F456C-99C5-4DC7-A8BD-98578A665D3E}" type="datetime1">
              <a:rPr lang="en-US" smtClean="0"/>
              <a:t>4/30/2023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590DC0-BD95-0113-E898-8D2EB17B7D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E4CB16-50CE-EBA9-EA36-F92D6E9727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993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524840-24F3-4C02-84C1-8AC0E4B08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24E94B-195D-4D65-BF20-E16D0FE93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93662-241A-4E6D-9C61-07A5A683F6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F456C-99C5-4DC7-A8BD-98578A665D3E}" type="datetime1">
              <a:rPr lang="en-US" smtClean="0"/>
              <a:t>4/30/2023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BDA06-B513-49F8-A3E0-FA3B13902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BB1AF-49F1-45E6-9F4C-F8B580C56D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561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1912F7-3EA2-4396-8A5E-275ED1B3D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3768" y="565265"/>
            <a:ext cx="8284464" cy="56356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Fellowship Church Sunday School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March-May 2023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Hebrews - Jesus Christ is Better 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4000" b="1" dirty="0">
                <a:solidFill>
                  <a:srgbClr val="00B050"/>
                </a:solidFill>
              </a:rPr>
              <a:t>Today, Hebrews 8</a:t>
            </a:r>
            <a:br>
              <a:rPr lang="en-US" sz="40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 Jesus, Mediator of a Better Covenant   </a:t>
            </a:r>
            <a:br>
              <a:rPr lang="en-US" sz="3600" dirty="0">
                <a:solidFill>
                  <a:schemeClr val="bg1"/>
                </a:solidFill>
              </a:rPr>
            </a:b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taught by:  Pastor Bill Heath</a:t>
            </a:r>
            <a:endParaRPr lang="en-US" sz="3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8305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249B9D6-D011-C23E-A9F0-ADA5608911EA}"/>
              </a:ext>
            </a:extLst>
          </p:cNvPr>
          <p:cNvSpPr txBox="1"/>
          <p:nvPr/>
        </p:nvSpPr>
        <p:spPr>
          <a:xfrm>
            <a:off x="2890345" y="41096"/>
            <a:ext cx="5463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Outline of  Hebrews, Jesus is </a:t>
            </a:r>
            <a:r>
              <a:rPr lang="en-US" sz="2400" b="1" dirty="0">
                <a:solidFill>
                  <a:schemeClr val="bg1"/>
                </a:solidFill>
              </a:rPr>
              <a:t>Better</a:t>
            </a:r>
            <a:r>
              <a:rPr lang="en-US" sz="2400" dirty="0">
                <a:solidFill>
                  <a:schemeClr val="bg1"/>
                </a:solidFill>
              </a:rPr>
              <a:t> (12x)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25CAE7-07CD-C00D-B1C6-F4EB397763CD}"/>
              </a:ext>
            </a:extLst>
          </p:cNvPr>
          <p:cNvSpPr txBox="1"/>
          <p:nvPr/>
        </p:nvSpPr>
        <p:spPr>
          <a:xfrm>
            <a:off x="5248702" y="626012"/>
            <a:ext cx="5105285" cy="6063198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sz="400" b="1" u="sng" dirty="0">
              <a:solidFill>
                <a:schemeClr val="bg1"/>
              </a:solidFill>
            </a:endParaRPr>
          </a:p>
          <a:p>
            <a:r>
              <a:rPr lang="en-US" sz="2400" b="1" u="sng" dirty="0">
                <a:solidFill>
                  <a:schemeClr val="bg1"/>
                </a:solidFill>
              </a:rPr>
              <a:t>Look back </a:t>
            </a:r>
            <a:r>
              <a:rPr lang="en-US" sz="2400" dirty="0">
                <a:solidFill>
                  <a:schemeClr val="bg1"/>
                </a:solidFill>
              </a:rPr>
              <a:t>at the Old Testament  </a:t>
            </a:r>
            <a:r>
              <a:rPr lang="en-US" sz="2400" b="1" dirty="0">
                <a:solidFill>
                  <a:schemeClr val="bg1"/>
                </a:solidFill>
              </a:rPr>
              <a:t>1-11</a:t>
            </a:r>
          </a:p>
          <a:p>
            <a:r>
              <a:rPr lang="en-US" sz="2000" dirty="0">
                <a:solidFill>
                  <a:schemeClr val="bg1"/>
                </a:solidFill>
              </a:rPr>
              <a:t>1:1-3 Introduction (Jesus is better in 9 ways)</a:t>
            </a: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(1) 1:1-3  </a:t>
            </a:r>
            <a:r>
              <a:rPr lang="en-US" sz="2000" b="1" dirty="0">
                <a:solidFill>
                  <a:schemeClr val="bg1"/>
                </a:solidFill>
              </a:rPr>
              <a:t>better</a:t>
            </a:r>
            <a:r>
              <a:rPr lang="en-US" sz="2000" dirty="0">
                <a:solidFill>
                  <a:schemeClr val="bg1"/>
                </a:solidFill>
              </a:rPr>
              <a:t> than the </a:t>
            </a:r>
            <a:r>
              <a:rPr lang="en-US" sz="2000" b="1" u="sng" dirty="0">
                <a:solidFill>
                  <a:schemeClr val="bg1"/>
                </a:solidFill>
              </a:rPr>
              <a:t>prophets</a:t>
            </a:r>
          </a:p>
          <a:p>
            <a:r>
              <a:rPr lang="en-US" sz="2000" dirty="0">
                <a:solidFill>
                  <a:schemeClr val="bg1"/>
                </a:solidFill>
              </a:rPr>
              <a:t>(2) 1:4-2:18</a:t>
            </a:r>
            <a:r>
              <a:rPr lang="en-US" sz="2000" b="1" dirty="0">
                <a:solidFill>
                  <a:schemeClr val="bg1"/>
                </a:solidFill>
              </a:rPr>
              <a:t>  so much better </a:t>
            </a:r>
            <a:r>
              <a:rPr lang="en-US" sz="2000" dirty="0">
                <a:solidFill>
                  <a:schemeClr val="bg1"/>
                </a:solidFill>
              </a:rPr>
              <a:t>than the </a:t>
            </a:r>
            <a:r>
              <a:rPr lang="en-US" sz="2000" b="1" u="sng" dirty="0">
                <a:solidFill>
                  <a:schemeClr val="bg1"/>
                </a:solidFill>
              </a:rPr>
              <a:t>angels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</a:p>
          <a:p>
            <a:r>
              <a:rPr lang="en-US" sz="2000" dirty="0">
                <a:solidFill>
                  <a:schemeClr val="bg1"/>
                </a:solidFill>
              </a:rPr>
              <a:t>(3) 3:1-17  </a:t>
            </a:r>
            <a:r>
              <a:rPr lang="en-US" sz="2000" b="1" dirty="0">
                <a:solidFill>
                  <a:schemeClr val="bg1"/>
                </a:solidFill>
              </a:rPr>
              <a:t>worthy of more glory </a:t>
            </a:r>
            <a:r>
              <a:rPr lang="en-US" sz="2000" dirty="0">
                <a:solidFill>
                  <a:schemeClr val="bg1"/>
                </a:solidFill>
              </a:rPr>
              <a:t>than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u="sng" dirty="0">
                <a:solidFill>
                  <a:schemeClr val="bg1"/>
                </a:solidFill>
              </a:rPr>
              <a:t>Moses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</a:p>
          <a:p>
            <a:r>
              <a:rPr lang="en-US" sz="2000" dirty="0">
                <a:solidFill>
                  <a:schemeClr val="bg1"/>
                </a:solidFill>
              </a:rPr>
              <a:t>(4) 4:1-13 </a:t>
            </a:r>
            <a:r>
              <a:rPr lang="en-US" sz="2000" b="1" dirty="0">
                <a:solidFill>
                  <a:schemeClr val="bg1"/>
                </a:solidFill>
              </a:rPr>
              <a:t> better rest </a:t>
            </a:r>
            <a:r>
              <a:rPr lang="en-US" sz="2000" dirty="0">
                <a:solidFill>
                  <a:schemeClr val="bg1"/>
                </a:solidFill>
              </a:rPr>
              <a:t>than </a:t>
            </a:r>
            <a:r>
              <a:rPr lang="en-US" sz="2000" b="1" u="sng" dirty="0">
                <a:solidFill>
                  <a:schemeClr val="bg1"/>
                </a:solidFill>
              </a:rPr>
              <a:t>Joshua</a:t>
            </a:r>
          </a:p>
          <a:p>
            <a:r>
              <a:rPr lang="en-US" sz="2000" dirty="0">
                <a:solidFill>
                  <a:schemeClr val="bg1"/>
                </a:solidFill>
                <a:highlight>
                  <a:srgbClr val="0000FF"/>
                </a:highlight>
              </a:rPr>
              <a:t>(</a:t>
            </a:r>
            <a:r>
              <a:rPr lang="en-US" sz="2000" dirty="0">
                <a:solidFill>
                  <a:schemeClr val="bg1"/>
                </a:solidFill>
              </a:rPr>
              <a:t>5) 4:14-7:28</a:t>
            </a:r>
            <a:r>
              <a:rPr lang="en-US" sz="2000" b="1" dirty="0">
                <a:solidFill>
                  <a:schemeClr val="bg1"/>
                </a:solidFill>
              </a:rPr>
              <a:t>  greatest </a:t>
            </a:r>
            <a:r>
              <a:rPr lang="en-US" sz="2000" dirty="0">
                <a:solidFill>
                  <a:schemeClr val="bg1"/>
                </a:solidFill>
              </a:rPr>
              <a:t>of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dirty="0">
                <a:solidFill>
                  <a:schemeClr val="bg1"/>
                </a:solidFill>
              </a:rPr>
              <a:t>all </a:t>
            </a:r>
            <a:r>
              <a:rPr lang="en-US" sz="2000" b="1" u="sng" dirty="0">
                <a:solidFill>
                  <a:schemeClr val="bg1"/>
                </a:solidFill>
              </a:rPr>
              <a:t>priests</a:t>
            </a:r>
          </a:p>
          <a:p>
            <a:r>
              <a:rPr lang="en-US" sz="2000" dirty="0">
                <a:solidFill>
                  <a:schemeClr val="bg1"/>
                </a:solidFill>
                <a:highlight>
                  <a:srgbClr val="FFFF00"/>
                </a:highlight>
              </a:rPr>
              <a:t>(</a:t>
            </a:r>
            <a:r>
              <a:rPr lang="en-US" sz="2000" dirty="0">
                <a:highlight>
                  <a:srgbClr val="FFFF00"/>
                </a:highlight>
              </a:rPr>
              <a:t>6) 8:1-13 </a:t>
            </a:r>
            <a:r>
              <a:rPr lang="en-US" sz="2000" b="1" dirty="0">
                <a:highlight>
                  <a:srgbClr val="FFFF00"/>
                </a:highlight>
              </a:rPr>
              <a:t>better </a:t>
            </a:r>
            <a:r>
              <a:rPr lang="en-US" sz="2000" dirty="0">
                <a:highlight>
                  <a:srgbClr val="FFFF00"/>
                </a:highlight>
              </a:rPr>
              <a:t>than the old </a:t>
            </a:r>
            <a:r>
              <a:rPr lang="en-US" sz="2000" b="1" u="sng" dirty="0">
                <a:highlight>
                  <a:srgbClr val="FFFF00"/>
                </a:highlight>
              </a:rPr>
              <a:t>covenant</a:t>
            </a:r>
            <a:r>
              <a:rPr lang="en-US" sz="2000" b="1" dirty="0">
                <a:highlight>
                  <a:srgbClr val="FFFF00"/>
                </a:highlight>
              </a:rPr>
              <a:t>  </a:t>
            </a:r>
          </a:p>
          <a:p>
            <a:r>
              <a:rPr lang="en-US" sz="2000" dirty="0">
                <a:solidFill>
                  <a:schemeClr val="bg1"/>
                </a:solidFill>
              </a:rPr>
              <a:t>(7) 9:1-28  </a:t>
            </a:r>
            <a:r>
              <a:rPr lang="en-US" sz="2000" b="1" dirty="0">
                <a:solidFill>
                  <a:schemeClr val="bg1"/>
                </a:solidFill>
              </a:rPr>
              <a:t>greater &amp; more perfect </a:t>
            </a:r>
            <a:r>
              <a:rPr lang="en-US" sz="2000" b="1" u="sng" dirty="0">
                <a:solidFill>
                  <a:schemeClr val="bg1"/>
                </a:solidFill>
              </a:rPr>
              <a:t>tabernacle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</a:p>
          <a:p>
            <a:r>
              <a:rPr lang="en-US" sz="2000" dirty="0">
                <a:solidFill>
                  <a:schemeClr val="bg1"/>
                </a:solidFill>
              </a:rPr>
              <a:t>(8) 10:1-39  </a:t>
            </a:r>
            <a:r>
              <a:rPr lang="en-US" sz="2000" b="1" dirty="0">
                <a:solidFill>
                  <a:schemeClr val="bg1"/>
                </a:solidFill>
              </a:rPr>
              <a:t>better eternal </a:t>
            </a:r>
            <a:r>
              <a:rPr lang="en-US" sz="2000" b="1" u="sng" dirty="0">
                <a:solidFill>
                  <a:schemeClr val="bg1"/>
                </a:solidFill>
              </a:rPr>
              <a:t>sacrifice</a:t>
            </a:r>
          </a:p>
          <a:p>
            <a:r>
              <a:rPr lang="en-US" sz="2000" dirty="0">
                <a:solidFill>
                  <a:schemeClr val="bg1"/>
                </a:solidFill>
              </a:rPr>
              <a:t>(9) 11:1-40  </a:t>
            </a:r>
            <a:r>
              <a:rPr lang="en-US" sz="2000" b="1" dirty="0">
                <a:solidFill>
                  <a:schemeClr val="bg1"/>
                </a:solidFill>
              </a:rPr>
              <a:t>better </a:t>
            </a:r>
            <a:r>
              <a:rPr lang="en-US" sz="2000" b="1" u="sng" dirty="0">
                <a:solidFill>
                  <a:schemeClr val="bg1"/>
                </a:solidFill>
              </a:rPr>
              <a:t>faith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400" b="1" dirty="0">
                <a:solidFill>
                  <a:schemeClr val="bg1"/>
                </a:solidFill>
              </a:rPr>
              <a:t>		</a:t>
            </a:r>
          </a:p>
          <a:p>
            <a:endParaRPr lang="en-US" sz="1000" dirty="0">
              <a:solidFill>
                <a:schemeClr val="bg1"/>
              </a:solidFill>
            </a:endParaRPr>
          </a:p>
          <a:p>
            <a:r>
              <a:rPr lang="en-US" sz="2400" b="1" u="sng" dirty="0">
                <a:solidFill>
                  <a:schemeClr val="bg1"/>
                </a:solidFill>
              </a:rPr>
              <a:t>Look forward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to Heaven</a:t>
            </a:r>
            <a:r>
              <a:rPr lang="en-US" sz="2400" b="1" dirty="0">
                <a:solidFill>
                  <a:schemeClr val="bg1"/>
                </a:solidFill>
              </a:rPr>
              <a:t>	      12</a:t>
            </a:r>
          </a:p>
          <a:p>
            <a:r>
              <a:rPr lang="en-US" sz="2000" dirty="0">
                <a:solidFill>
                  <a:schemeClr val="bg1"/>
                </a:solidFill>
              </a:rPr>
              <a:t>Heavenly Father, </a:t>
            </a:r>
          </a:p>
          <a:p>
            <a:r>
              <a:rPr lang="en-US" sz="2000" dirty="0">
                <a:solidFill>
                  <a:schemeClr val="bg1"/>
                </a:solidFill>
              </a:rPr>
              <a:t>Heavenly Jerusalem, unshakable</a:t>
            </a:r>
          </a:p>
          <a:p>
            <a:endParaRPr lang="en-US" sz="1000" dirty="0">
              <a:solidFill>
                <a:schemeClr val="bg1"/>
              </a:solidFill>
            </a:endParaRPr>
          </a:p>
          <a:p>
            <a:r>
              <a:rPr lang="en-US" sz="2400" b="1" u="sng" dirty="0">
                <a:solidFill>
                  <a:schemeClr val="bg1"/>
                </a:solidFill>
              </a:rPr>
              <a:t>Look around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in the present</a:t>
            </a:r>
            <a:r>
              <a:rPr lang="en-US" sz="2400" b="1" dirty="0">
                <a:solidFill>
                  <a:schemeClr val="bg1"/>
                </a:solidFill>
              </a:rPr>
              <a:t>	      13</a:t>
            </a:r>
          </a:p>
          <a:p>
            <a:r>
              <a:rPr lang="en-US" sz="2000" dirty="0">
                <a:solidFill>
                  <a:schemeClr val="bg1"/>
                </a:solidFill>
              </a:rPr>
              <a:t>Brotherly love, </a:t>
            </a:r>
          </a:p>
          <a:p>
            <a:r>
              <a:rPr lang="en-US" sz="2000" dirty="0">
                <a:solidFill>
                  <a:schemeClr val="bg1"/>
                </a:solidFill>
              </a:rPr>
              <a:t>outside the camp, prayer &amp; grace</a:t>
            </a:r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C189C651-C390-8455-938E-805FFDB5B11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7B98EE-242E-8BE6-BE60-A3FD16477E64}"/>
              </a:ext>
            </a:extLst>
          </p:cNvPr>
          <p:cNvSpPr txBox="1"/>
          <p:nvPr/>
        </p:nvSpPr>
        <p:spPr>
          <a:xfrm>
            <a:off x="149566" y="599327"/>
            <a:ext cx="4843838" cy="6093976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US" sz="2000" b="1" u="sng" dirty="0">
                <a:solidFill>
                  <a:schemeClr val="bg1"/>
                </a:solidFill>
              </a:rPr>
              <a:t>Introduction to Hebrews</a:t>
            </a:r>
          </a:p>
          <a:p>
            <a:endParaRPr lang="en-US" sz="11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1:1  God </a:t>
            </a: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spoke</a:t>
            </a: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- at various times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- in many ways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- unto the fathers by the </a:t>
            </a: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prophets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1:2-3 in these last days </a:t>
            </a: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spoke</a:t>
            </a: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by [his] </a:t>
            </a: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Son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- </a:t>
            </a: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appointed</a:t>
            </a: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heir of all things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- by Jesus God made the worlds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- being the brightness of glory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</a:t>
            </a: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- express image of God’s person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- upholding all things by the </a:t>
            </a: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word</a:t>
            </a: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of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   God’s power //</a:t>
            </a:r>
            <a:r>
              <a:rPr lang="en-US" sz="2000" dirty="0" err="1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dunamis</a:t>
            </a: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//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1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- when Jesus purged our sins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- sat down on the right hand of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   the Majesty on high //in heaven//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Note:  Same introduction for nine ways Jesus is better, perfect, and all-sufficient.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ADDD82-D6C5-59EC-B5CD-F701C47399FE}"/>
              </a:ext>
            </a:extLst>
          </p:cNvPr>
          <p:cNvSpPr txBox="1"/>
          <p:nvPr/>
        </p:nvSpPr>
        <p:spPr>
          <a:xfrm>
            <a:off x="10612910" y="681632"/>
            <a:ext cx="1419250" cy="6032421"/>
          </a:xfrm>
          <a:prstGeom prst="rect">
            <a:avLst/>
          </a:prstGeom>
          <a:solidFill>
            <a:schemeClr val="bg1"/>
          </a:solidFill>
          <a:ln w="349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  </a:t>
            </a:r>
            <a:r>
              <a:rPr lang="en-US" sz="2000" b="1" dirty="0"/>
              <a:t>Danger of</a:t>
            </a:r>
          </a:p>
          <a:p>
            <a:r>
              <a:rPr lang="en-US" sz="2000" b="1" dirty="0"/>
              <a:t>   Apostasy</a:t>
            </a:r>
          </a:p>
          <a:p>
            <a:endParaRPr lang="en-US" sz="2000" dirty="0"/>
          </a:p>
          <a:p>
            <a:r>
              <a:rPr lang="en-US" sz="2000" dirty="0"/>
              <a:t>1. Neglect</a:t>
            </a:r>
          </a:p>
          <a:p>
            <a:r>
              <a:rPr lang="en-US" sz="2000" dirty="0"/>
              <a:t>     (2:1-4)</a:t>
            </a:r>
          </a:p>
          <a:p>
            <a:endParaRPr lang="en-US" sz="1600" dirty="0"/>
          </a:p>
          <a:p>
            <a:r>
              <a:rPr lang="en-US" sz="2000" dirty="0"/>
              <a:t>2. Unbelief</a:t>
            </a:r>
          </a:p>
          <a:p>
            <a:r>
              <a:rPr lang="en-US" sz="2000" dirty="0"/>
              <a:t>   (3:7-4:11</a:t>
            </a:r>
            <a:r>
              <a:rPr lang="en-US" dirty="0"/>
              <a:t>)</a:t>
            </a:r>
          </a:p>
          <a:p>
            <a:endParaRPr lang="en-US" sz="2000" b="1" dirty="0"/>
          </a:p>
          <a:p>
            <a:r>
              <a:rPr lang="en-US" sz="2000" dirty="0"/>
              <a:t>3.  Dull of</a:t>
            </a:r>
          </a:p>
          <a:p>
            <a:r>
              <a:rPr lang="en-US" sz="2000" dirty="0"/>
              <a:t>    hearing</a:t>
            </a:r>
          </a:p>
          <a:p>
            <a:r>
              <a:rPr lang="en-US" sz="2000" dirty="0"/>
              <a:t> (5:11-6:12)</a:t>
            </a:r>
          </a:p>
          <a:p>
            <a:r>
              <a:rPr lang="en-US" sz="2000" dirty="0"/>
              <a:t>   </a:t>
            </a:r>
          </a:p>
          <a:p>
            <a:r>
              <a:rPr lang="en-US" sz="2000" dirty="0"/>
              <a:t>4.</a:t>
            </a:r>
          </a:p>
          <a:p>
            <a:r>
              <a:rPr lang="en-US" sz="2000" dirty="0"/>
              <a:t>   (10:26-39</a:t>
            </a:r>
          </a:p>
          <a:p>
            <a:endParaRPr lang="en-US" sz="20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2000" dirty="0"/>
              <a:t>5.</a:t>
            </a:r>
          </a:p>
          <a:p>
            <a:r>
              <a:rPr lang="en-US" dirty="0"/>
              <a:t>  (12:</a:t>
            </a:r>
          </a:p>
        </p:txBody>
      </p:sp>
    </p:spTree>
    <p:extLst>
      <p:ext uri="{BB962C8B-B14F-4D97-AF65-F5344CB8AC3E}">
        <p14:creationId xmlns:p14="http://schemas.microsoft.com/office/powerpoint/2010/main" val="3342200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B9DAF4A4-10B8-2EB0-2424-0BE08CA58B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9802656"/>
              </p:ext>
            </p:extLst>
          </p:nvPr>
        </p:nvGraphicFramePr>
        <p:xfrm>
          <a:off x="169126" y="14605"/>
          <a:ext cx="11853748" cy="6795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4767">
                  <a:extLst>
                    <a:ext uri="{9D8B030D-6E8A-4147-A177-3AD203B41FA5}">
                      <a16:colId xmlns:a16="http://schemas.microsoft.com/office/drawing/2014/main" val="3848624496"/>
                    </a:ext>
                  </a:extLst>
                </a:gridCol>
                <a:gridCol w="2331885">
                  <a:extLst>
                    <a:ext uri="{9D8B030D-6E8A-4147-A177-3AD203B41FA5}">
                      <a16:colId xmlns:a16="http://schemas.microsoft.com/office/drawing/2014/main" val="139174713"/>
                    </a:ext>
                  </a:extLst>
                </a:gridCol>
                <a:gridCol w="1782597">
                  <a:extLst>
                    <a:ext uri="{9D8B030D-6E8A-4147-A177-3AD203B41FA5}">
                      <a16:colId xmlns:a16="http://schemas.microsoft.com/office/drawing/2014/main" val="920565095"/>
                    </a:ext>
                  </a:extLst>
                </a:gridCol>
                <a:gridCol w="2062423">
                  <a:extLst>
                    <a:ext uri="{9D8B030D-6E8A-4147-A177-3AD203B41FA5}">
                      <a16:colId xmlns:a16="http://schemas.microsoft.com/office/drawing/2014/main" val="429843416"/>
                    </a:ext>
                  </a:extLst>
                </a:gridCol>
                <a:gridCol w="2052058">
                  <a:extLst>
                    <a:ext uri="{9D8B030D-6E8A-4147-A177-3AD203B41FA5}">
                      <a16:colId xmlns:a16="http://schemas.microsoft.com/office/drawing/2014/main" val="3425621900"/>
                    </a:ext>
                  </a:extLst>
                </a:gridCol>
                <a:gridCol w="1460018">
                  <a:extLst>
                    <a:ext uri="{9D8B030D-6E8A-4147-A177-3AD203B41FA5}">
                      <a16:colId xmlns:a16="http://schemas.microsoft.com/office/drawing/2014/main" val="870409254"/>
                    </a:ext>
                  </a:extLst>
                </a:gridCol>
              </a:tblGrid>
              <a:tr h="395787">
                <a:tc>
                  <a:txBody>
                    <a:bodyPr/>
                    <a:lstStyle/>
                    <a:p>
                      <a:r>
                        <a:rPr lang="en-US" sz="1800" dirty="0"/>
                        <a:t>Covenant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Testament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Tabernacle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Sanctuary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Sacrifice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 rowSpan="17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Old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 Testament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(Law of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   Moses)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New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Testament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baseline="30000" dirty="0">
                          <a:solidFill>
                            <a:srgbClr val="FF0000"/>
                          </a:solidFill>
                        </a:rPr>
                        <a:t>st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 Coming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(Life of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 Christ)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                      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</a:rPr>
                        <a:t>Hebrew  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</a:rPr>
                        <a:t> Apostates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highlight>
                            <a:srgbClr val="00FF00"/>
                          </a:highlight>
                        </a:rPr>
                        <a:t>New Testament Believers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   </a:t>
                      </a:r>
                      <a:r>
                        <a:rPr lang="en-US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2</a:t>
                      </a:r>
                      <a:r>
                        <a:rPr lang="en-US" baseline="300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nd</a:t>
                      </a:r>
                      <a:r>
                        <a:rPr lang="en-US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 Coming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New Covenant / 1000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(Reign as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King)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499142"/>
                  </a:ext>
                </a:extLst>
              </a:tr>
              <a:tr h="39578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7:22 guarantee better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B050"/>
                          </a:solidFill>
                        </a:rPr>
                        <a:t>7:27 own sins first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878248"/>
                  </a:ext>
                </a:extLst>
              </a:tr>
              <a:tr h="395787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8:6 better</a:t>
                      </a:r>
                    </a:p>
                  </a:txBody>
                  <a:tcPr/>
                </a:tc>
                <a:tc rowSpan="9">
                  <a:txBody>
                    <a:bodyPr/>
                    <a:lstStyle/>
                    <a:p>
                      <a:r>
                        <a:rPr lang="en-US" sz="1600" u="sng" dirty="0"/>
                        <a:t>Greek in Strongs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600" dirty="0"/>
                        <a:t>Last Will &amp; Testament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en-US" sz="160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600" dirty="0"/>
                        <a:t>Testator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40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600" dirty="0"/>
                        <a:t>Executer</a:t>
                      </a:r>
                    </a:p>
                    <a:p>
                      <a:endParaRPr lang="en-US" sz="1600" dirty="0"/>
                    </a:p>
                    <a:p>
                      <a:r>
                        <a:rPr lang="en-US" sz="1600" dirty="0"/>
                        <a:t>Promise-oath</a:t>
                      </a:r>
                    </a:p>
                    <a:p>
                      <a:r>
                        <a:rPr lang="en-US" sz="1600" dirty="0"/>
                        <a:t>Impossible for God to lie</a:t>
                      </a:r>
                    </a:p>
                    <a:p>
                      <a:endParaRPr lang="en-US" sz="1600" dirty="0"/>
                    </a:p>
                    <a:p>
                      <a:r>
                        <a:rPr lang="en-US" sz="1600" dirty="0"/>
                        <a:t>Matthew 26:28</a:t>
                      </a:r>
                    </a:p>
                    <a:p>
                      <a:r>
                        <a:rPr lang="en-US" sz="1600" dirty="0"/>
                        <a:t>Luke 22:20</a:t>
                      </a:r>
                    </a:p>
                    <a:p>
                      <a:r>
                        <a:rPr lang="en-US" sz="1600" dirty="0"/>
                        <a:t>1 Corinthians 11:25</a:t>
                      </a:r>
                    </a:p>
                    <a:p>
                      <a:r>
                        <a:rPr lang="en-US" sz="1600" dirty="0"/>
                        <a:t>2 Corinthians 3:6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8:2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8:2  minister</a:t>
                      </a:r>
                    </a:p>
                  </a:txBody>
                  <a:tcPr/>
                </a:tc>
                <a:tc rowSpan="12">
                  <a:txBody>
                    <a:bodyPr/>
                    <a:lstStyle/>
                    <a:p>
                      <a:endParaRPr lang="en-US" sz="2000" dirty="0"/>
                    </a:p>
                    <a:p>
                      <a:r>
                        <a:rPr lang="en-US" sz="2000" u="sng" dirty="0"/>
                        <a:t>5 offerings</a:t>
                      </a:r>
                    </a:p>
                    <a:p>
                      <a:endParaRPr lang="en-US" sz="2000" u="sng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2000" dirty="0"/>
                        <a:t>Sin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en-US" sz="200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2000" dirty="0"/>
                        <a:t>Trespass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en-US" sz="200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2000" dirty="0"/>
                        <a:t>Burnt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en-US" sz="200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2000" dirty="0"/>
                        <a:t>Grain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en-US" sz="200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2000" dirty="0"/>
                        <a:t>Peace</a:t>
                      </a:r>
                    </a:p>
                    <a:p>
                      <a:endParaRPr lang="en-US" sz="2000" u="sng" dirty="0"/>
                    </a:p>
                    <a:p>
                      <a:r>
                        <a:rPr lang="en-US" sz="2000" u="none" dirty="0"/>
                        <a:t>Priestly duties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2536390"/>
                  </a:ext>
                </a:extLst>
              </a:tr>
              <a:tr h="478819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8:7 than first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en-US" b="1" dirty="0">
                          <a:solidFill>
                            <a:srgbClr val="00B050"/>
                          </a:solidFill>
                        </a:rPr>
                        <a:t>8:5 example-shadow-pattern</a:t>
                      </a:r>
                    </a:p>
                    <a:p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600" u="sng" dirty="0"/>
                        <a:t>Greek in Strongs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600" dirty="0" err="1"/>
                        <a:t>Hagion</a:t>
                      </a:r>
                      <a:r>
                        <a:rPr lang="en-US" sz="1600" dirty="0"/>
                        <a:t>-holy place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600" dirty="0" err="1"/>
                        <a:t>Hagios</a:t>
                      </a:r>
                      <a:r>
                        <a:rPr lang="en-US" sz="1600" dirty="0"/>
                        <a:t>-holy, saint, consecrated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600" dirty="0"/>
                        <a:t>Hagos-awful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84519"/>
                  </a:ext>
                </a:extLst>
              </a:tr>
              <a:tr h="33971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8:8 new covenant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9756359"/>
                  </a:ext>
                </a:extLst>
              </a:tr>
              <a:tr h="3657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B050"/>
                          </a:solidFill>
                        </a:rPr>
                        <a:t>8:9 fathers </a:t>
                      </a:r>
                      <a:endParaRPr lang="en-US" sz="1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7300505"/>
                  </a:ext>
                </a:extLst>
              </a:tr>
              <a:tr h="251624">
                <a:tc rowSpan="3">
                  <a:txBody>
                    <a:bodyPr/>
                    <a:lstStyle/>
                    <a:p>
                      <a:endParaRPr lang="en-US" sz="900" b="1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en-US" sz="18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8:10 “after those days” </a:t>
                      </a:r>
                      <a:r>
                        <a:rPr lang="en-US" sz="1800" b="1" dirty="0" err="1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Jer</a:t>
                      </a:r>
                      <a:r>
                        <a:rPr lang="en-US" sz="18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 31:31-34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B050"/>
                          </a:solidFill>
                        </a:rPr>
                        <a:t>9:2 first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0593030"/>
                  </a:ext>
                </a:extLst>
              </a:tr>
              <a:tr h="32260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B050"/>
                          </a:solidFill>
                        </a:rPr>
                        <a:t>9:1 worldly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B050"/>
                          </a:solidFill>
                        </a:rPr>
                        <a:t>9:1 worldly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1292506"/>
                  </a:ext>
                </a:extLst>
              </a:tr>
              <a:tr h="4599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B050"/>
                          </a:solidFill>
                        </a:rPr>
                        <a:t>9:2 first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B050"/>
                          </a:solidFill>
                        </a:rPr>
                        <a:t>9:2 tabernacle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900855"/>
                  </a:ext>
                </a:extLst>
              </a:tr>
              <a:tr h="367061">
                <a:tc rowSpan="2"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8:13 new – 1</a:t>
                      </a:r>
                      <a:r>
                        <a:rPr lang="en-US" sz="1800" b="1" baseline="30000" dirty="0">
                          <a:solidFill>
                            <a:srgbClr val="FF0000"/>
                          </a:solidFill>
                        </a:rPr>
                        <a:t>st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 decay</a:t>
                      </a:r>
                      <a:endParaRPr lang="en-US" sz="1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B050"/>
                          </a:solidFill>
                        </a:rPr>
                        <a:t>9:3 veil-holiest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B050"/>
                          </a:solidFill>
                        </a:rPr>
                        <a:t>9:3 Holiest of all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94438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B050"/>
                          </a:solidFill>
                        </a:rPr>
                        <a:t>9:6 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B050"/>
                          </a:solidFill>
                        </a:rPr>
                        <a:t>9:8 Holiest of all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585764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B050"/>
                          </a:solidFill>
                        </a:rPr>
                        <a:t>9:4 ark of covenant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9:15  mediator – new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B050"/>
                          </a:solidFill>
                        </a:rPr>
                        <a:t>9:8 first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9:12 blood, once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1582287"/>
                  </a:ext>
                </a:extLst>
              </a:tr>
              <a:tr h="3957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9:16 testator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9:11 greater and more perfect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9:23 patterns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2432593"/>
                  </a:ext>
                </a:extLst>
              </a:tr>
              <a:tr h="395787">
                <a:tc rowSpan="3">
                  <a:txBody>
                    <a:bodyPr/>
                    <a:lstStyle/>
                    <a:p>
                      <a:endParaRPr lang="en-US" b="1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en-US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10:16  “after those days” </a:t>
                      </a:r>
                      <a:r>
                        <a:rPr lang="en-US" b="1" dirty="0" err="1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Jer</a:t>
                      </a:r>
                      <a:r>
                        <a:rPr lang="en-US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 31:31-34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9:17 force after dead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9:11 greater and more perfect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9:24 holy places figures of true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52005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B050"/>
                          </a:solidFill>
                        </a:rPr>
                        <a:t>9:18  first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9:26 of himself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364019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 b="1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9:20  blood-testament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9:21 blood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9:25 </a:t>
                      </a:r>
                      <a:r>
                        <a:rPr lang="en-US" b="1" dirty="0">
                          <a:solidFill>
                            <a:srgbClr val="00B050"/>
                          </a:solidFill>
                        </a:rPr>
                        <a:t>holy place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5285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10:29 blood of covenant – unholy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10:19 holiest,</a:t>
                      </a:r>
                    </a:p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boldness brothers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10:26 sin willfully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764277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227014-6720-24C4-FF0C-DF047919F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345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7A5DE-F294-5972-290C-A20EC6BEE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005"/>
            <a:ext cx="10515600" cy="585279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Amasis MT Pro" panose="020B0604020202020204" pitchFamily="18" charset="0"/>
              </a:rPr>
              <a:t>Question for Hebrews 8</a:t>
            </a:r>
            <a:br>
              <a:rPr lang="en-US" sz="2800" b="1" dirty="0">
                <a:latin typeface="Amasis MT Pro" panose="020B0604020202020204" pitchFamily="18" charset="0"/>
              </a:rPr>
            </a:br>
            <a:br>
              <a:rPr lang="en-US" sz="2800" b="1" dirty="0">
                <a:latin typeface="Amasis MT Pro" panose="020B0604020202020204" pitchFamily="18" charset="0"/>
              </a:rPr>
            </a:br>
            <a:r>
              <a:rPr lang="en-US" sz="2800" b="1" dirty="0">
                <a:latin typeface="Amasis MT Pro" panose="020B0604020202020204" pitchFamily="18" charset="0"/>
              </a:rPr>
              <a:t> With whom and when is the New Covenant?</a:t>
            </a:r>
            <a:br>
              <a:rPr lang="en-US" sz="2800" b="1" dirty="0">
                <a:latin typeface="Amasis MT Pro" panose="020B0604020202020204" pitchFamily="18" charset="0"/>
              </a:rPr>
            </a:b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1. The Universal </a:t>
            </a:r>
            <a:r>
              <a:rPr lang="en-US" sz="2800" b="1" dirty="0">
                <a:latin typeface="Amasis MT Pro" panose="020B0604020202020204" pitchFamily="18" charset="0"/>
              </a:rPr>
              <a:t>Church </a:t>
            </a:r>
            <a:r>
              <a:rPr lang="en-US" sz="2800" dirty="0">
                <a:latin typeface="Amasis MT Pro" panose="020B0604020202020204" pitchFamily="18" charset="0"/>
              </a:rPr>
              <a:t>from Acts 2 to when Christ returns?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(present reign of Christ on earth or amillennial) 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or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2. The Nation of </a:t>
            </a:r>
            <a:r>
              <a:rPr lang="en-US" sz="2800" b="1" dirty="0">
                <a:latin typeface="Amasis MT Pro" panose="020B0604020202020204" pitchFamily="18" charset="0"/>
              </a:rPr>
              <a:t>Israel </a:t>
            </a:r>
            <a:r>
              <a:rPr lang="en-US" sz="2800" dirty="0">
                <a:latin typeface="Amasis MT Pro" panose="020B0604020202020204" pitchFamily="18" charset="0"/>
              </a:rPr>
              <a:t>in the future?  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(future 1000-year reign of Christ on earth, Revelation 19-20)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or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3. Both the </a:t>
            </a:r>
            <a:r>
              <a:rPr lang="en-US" sz="2800" b="1" dirty="0">
                <a:latin typeface="Amasis MT Pro" panose="020B0604020202020204" pitchFamily="18" charset="0"/>
              </a:rPr>
              <a:t>Church and Israel</a:t>
            </a:r>
            <a:r>
              <a:rPr lang="en-US" sz="2800" dirty="0">
                <a:latin typeface="Amasis MT Pro" panose="020B0604020202020204" pitchFamily="18" charset="0"/>
              </a:rPr>
              <a:t>?  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or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4. never considered or unsure</a:t>
            </a:r>
            <a:br>
              <a:rPr lang="en-US" sz="2800" dirty="0">
                <a:latin typeface="Amasis MT Pro" panose="020B0604020202020204" pitchFamily="18" charset="0"/>
              </a:rPr>
            </a:br>
            <a:br>
              <a:rPr lang="en-US" sz="2800" b="1" dirty="0">
                <a:latin typeface="Amasis MT Pro" panose="020B0604020202020204" pitchFamily="18" charset="0"/>
              </a:rPr>
            </a:br>
            <a:r>
              <a:rPr lang="en-US" sz="2800" b="1" dirty="0">
                <a:latin typeface="Amasis MT Pro" panose="020B0604020202020204" pitchFamily="18" charset="0"/>
              </a:rPr>
              <a:t>Answer:  Choose one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851E4A-2E52-7F52-8398-9CF2AB3A0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170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028C80F-547A-88DE-D2CF-5DDA87457928}"/>
              </a:ext>
            </a:extLst>
          </p:cNvPr>
          <p:cNvSpPr txBox="1"/>
          <p:nvPr/>
        </p:nvSpPr>
        <p:spPr>
          <a:xfrm>
            <a:off x="105541" y="592229"/>
            <a:ext cx="6339864" cy="616938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New Testament (eternal)</a:t>
            </a:r>
          </a:p>
          <a:p>
            <a:pPr algn="ctr"/>
            <a:endParaRPr lang="en-US" sz="700" b="1" dirty="0">
              <a:solidFill>
                <a:schemeClr val="bg1"/>
              </a:solidFill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b="1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8:1-5 </a:t>
            </a:r>
            <a:r>
              <a:rPr lang="en-US" sz="24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our high priest in Heaven is the true Tabernacle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vs 1, we (2x) sum – high priest as in 4:14-16</a:t>
            </a: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vs 2, the true Tabernacle – the LORD pitched</a:t>
            </a: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vs 5, example and shadow of heavenly things-pattern</a:t>
            </a: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8:6-13 Jesus is mediator of a better covenant &amp; promises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vs 6, obtained a more excellent ministry</a:t>
            </a: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vs 6-7   for the present church </a:t>
            </a: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vs 8-13 for future Israel (they/them/their - 17x)</a:t>
            </a: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Vs 8, new covenant w/house of Israel &amp; Judah</a:t>
            </a: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Vs 10, covenant w/house of Israel “after those days” </a:t>
            </a: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vs 11, not teach because all shall know the LORD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vs 13,  that which decays and waxes old shall vanish</a:t>
            </a: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Revelation 11:19 is during the future tribulation.   There is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no ark, veil, furniture in the millennial sanctuary  (</a:t>
            </a:r>
            <a:r>
              <a:rPr lang="en-US" sz="200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Ezekiel).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8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Hebrews 9 – Jesus, a greater and more excellent Tabernacle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67D2F-BD80-D3BE-C719-19F87937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5F70FFF-B911-BB6B-A92E-C095E688D24D}"/>
              </a:ext>
            </a:extLst>
          </p:cNvPr>
          <p:cNvSpPr txBox="1"/>
          <p:nvPr/>
        </p:nvSpPr>
        <p:spPr>
          <a:xfrm>
            <a:off x="6579220" y="592229"/>
            <a:ext cx="5486918" cy="622478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  <a:ea typeface="Cambria Math" panose="02040503050406030204" pitchFamily="18" charset="0"/>
              </a:rPr>
              <a:t>Old Testament (temporary) 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050" b="1" dirty="0">
              <a:solidFill>
                <a:schemeClr val="bg1"/>
              </a:solidFill>
              <a:ea typeface="Cambria Math" panose="02040503050406030204" pitchFamily="18" charset="0"/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bg1"/>
                </a:solidFill>
              </a:rPr>
              <a:t>Exodus 25:40  </a:t>
            </a:r>
            <a:r>
              <a:rPr lang="en-US" dirty="0">
                <a:solidFill>
                  <a:schemeClr val="bg1"/>
                </a:solidFill>
              </a:rPr>
              <a:t>And look that thou make [them] after 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bg1"/>
                </a:solidFill>
              </a:rPr>
              <a:t>their </a:t>
            </a:r>
            <a:r>
              <a:rPr lang="en-US" b="1" dirty="0">
                <a:solidFill>
                  <a:schemeClr val="bg1"/>
                </a:solidFill>
              </a:rPr>
              <a:t>pattern</a:t>
            </a:r>
            <a:r>
              <a:rPr lang="en-US" dirty="0">
                <a:solidFill>
                  <a:schemeClr val="bg1"/>
                </a:solidFill>
              </a:rPr>
              <a:t>, which was showed thee in the mount.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bg1"/>
                </a:solidFill>
              </a:rPr>
              <a:t>Jeremiah 31:31-34</a:t>
            </a:r>
            <a:r>
              <a:rPr lang="en-US" sz="2000" dirty="0">
                <a:solidFill>
                  <a:schemeClr val="bg1"/>
                </a:solidFill>
              </a:rPr>
              <a:t>  </a:t>
            </a:r>
            <a:r>
              <a:rPr lang="en-US" baseline="30000" dirty="0">
                <a:solidFill>
                  <a:schemeClr val="bg1"/>
                </a:solidFill>
              </a:rPr>
              <a:t>31</a:t>
            </a:r>
            <a:r>
              <a:rPr lang="en-US" dirty="0">
                <a:solidFill>
                  <a:schemeClr val="bg1"/>
                </a:solidFill>
              </a:rPr>
              <a:t> Behold, the days come, saith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bg1"/>
                </a:solidFill>
              </a:rPr>
              <a:t>the LORD, that I will make a new covenant with the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bg1"/>
                </a:solidFill>
              </a:rPr>
              <a:t>house of Israel, and with the house of Judah:  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baseline="30000" dirty="0">
                <a:solidFill>
                  <a:schemeClr val="bg1"/>
                </a:solidFill>
              </a:rPr>
              <a:t>32</a:t>
            </a:r>
            <a:r>
              <a:rPr lang="en-US" dirty="0">
                <a:solidFill>
                  <a:schemeClr val="bg1"/>
                </a:solidFill>
              </a:rPr>
              <a:t> Not according to the covenant that I made with their  fathers in the day [that] I took them by the hand to bring them out of the land of Egypt; which my covenant they brake, although I was a husband unto them, saith the LORD:   </a:t>
            </a:r>
            <a:r>
              <a:rPr lang="en-US" baseline="30000" dirty="0">
                <a:solidFill>
                  <a:schemeClr val="bg1"/>
                </a:solidFill>
              </a:rPr>
              <a:t>33</a:t>
            </a:r>
            <a:r>
              <a:rPr lang="en-US" dirty="0">
                <a:solidFill>
                  <a:schemeClr val="bg1"/>
                </a:solidFill>
              </a:rPr>
              <a:t> But this [shall be] the covenant that I will make with the house of Israel; After those days, saith the  LORD, I will put my law in their inward parts, and write it in their hearts; and will be their God, and they shall be my people. </a:t>
            </a:r>
            <a:r>
              <a:rPr lang="en-US" baseline="30000" dirty="0">
                <a:solidFill>
                  <a:schemeClr val="bg1"/>
                </a:solidFill>
              </a:rPr>
              <a:t>34</a:t>
            </a:r>
            <a:r>
              <a:rPr lang="en-US" dirty="0">
                <a:solidFill>
                  <a:schemeClr val="bg1"/>
                </a:solidFill>
              </a:rPr>
              <a:t> And they shall teach no more every man his neighbor, and every man his brother, saying, Know the LORD: for they shall all know me, from the least of  them unto the greatest of them, saith the LORD: for I will 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bg1"/>
                </a:solidFill>
              </a:rPr>
              <a:t>forgive their iniquity, and I will remember their sin no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bg1"/>
                </a:solidFill>
              </a:rPr>
              <a:t>more. 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1D5AF4-D87B-5A3B-BC99-38E180F17D80}"/>
              </a:ext>
            </a:extLst>
          </p:cNvPr>
          <p:cNvSpPr txBox="1"/>
          <p:nvPr/>
        </p:nvSpPr>
        <p:spPr>
          <a:xfrm>
            <a:off x="167777" y="-24967"/>
            <a:ext cx="1185644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Hebrews 8:1-13    Jesus is Mediator of a Better Covenant</a:t>
            </a:r>
            <a:endParaRPr lang="en-US" sz="2800" dirty="0"/>
          </a:p>
        </p:txBody>
      </p:sp>
      <p:sp>
        <p:nvSpPr>
          <p:cNvPr id="3" name="Arrow: Left-Right 2">
            <a:extLst>
              <a:ext uri="{FF2B5EF4-FFF2-40B4-BE49-F238E27FC236}">
                <a16:creationId xmlns:a16="http://schemas.microsoft.com/office/drawing/2014/main" id="{674677D2-3C8D-6968-E103-79AA5807FC48}"/>
              </a:ext>
            </a:extLst>
          </p:cNvPr>
          <p:cNvSpPr/>
          <p:nvPr/>
        </p:nvSpPr>
        <p:spPr>
          <a:xfrm>
            <a:off x="5953407" y="671617"/>
            <a:ext cx="983996" cy="397631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805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7A5DE-F294-5972-290C-A20EC6BEE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005"/>
            <a:ext cx="10515600" cy="585279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Amasis MT Pro" panose="020B0604020202020204" pitchFamily="18" charset="0"/>
              </a:rPr>
              <a:t>Question for Hebrews 8</a:t>
            </a:r>
            <a:br>
              <a:rPr lang="en-US" sz="2800" b="1" dirty="0">
                <a:latin typeface="Amasis MT Pro" panose="020B0604020202020204" pitchFamily="18" charset="0"/>
              </a:rPr>
            </a:br>
            <a:br>
              <a:rPr lang="en-US" sz="2800" b="1" dirty="0">
                <a:latin typeface="Amasis MT Pro" panose="020B0604020202020204" pitchFamily="18" charset="0"/>
              </a:rPr>
            </a:br>
            <a:r>
              <a:rPr lang="en-US" sz="2800" b="1" dirty="0">
                <a:latin typeface="Amasis MT Pro" panose="020B0604020202020204" pitchFamily="18" charset="0"/>
              </a:rPr>
              <a:t> With whom and when is the New Covenant?</a:t>
            </a:r>
            <a:br>
              <a:rPr lang="en-US" sz="2800" b="1" dirty="0">
                <a:latin typeface="Amasis MT Pro" panose="020B0604020202020204" pitchFamily="18" charset="0"/>
              </a:rPr>
            </a:b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1. The Universal </a:t>
            </a:r>
            <a:r>
              <a:rPr lang="en-US" sz="2800" b="1" dirty="0">
                <a:latin typeface="Amasis MT Pro" panose="020B0604020202020204" pitchFamily="18" charset="0"/>
              </a:rPr>
              <a:t>Church </a:t>
            </a:r>
            <a:r>
              <a:rPr lang="en-US" sz="2800" dirty="0">
                <a:latin typeface="Amasis MT Pro" panose="020B0604020202020204" pitchFamily="18" charset="0"/>
              </a:rPr>
              <a:t>from Acts 2 to when Christ returns?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(present reign of Christ on earth or amillennial) 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or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2. The Nation of </a:t>
            </a:r>
            <a:r>
              <a:rPr lang="en-US" sz="2800" b="1" dirty="0">
                <a:latin typeface="Amasis MT Pro" panose="020B0604020202020204" pitchFamily="18" charset="0"/>
              </a:rPr>
              <a:t>Israel </a:t>
            </a:r>
            <a:r>
              <a:rPr lang="en-US" sz="2800" dirty="0">
                <a:latin typeface="Amasis MT Pro" panose="020B0604020202020204" pitchFamily="18" charset="0"/>
              </a:rPr>
              <a:t>in the future?  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(future 1000-year reign of Christ on earth, Revelation 19-20)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or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3. Both the </a:t>
            </a:r>
            <a:r>
              <a:rPr lang="en-US" sz="2800" b="1" dirty="0">
                <a:latin typeface="Amasis MT Pro" panose="020B0604020202020204" pitchFamily="18" charset="0"/>
              </a:rPr>
              <a:t>Church and Israel</a:t>
            </a:r>
            <a:r>
              <a:rPr lang="en-US" sz="2800" dirty="0">
                <a:latin typeface="Amasis MT Pro" panose="020B0604020202020204" pitchFamily="18" charset="0"/>
              </a:rPr>
              <a:t>?  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or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4. never considered or unsure</a:t>
            </a:r>
            <a:br>
              <a:rPr lang="en-US" sz="2800" dirty="0">
                <a:latin typeface="Amasis MT Pro" panose="020B0604020202020204" pitchFamily="18" charset="0"/>
              </a:rPr>
            </a:br>
            <a:br>
              <a:rPr lang="en-US" sz="2800" b="1" dirty="0">
                <a:latin typeface="Amasis MT Pro" panose="020B0604020202020204" pitchFamily="18" charset="0"/>
              </a:rPr>
            </a:br>
            <a:r>
              <a:rPr lang="en-US" sz="2800" b="1" dirty="0">
                <a:latin typeface="Amasis MT Pro" panose="020B0604020202020204" pitchFamily="18" charset="0"/>
              </a:rPr>
              <a:t>Answer:  Choose one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851E4A-2E52-7F52-8398-9CF2AB3A0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331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19008</TotalTime>
  <Words>1152</Words>
  <Application>Microsoft Office PowerPoint</Application>
  <PresentationFormat>Widescreen</PresentationFormat>
  <Paragraphs>226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Amasis MT Pro</vt:lpstr>
      <vt:lpstr>Arial</vt:lpstr>
      <vt:lpstr>Calibri</vt:lpstr>
      <vt:lpstr>Calibri Light</vt:lpstr>
      <vt:lpstr>Wingdings</vt:lpstr>
      <vt:lpstr>Office Theme</vt:lpstr>
      <vt:lpstr>1_Office Theme</vt:lpstr>
      <vt:lpstr>Fellowship Church Sunday School  March-May 2023  Hebrews - Jesus Christ is Better   Today, Hebrews 8   Jesus, Mediator of a Better Covenant      taught by:  Pastor Bill Heath</vt:lpstr>
      <vt:lpstr>PowerPoint Presentation</vt:lpstr>
      <vt:lpstr>PowerPoint Presentation</vt:lpstr>
      <vt:lpstr>Question for Hebrews 8   With whom and when is the New Covenant?  1. The Universal Church from Acts 2 to when Christ returns? (present reign of Christ on earth or amillennial)  or 2. The Nation of Israel in the future?   (future 1000-year reign of Christ on earth, Revelation 19-20) or 3. Both the Church and Israel?   or 4. never considered or unsure  Answer:  Choose one  </vt:lpstr>
      <vt:lpstr>PowerPoint Presentation</vt:lpstr>
      <vt:lpstr>Question for Hebrews 8   With whom and when is the New Covenant?  1. The Universal Church from Acts 2 to when Christ returns? (present reign of Christ on earth or amillennial)  or 2. The Nation of Israel in the future?   (future 1000-year reign of Christ on earth, Revelation 19-20) or 3. Both the Church and Israel?   or 4. never considered or unsure  Answer:  Choose one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Fellowship Church Sunday School  Jan – May 2022 Acts of the Apostles  Today – Turn to Acts 1</dc:title>
  <dc:creator>William Heath</dc:creator>
  <cp:lastModifiedBy>Bill</cp:lastModifiedBy>
  <cp:revision>318</cp:revision>
  <cp:lastPrinted>2023-04-30T12:42:08Z</cp:lastPrinted>
  <dcterms:created xsi:type="dcterms:W3CDTF">2021-12-26T22:17:50Z</dcterms:created>
  <dcterms:modified xsi:type="dcterms:W3CDTF">2023-04-30T12:42:13Z</dcterms:modified>
</cp:coreProperties>
</file>