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7"/>
  </p:notesMasterIdLst>
  <p:sldIdLst>
    <p:sldId id="287" r:id="rId3"/>
    <p:sldId id="284" r:id="rId4"/>
    <p:sldId id="291" r:id="rId5"/>
    <p:sldId id="282" r:id="rId6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4AA90D-1AC6-4833-A0FC-5AE4ACB72110}">
          <p14:sldIdLst>
            <p14:sldId id="287"/>
            <p14:sldId id="284"/>
            <p14:sldId id="291"/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2B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824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163" cy="469900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6" y="0"/>
            <a:ext cx="3078163" cy="469900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>
              <a:defRPr sz="1200"/>
            </a:lvl1pPr>
          </a:lstStyle>
          <a:p>
            <a:fld id="{2728A852-B911-4C93-AAB0-2DFCCC3B37E5}" type="datetimeFigureOut">
              <a:rPr lang="en-US" smtClean="0"/>
              <a:t>5/6/2023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3" rIns="91426" bIns="4571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</p:spPr>
        <p:txBody>
          <a:bodyPr vert="horz" lIns="91426" tIns="45713" rIns="91426" bIns="4571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918576"/>
            <a:ext cx="3078163" cy="469900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6" y="8918576"/>
            <a:ext cx="3078163" cy="469900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>
              <a:defRPr sz="1200"/>
            </a:lvl1pPr>
          </a:lstStyle>
          <a:p>
            <a:fld id="{FF7F6C9B-4AE2-4BE4-88B6-FD41C40E5B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7522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B0183-B498-C0E9-741A-0FCC95A2A5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E10AFC-1DB7-DBD0-14B6-ED93460634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8A1AF6-D23C-111A-9581-95DE33647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5D91B-08C7-467F-847E-DF9B26D7F106}" type="datetime1">
              <a:rPr lang="en-US" smtClean="0"/>
              <a:t>5/6/2023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D1C14A-ACC1-B2DA-8D89-BA830B9B7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68C31B-C5F5-D373-1BEF-FA6C8B54B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978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DE6776-1650-CFBE-C91C-0C2B30A82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FBB75F-1863-CA5A-D59C-D582218201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53DF79-1AB2-93EC-5817-27A5692B9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4101E-E8C6-4C34-B121-70E6A0F72FA4}" type="datetime1">
              <a:rPr lang="en-US" smtClean="0"/>
              <a:t>5/6/2023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609CD7-0967-7E4A-7BA1-C198A04FA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6A57BE-FBC7-AE68-2051-626E266DB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674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86EEF5-FD17-4B54-FC1C-B2FB59940D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F5E0CA-4D2F-0FAD-F270-48C7918790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D85F81-9DF9-5210-5839-752E33231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CDCB-9E33-406B-8993-93B407C8AEDF}" type="datetime1">
              <a:rPr lang="en-US" smtClean="0"/>
              <a:t>5/6/2023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1F8F7C-9A9D-D6CB-AEDF-7C0E88CD1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920003-522A-7D18-4E94-7101126D9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7851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1C00C-1569-40C7-82E2-DA934C5919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45C107-2A7B-4FCE-9C6F-CD7A31F722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1D9E9A-BE0A-4E22-A8F6-BEB3F50B3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5D91B-08C7-467F-847E-DF9B26D7F106}" type="datetime1">
              <a:rPr lang="en-US" smtClean="0"/>
              <a:t>5/6/2023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CB50C7-9584-4D2C-B499-26DB2613C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FD97FE-19B8-4537-820C-C3A5696CB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4475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BAE69-EDFD-4A7D-A1C4-771FB24F7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D37AA-C9DF-4783-B822-AE703B48A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64D149-6D96-4419-9891-EADCC829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17933-78D6-457E-8F14-AFA89ECC8267}" type="datetime1">
              <a:rPr lang="en-US" smtClean="0"/>
              <a:t>5/6/2023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DD7F94-E36E-43A7-AD95-50F0ED52C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C60E-D97D-4CAF-8C53-B1CD726CD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1747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503AD4-0801-47FD-A183-5BF87AF0A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6CF11A-A058-46BA-B20D-4BC92FBE1B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5DC734-9BC4-4BF3-A1CC-336835224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33FE4-ECE3-441B-8DE4-8CF91CAB2B70}" type="datetime1">
              <a:rPr lang="en-US" smtClean="0"/>
              <a:t>5/6/2023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D305DC-8CB8-4DD7-B633-FB8614D47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1B2DD6-F671-4853-B494-198D0F47B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0247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48BDD-913D-45D3-93B0-3F34FB753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8ECD2E-2B57-4D0C-8707-920EB6EBDD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C10CA3-D2CA-486D-B64C-522105D174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F05098-1493-4C70-9F44-DCFC4E06E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443AA-FBEE-4F81-A443-1C8CD7DDF835}" type="datetime1">
              <a:rPr lang="en-US" smtClean="0"/>
              <a:t>5/6/2023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E3CBDF-CEE7-42B2-8639-512814BCA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97B533-B683-41FC-A20C-FA07DE7B2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3054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36FDE-E9B4-4255-A993-43B5DD0A4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9B180D-4770-49C7-867C-CD003C87BB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D836AF-99F0-46AA-A89A-8120F97DAD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547139-914A-4A4A-8B4C-E4363E84D0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05FE96-A863-4D19-9438-ABD60D61B9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AB0AF2-9FDA-48B5-A56A-A55D72A79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D9EB-98E0-4D5D-B6DF-8519E307DFA6}" type="datetime1">
              <a:rPr lang="en-US" smtClean="0"/>
              <a:t>5/6/2023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E6D53D-8308-4253-B156-06BC0C10A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D9AB4A-B45E-4DEC-ADF1-38B92195A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8896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C88C1-1B75-449E-A019-8FCA0B54E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0D61EF-0978-4D2E-8294-D23031490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CE05A-7379-4D93-AF01-9D8AF38840C3}" type="datetime1">
              <a:rPr lang="en-US" smtClean="0"/>
              <a:t>5/6/2023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5A2861-4054-4F27-91AA-3761D1363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81F128-26C2-4578-AAA5-7295BF63F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7200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BD3234-237D-4FAB-AF2B-6A3433EE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8107-E5F8-4F74-BA23-95B63BC6E742}" type="datetime1">
              <a:rPr lang="en-US" smtClean="0"/>
              <a:t>5/6/2023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21127C2-EC99-41CE-B8D4-B7553F9CD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5282DC-1DEF-41CD-A521-02C5438E4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2227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0FAD9-9B82-472C-8A2F-F704DCB05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56F67-C550-466F-A8FD-194E09AF5D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531AC4-7B7A-4765-B52B-C09AF38459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324C15-3B0B-4EC6-A947-829F51FFE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544C-1053-4FDB-8753-91F19867B1A0}" type="datetime1">
              <a:rPr lang="en-US" smtClean="0"/>
              <a:t>5/6/2023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B33EB6-5BA9-4347-89F6-1AE46BB10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CE7B59-F846-4B06-95F8-F1F19BB47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7388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BB2C7-CE23-F507-FBCC-0A4DCAEFC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F480C7-06BD-8A6B-A9B1-E2A742EF48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31143B-FC89-E343-5D2D-A2508810A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17933-78D6-457E-8F14-AFA89ECC8267}" type="datetime1">
              <a:rPr lang="en-US" smtClean="0"/>
              <a:t>5/6/2023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D3DE59-B6B9-7046-CE62-FCEF331EA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4214DF-D080-7D2F-08DD-5C997EC85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73464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23B08-482B-4D8A-A280-3810A158E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9528F0-3A2F-4731-BFD5-7C5A8B652F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1CB4B3-F285-4376-8DB8-8BEA795F52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FACFF1-85F5-44CF-BC67-B0F8D55DA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E38D4-A85E-4FB5-B742-29A5014475E6}" type="datetime1">
              <a:rPr lang="en-US" smtClean="0"/>
              <a:t>5/6/2023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52CBFB-0D8C-4331-AAE8-AF0F27CFC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55402C-6DA5-408F-8FD1-A1BD15CA7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21217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05695-CE00-4DFD-9666-9D1BF890E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2E3C64-821C-4B29-84AC-CFDC2AABF2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FAFBA5-9C3A-44B5-9EA9-5A8369E67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4101E-E8C6-4C34-B121-70E6A0F72FA4}" type="datetime1">
              <a:rPr lang="en-US" smtClean="0"/>
              <a:t>5/6/2023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FE5EFE-A9FB-4E57-A631-30A145B55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400FF9-6843-45B4-AB0E-0E7883BF6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2076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4D176D-8411-4CE6-8492-AC8F565121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86F8BA-AEED-4EED-9072-3E21D93AFA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600E40-CAF6-4CB4-876D-93B9F9121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CDCB-9E33-406B-8993-93B407C8AEDF}" type="datetime1">
              <a:rPr lang="en-US" smtClean="0"/>
              <a:t>5/6/2023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181CAF-9995-4694-A791-7F0124C79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883706-4B16-4D22-8C86-EB1D2C9EF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8693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874FF6-6656-0B12-6443-92E6999EB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0BAC24-35B2-293D-3DF5-B9551EFB5A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8A8E42-9FED-1EB7-F66B-B4C2B1523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33FE4-ECE3-441B-8DE4-8CF91CAB2B70}" type="datetime1">
              <a:rPr lang="en-US" smtClean="0"/>
              <a:t>5/6/2023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2103A4-1A32-6758-9209-CFD5465BD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255211-0F45-0B2E-914B-CFF8DEFB6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6207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0C3F5-8368-9582-4981-AE86E7C02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C1F4BB-DF29-E824-EDDB-8D8486C2D6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C3A5BA-5EF0-20F9-382D-CC84F211D9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43CB12-5AA3-39CF-189B-11D29157A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443AA-FBEE-4F81-A443-1C8CD7DDF835}" type="datetime1">
              <a:rPr lang="en-US" smtClean="0"/>
              <a:t>5/6/2023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3B3367-00C2-C48A-7878-E12402C5CC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6BF240-E47A-8878-F6BD-C2A2367B1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6931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25678F-BD2B-1A2E-0DF1-E77BB8F09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F7050E-89DE-C92F-E630-7CDD5E5445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6F9BA1-205A-9BFC-16F5-EE2EF4316D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7679B8-CCB3-C76D-A6EF-1FAC08B4FE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BFC11F-3CB4-474C-B35F-4CB79E5FF7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A869E6E-EEE1-122F-7802-938877D67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D9EB-98E0-4D5D-B6DF-8519E307DFA6}" type="datetime1">
              <a:rPr lang="en-US" smtClean="0"/>
              <a:t>5/6/2023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5D61D43-D5DF-935F-981A-95818015D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B41A57-809C-CDB7-080C-00E78D62B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97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50120-5D7D-A3CD-2FCA-DEB7D83D4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E01692-C5A7-54C1-2F33-555CABD0C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CE05A-7379-4D93-AF01-9D8AF38840C3}" type="datetime1">
              <a:rPr lang="en-US" smtClean="0"/>
              <a:t>5/6/2023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F9CD90-85B8-25A6-B8BA-951BA0B5D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4E8B4F-89FF-6C0D-FB9B-A7EB204D7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769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E0000F-725E-C836-45E1-2BBD7868C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8107-E5F8-4F74-BA23-95B63BC6E742}" type="datetime1">
              <a:rPr lang="en-US" smtClean="0"/>
              <a:t>5/6/2023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11ECC13-CEE9-B8AF-4C06-0C6C41EEC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3B290B-379C-DDED-EB0B-1B760A5D1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166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189863-B5DB-04AF-6442-00F87B73C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09ADBC-963A-C0C3-84CF-173E388437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940509-D472-0E62-80DD-6C87E18952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E4AA3A-C4B2-5EAC-05A0-7C3740AB0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544C-1053-4FDB-8753-91F19867B1A0}" type="datetime1">
              <a:rPr lang="en-US" smtClean="0"/>
              <a:t>5/6/2023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38B003-BFF2-AB0B-D62A-1F9497D11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A42D47-5759-9429-F35B-9AE235D5C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201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9C9D55-5842-6D6C-1E12-07D2E25F0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240CAF-59E7-CCE6-6550-576666BDD1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2AA389-ED69-464C-982F-D4E8613AA5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3AE59E-8F3E-2E0D-EED8-61971F200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E38D4-A85E-4FB5-B742-29A5014475E6}" type="datetime1">
              <a:rPr lang="en-US" smtClean="0"/>
              <a:t>5/6/2023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B22EF3-3A18-FCDB-177D-255F9CF55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5DCCFB-7206-EDBB-262D-A8CEE0AB3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242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56C42A1-4379-E73D-6A3D-FA31F742D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23437C-8AF8-4929-189D-9E36BFF859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F98A8B-80E5-62C5-D36E-951A9E1460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AF456C-99C5-4DC7-A8BD-98578A665D3E}" type="datetime1">
              <a:rPr lang="en-US" smtClean="0"/>
              <a:t>5/6/2023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590DC0-BD95-0113-E898-8D2EB17B7D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E4CB16-50CE-EBA9-EA36-F92D6E9727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993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524840-24F3-4C02-84C1-8AC0E4B08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24E94B-195D-4D65-BF20-E16D0FE938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493662-241A-4E6D-9C61-07A5A683F6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AF456C-99C5-4DC7-A8BD-98578A665D3E}" type="datetime1">
              <a:rPr lang="en-US" smtClean="0"/>
              <a:t>5/6/2023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7BDA06-B513-49F8-A3E0-FA3B139027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0BB1AF-49F1-45E6-9F4C-F8B580C56D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561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66B332A4-D438-4773-A77F-5ED49A448D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53768" y="0"/>
            <a:ext cx="8284464" cy="6858000"/>
          </a:xfrm>
          <a:custGeom>
            <a:avLst/>
            <a:gdLst>
              <a:gd name="connsiteX0" fmla="*/ 1818109 w 8284464"/>
              <a:gd name="connsiteY0" fmla="*/ 0 h 6858000"/>
              <a:gd name="connsiteX1" fmla="*/ 6466355 w 8284464"/>
              <a:gd name="connsiteY1" fmla="*/ 0 h 6858000"/>
              <a:gd name="connsiteX2" fmla="*/ 6620596 w 8284464"/>
              <a:gd name="connsiteY2" fmla="*/ 109683 h 6858000"/>
              <a:gd name="connsiteX3" fmla="*/ 8284464 w 8284464"/>
              <a:gd name="connsiteY3" fmla="*/ 3429000 h 6858000"/>
              <a:gd name="connsiteX4" fmla="*/ 6620596 w 8284464"/>
              <a:gd name="connsiteY4" fmla="*/ 6748318 h 6858000"/>
              <a:gd name="connsiteX5" fmla="*/ 6466355 w 8284464"/>
              <a:gd name="connsiteY5" fmla="*/ 6858000 h 6858000"/>
              <a:gd name="connsiteX6" fmla="*/ 1818109 w 8284464"/>
              <a:gd name="connsiteY6" fmla="*/ 6858000 h 6858000"/>
              <a:gd name="connsiteX7" fmla="*/ 1663869 w 8284464"/>
              <a:gd name="connsiteY7" fmla="*/ 6748318 h 6858000"/>
              <a:gd name="connsiteX8" fmla="*/ 0 w 8284464"/>
              <a:gd name="connsiteY8" fmla="*/ 3429000 h 6858000"/>
              <a:gd name="connsiteX9" fmla="*/ 1663869 w 8284464"/>
              <a:gd name="connsiteY9" fmla="*/ 1096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284464" h="6858000">
                <a:moveTo>
                  <a:pt x="1818109" y="0"/>
                </a:moveTo>
                <a:lnTo>
                  <a:pt x="6466355" y="0"/>
                </a:lnTo>
                <a:lnTo>
                  <a:pt x="6620596" y="109683"/>
                </a:lnTo>
                <a:cubicBezTo>
                  <a:pt x="7630666" y="865069"/>
                  <a:pt x="8284464" y="2070683"/>
                  <a:pt x="8284464" y="3429000"/>
                </a:cubicBezTo>
                <a:cubicBezTo>
                  <a:pt x="8284464" y="4787317"/>
                  <a:pt x="7630666" y="5992931"/>
                  <a:pt x="6620596" y="6748318"/>
                </a:cubicBezTo>
                <a:lnTo>
                  <a:pt x="6466355" y="6858000"/>
                </a:lnTo>
                <a:lnTo>
                  <a:pt x="1818109" y="6858000"/>
                </a:lnTo>
                <a:lnTo>
                  <a:pt x="1663869" y="6748318"/>
                </a:lnTo>
                <a:cubicBezTo>
                  <a:pt x="653798" y="5992931"/>
                  <a:pt x="0" y="4787317"/>
                  <a:pt x="0" y="3429000"/>
                </a:cubicBezTo>
                <a:cubicBezTo>
                  <a:pt x="0" y="2070683"/>
                  <a:pt x="653798" y="865069"/>
                  <a:pt x="1663869" y="10968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DF9AD32D-FF05-44F4-BD4D-9CEE89B71E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18360" y="0"/>
            <a:ext cx="7955280" cy="6858000"/>
          </a:xfrm>
          <a:custGeom>
            <a:avLst/>
            <a:gdLst>
              <a:gd name="connsiteX0" fmla="*/ 1962423 w 7955280"/>
              <a:gd name="connsiteY0" fmla="*/ 0 h 6858000"/>
              <a:gd name="connsiteX1" fmla="*/ 5992858 w 7955280"/>
              <a:gd name="connsiteY1" fmla="*/ 0 h 6858000"/>
              <a:gd name="connsiteX2" fmla="*/ 6040191 w 7955280"/>
              <a:gd name="connsiteY2" fmla="*/ 27216 h 6858000"/>
              <a:gd name="connsiteX3" fmla="*/ 7955280 w 7955280"/>
              <a:gd name="connsiteY3" fmla="*/ 3429000 h 6858000"/>
              <a:gd name="connsiteX4" fmla="*/ 6040191 w 7955280"/>
              <a:gd name="connsiteY4" fmla="*/ 6830784 h 6858000"/>
              <a:gd name="connsiteX5" fmla="*/ 5992858 w 7955280"/>
              <a:gd name="connsiteY5" fmla="*/ 6858000 h 6858000"/>
              <a:gd name="connsiteX6" fmla="*/ 1962423 w 7955280"/>
              <a:gd name="connsiteY6" fmla="*/ 6858000 h 6858000"/>
              <a:gd name="connsiteX7" fmla="*/ 1915089 w 7955280"/>
              <a:gd name="connsiteY7" fmla="*/ 6830784 h 6858000"/>
              <a:gd name="connsiteX8" fmla="*/ 0 w 7955280"/>
              <a:gd name="connsiteY8" fmla="*/ 3429000 h 6858000"/>
              <a:gd name="connsiteX9" fmla="*/ 1915089 w 7955280"/>
              <a:gd name="connsiteY9" fmla="*/ 272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955280" h="6858000">
                <a:moveTo>
                  <a:pt x="1962423" y="0"/>
                </a:moveTo>
                <a:lnTo>
                  <a:pt x="5992858" y="0"/>
                </a:lnTo>
                <a:lnTo>
                  <a:pt x="6040191" y="27216"/>
                </a:lnTo>
                <a:cubicBezTo>
                  <a:pt x="7188332" y="724844"/>
                  <a:pt x="7955280" y="1987357"/>
                  <a:pt x="7955280" y="3429000"/>
                </a:cubicBezTo>
                <a:cubicBezTo>
                  <a:pt x="7955280" y="4870644"/>
                  <a:pt x="7188332" y="6133157"/>
                  <a:pt x="6040191" y="6830784"/>
                </a:cubicBezTo>
                <a:lnTo>
                  <a:pt x="5992858" y="6858000"/>
                </a:lnTo>
                <a:lnTo>
                  <a:pt x="1962423" y="6858000"/>
                </a:lnTo>
                <a:lnTo>
                  <a:pt x="1915089" y="6830784"/>
                </a:lnTo>
                <a:cubicBezTo>
                  <a:pt x="766948" y="6133157"/>
                  <a:pt x="0" y="4870644"/>
                  <a:pt x="0" y="3429000"/>
                </a:cubicBezTo>
                <a:cubicBezTo>
                  <a:pt x="0" y="1987357"/>
                  <a:pt x="766948" y="724844"/>
                  <a:pt x="1915089" y="2721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1912F7-3EA2-4396-8A5E-275ED1B3D3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3768" y="565265"/>
            <a:ext cx="8284464" cy="563568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Fellowship Church Sunday School</a:t>
            </a:r>
            <a:b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b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March-May 2023</a:t>
            </a:r>
            <a:b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br>
              <a:rPr lang="en-US" sz="3000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Hebrews - Jesus Christ is Better </a:t>
            </a:r>
            <a:br>
              <a:rPr lang="en-US" sz="3600" b="1" dirty="0">
                <a:solidFill>
                  <a:srgbClr val="00B050"/>
                </a:solidFill>
              </a:rPr>
            </a:br>
            <a:br>
              <a:rPr lang="en-US" sz="3600" b="1" dirty="0">
                <a:solidFill>
                  <a:srgbClr val="00B050"/>
                </a:solidFill>
              </a:rPr>
            </a:br>
            <a:r>
              <a:rPr lang="en-US" sz="4000" b="1" dirty="0">
                <a:solidFill>
                  <a:srgbClr val="00B050"/>
                </a:solidFill>
              </a:rPr>
              <a:t>Today, Hebrews 9</a:t>
            </a:r>
            <a:br>
              <a:rPr lang="en-US" sz="4000" b="1" dirty="0">
                <a:solidFill>
                  <a:srgbClr val="00B050"/>
                </a:solidFill>
              </a:rPr>
            </a:br>
            <a:br>
              <a:rPr lang="en-US" sz="3600" b="1" dirty="0">
                <a:solidFill>
                  <a:srgbClr val="00B050"/>
                </a:solidFill>
              </a:rPr>
            </a:br>
            <a:r>
              <a:rPr lang="en-US" sz="3600" dirty="0">
                <a:solidFill>
                  <a:schemeClr val="bg1"/>
                </a:solidFill>
              </a:rPr>
              <a:t> Christ the Perfect Eternal Tabernacle</a:t>
            </a: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600" dirty="0">
                <a:solidFill>
                  <a:schemeClr val="bg1"/>
                </a:solidFill>
              </a:rPr>
              <a:t>(access to God)   </a:t>
            </a:r>
            <a:br>
              <a:rPr lang="en-US" sz="3600" dirty="0">
                <a:solidFill>
                  <a:schemeClr val="bg1"/>
                </a:solidFill>
              </a:rPr>
            </a:b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 taught by:  Pastor Bill Heath</a:t>
            </a:r>
            <a:endParaRPr lang="en-US" sz="30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68305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249B9D6-D011-C23E-A9F0-ADA5608911EA}"/>
              </a:ext>
            </a:extLst>
          </p:cNvPr>
          <p:cNvSpPr txBox="1"/>
          <p:nvPr/>
        </p:nvSpPr>
        <p:spPr>
          <a:xfrm>
            <a:off x="2890345" y="41096"/>
            <a:ext cx="54632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Outline of  Hebrews, Jesus is </a:t>
            </a:r>
            <a:r>
              <a:rPr lang="en-US" sz="2400" b="1" dirty="0">
                <a:solidFill>
                  <a:schemeClr val="bg1"/>
                </a:solidFill>
              </a:rPr>
              <a:t>Better</a:t>
            </a:r>
            <a:r>
              <a:rPr lang="en-US" sz="2400" dirty="0">
                <a:solidFill>
                  <a:schemeClr val="bg1"/>
                </a:solidFill>
              </a:rPr>
              <a:t> (12x)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625CAE7-07CD-C00D-B1C6-F4EB397763CD}"/>
              </a:ext>
            </a:extLst>
          </p:cNvPr>
          <p:cNvSpPr txBox="1"/>
          <p:nvPr/>
        </p:nvSpPr>
        <p:spPr>
          <a:xfrm>
            <a:off x="5248702" y="626012"/>
            <a:ext cx="5105285" cy="6063198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en-US" sz="400" b="1" u="sng" dirty="0">
              <a:solidFill>
                <a:schemeClr val="bg1"/>
              </a:solidFill>
            </a:endParaRPr>
          </a:p>
          <a:p>
            <a:r>
              <a:rPr lang="en-US" sz="2400" b="1" u="sng" dirty="0">
                <a:solidFill>
                  <a:schemeClr val="bg1"/>
                </a:solidFill>
              </a:rPr>
              <a:t>Look back </a:t>
            </a:r>
            <a:r>
              <a:rPr lang="en-US" sz="2400" dirty="0">
                <a:solidFill>
                  <a:schemeClr val="bg1"/>
                </a:solidFill>
              </a:rPr>
              <a:t>at the Old Testament  </a:t>
            </a:r>
            <a:r>
              <a:rPr lang="en-US" sz="2400" b="1" dirty="0">
                <a:solidFill>
                  <a:schemeClr val="bg1"/>
                </a:solidFill>
              </a:rPr>
              <a:t>1-11</a:t>
            </a:r>
          </a:p>
          <a:p>
            <a:r>
              <a:rPr lang="en-US" sz="2000" dirty="0">
                <a:solidFill>
                  <a:schemeClr val="bg1"/>
                </a:solidFill>
              </a:rPr>
              <a:t>1:1-3 Introduction (Jesus is better in 9 ways)</a:t>
            </a:r>
          </a:p>
          <a:p>
            <a:endParaRPr lang="en-US" sz="800" dirty="0">
              <a:solidFill>
                <a:schemeClr val="bg1"/>
              </a:solidFill>
            </a:endParaRPr>
          </a:p>
          <a:p>
            <a:r>
              <a:rPr lang="en-US" sz="2000" dirty="0">
                <a:solidFill>
                  <a:schemeClr val="bg1"/>
                </a:solidFill>
              </a:rPr>
              <a:t>(1) 1:1-3  </a:t>
            </a:r>
            <a:r>
              <a:rPr lang="en-US" sz="2000" b="1" dirty="0">
                <a:solidFill>
                  <a:schemeClr val="bg1"/>
                </a:solidFill>
              </a:rPr>
              <a:t>better</a:t>
            </a:r>
            <a:r>
              <a:rPr lang="en-US" sz="2000" dirty="0">
                <a:solidFill>
                  <a:schemeClr val="bg1"/>
                </a:solidFill>
              </a:rPr>
              <a:t> than the </a:t>
            </a:r>
            <a:r>
              <a:rPr lang="en-US" sz="2000" b="1" u="sng" dirty="0">
                <a:solidFill>
                  <a:schemeClr val="bg1"/>
                </a:solidFill>
              </a:rPr>
              <a:t>prophets</a:t>
            </a:r>
          </a:p>
          <a:p>
            <a:r>
              <a:rPr lang="en-US" sz="2000" dirty="0">
                <a:solidFill>
                  <a:schemeClr val="bg1"/>
                </a:solidFill>
              </a:rPr>
              <a:t>(2) 1:4-2:18</a:t>
            </a:r>
            <a:r>
              <a:rPr lang="en-US" sz="2000" b="1" dirty="0">
                <a:solidFill>
                  <a:schemeClr val="bg1"/>
                </a:solidFill>
              </a:rPr>
              <a:t>  so much better </a:t>
            </a:r>
            <a:r>
              <a:rPr lang="en-US" sz="2000" dirty="0">
                <a:solidFill>
                  <a:schemeClr val="bg1"/>
                </a:solidFill>
              </a:rPr>
              <a:t>than the </a:t>
            </a:r>
            <a:r>
              <a:rPr lang="en-US" sz="2000" b="1" u="sng" dirty="0">
                <a:solidFill>
                  <a:schemeClr val="bg1"/>
                </a:solidFill>
              </a:rPr>
              <a:t>angels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</a:p>
          <a:p>
            <a:r>
              <a:rPr lang="en-US" sz="2000" dirty="0">
                <a:solidFill>
                  <a:schemeClr val="bg1"/>
                </a:solidFill>
              </a:rPr>
              <a:t>(3) 3:1-17  </a:t>
            </a:r>
            <a:r>
              <a:rPr lang="en-US" sz="2000" b="1" dirty="0">
                <a:solidFill>
                  <a:schemeClr val="bg1"/>
                </a:solidFill>
              </a:rPr>
              <a:t>worthy of more glory </a:t>
            </a:r>
            <a:r>
              <a:rPr lang="en-US" sz="2000" dirty="0">
                <a:solidFill>
                  <a:schemeClr val="bg1"/>
                </a:solidFill>
              </a:rPr>
              <a:t>than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u="sng" dirty="0">
                <a:solidFill>
                  <a:schemeClr val="bg1"/>
                </a:solidFill>
              </a:rPr>
              <a:t>Moses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</a:p>
          <a:p>
            <a:r>
              <a:rPr lang="en-US" sz="2000" dirty="0">
                <a:solidFill>
                  <a:schemeClr val="bg1"/>
                </a:solidFill>
              </a:rPr>
              <a:t>(4) 4:1-13 </a:t>
            </a:r>
            <a:r>
              <a:rPr lang="en-US" sz="2000" b="1" dirty="0">
                <a:solidFill>
                  <a:schemeClr val="bg1"/>
                </a:solidFill>
              </a:rPr>
              <a:t> better rest </a:t>
            </a:r>
            <a:r>
              <a:rPr lang="en-US" sz="2000" dirty="0">
                <a:solidFill>
                  <a:schemeClr val="bg1"/>
                </a:solidFill>
              </a:rPr>
              <a:t>than </a:t>
            </a:r>
            <a:r>
              <a:rPr lang="en-US" sz="2000" b="1" u="sng" dirty="0">
                <a:solidFill>
                  <a:schemeClr val="bg1"/>
                </a:solidFill>
              </a:rPr>
              <a:t>Joshua</a:t>
            </a:r>
          </a:p>
          <a:p>
            <a:r>
              <a:rPr lang="en-US" sz="2000" dirty="0">
                <a:solidFill>
                  <a:schemeClr val="bg1"/>
                </a:solidFill>
                <a:highlight>
                  <a:srgbClr val="0000FF"/>
                </a:highlight>
              </a:rPr>
              <a:t>(</a:t>
            </a:r>
            <a:r>
              <a:rPr lang="en-US" sz="2000" dirty="0">
                <a:solidFill>
                  <a:schemeClr val="bg1"/>
                </a:solidFill>
              </a:rPr>
              <a:t>5) 4:14-7:28</a:t>
            </a:r>
            <a:r>
              <a:rPr lang="en-US" sz="2000" b="1" dirty="0">
                <a:solidFill>
                  <a:schemeClr val="bg1"/>
                </a:solidFill>
              </a:rPr>
              <a:t>  greatest </a:t>
            </a:r>
            <a:r>
              <a:rPr lang="en-US" sz="2000" dirty="0">
                <a:solidFill>
                  <a:schemeClr val="bg1"/>
                </a:solidFill>
              </a:rPr>
              <a:t>of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dirty="0">
                <a:solidFill>
                  <a:schemeClr val="bg1"/>
                </a:solidFill>
              </a:rPr>
              <a:t>all </a:t>
            </a:r>
            <a:r>
              <a:rPr lang="en-US" sz="2000" b="1" u="sng" dirty="0">
                <a:solidFill>
                  <a:schemeClr val="bg1"/>
                </a:solidFill>
              </a:rPr>
              <a:t>priests</a:t>
            </a:r>
          </a:p>
          <a:p>
            <a:r>
              <a:rPr lang="en-US" sz="2000" dirty="0">
                <a:solidFill>
                  <a:schemeClr val="bg1"/>
                </a:solidFill>
              </a:rPr>
              <a:t>(6) </a:t>
            </a:r>
            <a:r>
              <a:rPr lang="en-US" sz="2000" dirty="0">
                <a:highlight>
                  <a:srgbClr val="FFFF00"/>
                </a:highlight>
              </a:rPr>
              <a:t>8:1-13</a:t>
            </a:r>
            <a:r>
              <a:rPr lang="en-US" sz="2000" dirty="0">
                <a:solidFill>
                  <a:schemeClr val="bg1"/>
                </a:solidFill>
              </a:rPr>
              <a:t>  </a:t>
            </a:r>
            <a:r>
              <a:rPr lang="en-US" sz="2000" b="1" dirty="0">
                <a:solidFill>
                  <a:schemeClr val="bg1"/>
                </a:solidFill>
              </a:rPr>
              <a:t>better </a:t>
            </a:r>
            <a:r>
              <a:rPr lang="en-US" sz="2000" dirty="0">
                <a:solidFill>
                  <a:schemeClr val="bg1"/>
                </a:solidFill>
              </a:rPr>
              <a:t>than the old </a:t>
            </a:r>
            <a:r>
              <a:rPr lang="en-US" sz="2000" b="1" u="sng" dirty="0">
                <a:solidFill>
                  <a:schemeClr val="bg1"/>
                </a:solidFill>
              </a:rPr>
              <a:t>covenant</a:t>
            </a:r>
            <a:r>
              <a:rPr lang="en-US" sz="2000" b="1" dirty="0">
                <a:solidFill>
                  <a:schemeClr val="bg1"/>
                </a:solidFill>
              </a:rPr>
              <a:t>  </a:t>
            </a:r>
          </a:p>
          <a:p>
            <a:r>
              <a:rPr lang="en-US" sz="2000" dirty="0">
                <a:highlight>
                  <a:srgbClr val="FFFF00"/>
                </a:highlight>
              </a:rPr>
              <a:t>(7) 9:1-28  </a:t>
            </a:r>
            <a:r>
              <a:rPr lang="en-US" sz="2000" b="1" dirty="0">
                <a:highlight>
                  <a:srgbClr val="FFFF00"/>
                </a:highlight>
              </a:rPr>
              <a:t>greater &amp; more perfect </a:t>
            </a:r>
            <a:r>
              <a:rPr lang="en-US" sz="2000" b="1" u="sng" dirty="0">
                <a:highlight>
                  <a:srgbClr val="FFFF00"/>
                </a:highlight>
              </a:rPr>
              <a:t>tabernacle</a:t>
            </a:r>
            <a:r>
              <a:rPr lang="en-US" sz="2000" b="1" dirty="0">
                <a:highlight>
                  <a:srgbClr val="FFFF00"/>
                </a:highlight>
              </a:rPr>
              <a:t> </a:t>
            </a:r>
          </a:p>
          <a:p>
            <a:r>
              <a:rPr lang="en-US" sz="2000" dirty="0">
                <a:solidFill>
                  <a:schemeClr val="bg1"/>
                </a:solidFill>
              </a:rPr>
              <a:t>(8) </a:t>
            </a:r>
            <a:r>
              <a:rPr lang="en-US" sz="2000" dirty="0">
                <a:highlight>
                  <a:srgbClr val="FFFF00"/>
                </a:highlight>
              </a:rPr>
              <a:t>10:1-39</a:t>
            </a:r>
            <a:r>
              <a:rPr lang="en-US" sz="2000" dirty="0">
                <a:solidFill>
                  <a:schemeClr val="bg1"/>
                </a:solidFill>
              </a:rPr>
              <a:t>  </a:t>
            </a:r>
            <a:r>
              <a:rPr lang="en-US" sz="2000" b="1" dirty="0">
                <a:solidFill>
                  <a:schemeClr val="bg1"/>
                </a:solidFill>
              </a:rPr>
              <a:t>better eternal </a:t>
            </a:r>
            <a:r>
              <a:rPr lang="en-US" sz="2000" b="1" u="sng" dirty="0">
                <a:solidFill>
                  <a:schemeClr val="bg1"/>
                </a:solidFill>
              </a:rPr>
              <a:t>sacrifice</a:t>
            </a:r>
          </a:p>
          <a:p>
            <a:r>
              <a:rPr lang="en-US" sz="2000" dirty="0">
                <a:solidFill>
                  <a:schemeClr val="bg1"/>
                </a:solidFill>
              </a:rPr>
              <a:t>(9) 11:1-40  better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u="sng" dirty="0">
                <a:solidFill>
                  <a:schemeClr val="bg1"/>
                </a:solidFill>
              </a:rPr>
              <a:t>faith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400" b="1" dirty="0">
                <a:solidFill>
                  <a:schemeClr val="bg1"/>
                </a:solidFill>
              </a:rPr>
              <a:t>		</a:t>
            </a:r>
          </a:p>
          <a:p>
            <a:endParaRPr lang="en-US" sz="1000" dirty="0">
              <a:solidFill>
                <a:schemeClr val="bg1"/>
              </a:solidFill>
            </a:endParaRPr>
          </a:p>
          <a:p>
            <a:r>
              <a:rPr lang="en-US" sz="2400" b="1" u="sng" dirty="0">
                <a:solidFill>
                  <a:schemeClr val="bg1"/>
                </a:solidFill>
              </a:rPr>
              <a:t>Look forward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dirty="0">
                <a:solidFill>
                  <a:schemeClr val="bg1"/>
                </a:solidFill>
              </a:rPr>
              <a:t>to Heaven</a:t>
            </a:r>
            <a:r>
              <a:rPr lang="en-US" sz="2400" b="1" dirty="0">
                <a:solidFill>
                  <a:schemeClr val="bg1"/>
                </a:solidFill>
              </a:rPr>
              <a:t>	      12</a:t>
            </a:r>
          </a:p>
          <a:p>
            <a:r>
              <a:rPr lang="en-US" sz="2000" dirty="0">
                <a:solidFill>
                  <a:schemeClr val="bg1"/>
                </a:solidFill>
              </a:rPr>
              <a:t>Heavenly Father, </a:t>
            </a:r>
          </a:p>
          <a:p>
            <a:r>
              <a:rPr lang="en-US" sz="2000" dirty="0">
                <a:solidFill>
                  <a:schemeClr val="bg1"/>
                </a:solidFill>
              </a:rPr>
              <a:t>Heavenly Jerusalem, unshakable</a:t>
            </a:r>
          </a:p>
          <a:p>
            <a:endParaRPr lang="en-US" sz="1000" dirty="0">
              <a:solidFill>
                <a:schemeClr val="bg1"/>
              </a:solidFill>
            </a:endParaRPr>
          </a:p>
          <a:p>
            <a:r>
              <a:rPr lang="en-US" sz="2400" b="1" u="sng" dirty="0">
                <a:solidFill>
                  <a:schemeClr val="bg1"/>
                </a:solidFill>
              </a:rPr>
              <a:t>Look around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dirty="0">
                <a:solidFill>
                  <a:schemeClr val="bg1"/>
                </a:solidFill>
              </a:rPr>
              <a:t>in the present</a:t>
            </a:r>
            <a:r>
              <a:rPr lang="en-US" sz="2400" b="1" dirty="0">
                <a:solidFill>
                  <a:schemeClr val="bg1"/>
                </a:solidFill>
              </a:rPr>
              <a:t>	      13</a:t>
            </a:r>
          </a:p>
          <a:p>
            <a:r>
              <a:rPr lang="en-US" sz="2000" dirty="0">
                <a:solidFill>
                  <a:schemeClr val="bg1"/>
                </a:solidFill>
              </a:rPr>
              <a:t>Brotherly love, </a:t>
            </a:r>
          </a:p>
          <a:p>
            <a:r>
              <a:rPr lang="en-US" sz="2000" dirty="0">
                <a:solidFill>
                  <a:schemeClr val="bg1"/>
                </a:solidFill>
              </a:rPr>
              <a:t>outside the camp, prayer &amp; grace</a:t>
            </a:r>
          </a:p>
        </p:txBody>
      </p:sp>
      <p:sp>
        <p:nvSpPr>
          <p:cNvPr id="2" name="AutoShape 2">
            <a:extLst>
              <a:ext uri="{FF2B5EF4-FFF2-40B4-BE49-F238E27FC236}">
                <a16:creationId xmlns:a16="http://schemas.microsoft.com/office/drawing/2014/main" id="{C189C651-C390-8455-938E-805FFDB5B11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7B98EE-242E-8BE6-BE60-A3FD16477E64}"/>
              </a:ext>
            </a:extLst>
          </p:cNvPr>
          <p:cNvSpPr txBox="1"/>
          <p:nvPr/>
        </p:nvSpPr>
        <p:spPr>
          <a:xfrm>
            <a:off x="149566" y="599327"/>
            <a:ext cx="4843838" cy="6093976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r>
              <a:rPr lang="en-US" sz="2000" b="1" u="sng" dirty="0">
                <a:solidFill>
                  <a:schemeClr val="bg1"/>
                </a:solidFill>
              </a:rPr>
              <a:t>Introduction to Hebrews</a:t>
            </a:r>
          </a:p>
          <a:p>
            <a:endParaRPr lang="en-US" sz="1100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1:1  God </a:t>
            </a:r>
            <a:r>
              <a:rPr lang="en-US" sz="2000" b="1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spoke</a:t>
            </a: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     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       - at various times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       - in many ways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       - unto the fathers by the </a:t>
            </a:r>
            <a:r>
              <a:rPr lang="en-US" sz="2000" b="1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prophets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2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1:2-3 in these last days </a:t>
            </a:r>
            <a:r>
              <a:rPr lang="en-US" sz="2000" b="1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spoke</a:t>
            </a: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by [his] </a:t>
            </a:r>
            <a:r>
              <a:rPr lang="en-US" sz="2000" b="1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Son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       - </a:t>
            </a:r>
            <a:r>
              <a:rPr lang="en-US" sz="2000" b="1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appointed</a:t>
            </a: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heir of all things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       - by Jesus God made the worlds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       - being the brightness of glory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       </a:t>
            </a: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- express image of God’s person  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       - upholding all things by the </a:t>
            </a:r>
            <a:r>
              <a:rPr lang="en-US" sz="2000" b="1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word</a:t>
            </a: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of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          God’s power //</a:t>
            </a:r>
            <a:r>
              <a:rPr lang="en-US" sz="2000" dirty="0" err="1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dunamis</a:t>
            </a: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//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1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       - when Jesus purged our sins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       - sat down on the right hand of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          the Majesty on high //in heaven//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6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Note:  Same introduction for nine ways Jesus is better, perfect, and all-sufficient.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3ADDD82-D6C5-59EC-B5CD-F701C47399FE}"/>
              </a:ext>
            </a:extLst>
          </p:cNvPr>
          <p:cNvSpPr txBox="1"/>
          <p:nvPr/>
        </p:nvSpPr>
        <p:spPr>
          <a:xfrm>
            <a:off x="10612910" y="610512"/>
            <a:ext cx="1419250" cy="6032421"/>
          </a:xfrm>
          <a:prstGeom prst="rect">
            <a:avLst/>
          </a:prstGeom>
          <a:solidFill>
            <a:schemeClr val="bg1"/>
          </a:solidFill>
          <a:ln w="349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  </a:t>
            </a:r>
            <a:r>
              <a:rPr lang="en-US" sz="2000" b="1" dirty="0"/>
              <a:t>Danger of</a:t>
            </a:r>
          </a:p>
          <a:p>
            <a:r>
              <a:rPr lang="en-US" sz="2000" b="1" dirty="0"/>
              <a:t>   Apostasy</a:t>
            </a:r>
          </a:p>
          <a:p>
            <a:endParaRPr lang="en-US" sz="2000" dirty="0"/>
          </a:p>
          <a:p>
            <a:r>
              <a:rPr lang="en-US" sz="2000" dirty="0"/>
              <a:t>1. Neglect</a:t>
            </a:r>
          </a:p>
          <a:p>
            <a:r>
              <a:rPr lang="en-US" sz="2000" dirty="0"/>
              <a:t>     (2:1-4)</a:t>
            </a:r>
          </a:p>
          <a:p>
            <a:endParaRPr lang="en-US" sz="1600" dirty="0"/>
          </a:p>
          <a:p>
            <a:r>
              <a:rPr lang="en-US" sz="2000" dirty="0"/>
              <a:t>2. Unbelief</a:t>
            </a:r>
          </a:p>
          <a:p>
            <a:r>
              <a:rPr lang="en-US" sz="2000" dirty="0"/>
              <a:t>   (3:7-4:11</a:t>
            </a:r>
            <a:r>
              <a:rPr lang="en-US" dirty="0"/>
              <a:t>)</a:t>
            </a:r>
          </a:p>
          <a:p>
            <a:endParaRPr lang="en-US" sz="2000" b="1" dirty="0"/>
          </a:p>
          <a:p>
            <a:r>
              <a:rPr lang="en-US" sz="2000" dirty="0"/>
              <a:t>3.  Dull of</a:t>
            </a:r>
          </a:p>
          <a:p>
            <a:r>
              <a:rPr lang="en-US" sz="2000" dirty="0"/>
              <a:t>    hearing</a:t>
            </a:r>
          </a:p>
          <a:p>
            <a:r>
              <a:rPr lang="en-US" sz="2000" dirty="0"/>
              <a:t> (5:11-6:12)</a:t>
            </a:r>
          </a:p>
          <a:p>
            <a:r>
              <a:rPr lang="en-US" sz="2000" dirty="0"/>
              <a:t>   </a:t>
            </a:r>
          </a:p>
          <a:p>
            <a:r>
              <a:rPr lang="en-US" sz="2000" dirty="0"/>
              <a:t>4.</a:t>
            </a:r>
          </a:p>
          <a:p>
            <a:r>
              <a:rPr lang="en-US" sz="2000" dirty="0"/>
              <a:t>   (10:26-39</a:t>
            </a:r>
          </a:p>
          <a:p>
            <a:endParaRPr lang="en-US" sz="20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2000" dirty="0"/>
              <a:t>5.</a:t>
            </a:r>
          </a:p>
          <a:p>
            <a:r>
              <a:rPr lang="en-US" dirty="0"/>
              <a:t>  (12:</a:t>
            </a:r>
          </a:p>
        </p:txBody>
      </p:sp>
    </p:spTree>
    <p:extLst>
      <p:ext uri="{BB962C8B-B14F-4D97-AF65-F5344CB8AC3E}">
        <p14:creationId xmlns:p14="http://schemas.microsoft.com/office/powerpoint/2010/main" val="3342200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87A5DE-F294-5972-290C-A20EC6BEE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005"/>
            <a:ext cx="10515600" cy="5852795"/>
          </a:xfrm>
          <a:solidFill>
            <a:schemeClr val="bg1">
              <a:lumMod val="95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en-US" sz="2800" b="1" dirty="0">
                <a:latin typeface="Amasis MT Pro" panose="020B0604020202020204" pitchFamily="18" charset="0"/>
              </a:rPr>
              <a:t>Question for Hebrews 8</a:t>
            </a:r>
            <a:br>
              <a:rPr lang="en-US" sz="2800" b="1" dirty="0">
                <a:latin typeface="Amasis MT Pro" panose="020B0604020202020204" pitchFamily="18" charset="0"/>
              </a:rPr>
            </a:br>
            <a:br>
              <a:rPr lang="en-US" sz="2800" b="1" dirty="0">
                <a:latin typeface="Amasis MT Pro" panose="020B0604020202020204" pitchFamily="18" charset="0"/>
              </a:rPr>
            </a:br>
            <a:r>
              <a:rPr lang="en-US" sz="2800" b="1" dirty="0">
                <a:latin typeface="Amasis MT Pro" panose="020B0604020202020204" pitchFamily="18" charset="0"/>
              </a:rPr>
              <a:t> With whom and when is the New Covenant? </a:t>
            </a:r>
            <a:r>
              <a:rPr lang="en-US" sz="2800" dirty="0">
                <a:latin typeface="Amasis MT Pro" panose="020B0604020202020204" pitchFamily="18" charset="0"/>
              </a:rPr>
              <a:t>(Jeremiah 31:31-34)</a:t>
            </a:r>
            <a:br>
              <a:rPr lang="en-US" sz="2800" b="1" dirty="0">
                <a:latin typeface="Amasis MT Pro" panose="020B0604020202020204" pitchFamily="18" charset="0"/>
              </a:rPr>
            </a:br>
            <a:br>
              <a:rPr lang="en-US" sz="2800" dirty="0">
                <a:latin typeface="Amasis MT Pro" panose="020B0604020202020204" pitchFamily="18" charset="0"/>
              </a:rPr>
            </a:br>
            <a:r>
              <a:rPr lang="en-US" sz="2800" dirty="0">
                <a:latin typeface="Amasis MT Pro" panose="020B0604020202020204" pitchFamily="18" charset="0"/>
              </a:rPr>
              <a:t>1. The Universal </a:t>
            </a:r>
            <a:r>
              <a:rPr lang="en-US" sz="2800" b="1" dirty="0">
                <a:latin typeface="Amasis MT Pro" panose="020B0604020202020204" pitchFamily="18" charset="0"/>
              </a:rPr>
              <a:t>Church </a:t>
            </a:r>
            <a:r>
              <a:rPr lang="en-US" sz="2800" dirty="0">
                <a:latin typeface="Amasis MT Pro" panose="020B0604020202020204" pitchFamily="18" charset="0"/>
              </a:rPr>
              <a:t>until Christ returns?</a:t>
            </a:r>
            <a:br>
              <a:rPr lang="en-US" sz="2800" dirty="0">
                <a:latin typeface="Amasis MT Pro" panose="020B0604020202020204" pitchFamily="18" charset="0"/>
              </a:rPr>
            </a:br>
            <a:r>
              <a:rPr lang="en-US" sz="2800" dirty="0">
                <a:latin typeface="Amasis MT Pro" panose="020B0604020202020204" pitchFamily="18" charset="0"/>
              </a:rPr>
              <a:t>(present reign of Christ on earth until Revelation 21-22) </a:t>
            </a:r>
            <a:br>
              <a:rPr lang="en-US" sz="2800" dirty="0">
                <a:latin typeface="Amasis MT Pro" panose="020B0604020202020204" pitchFamily="18" charset="0"/>
              </a:rPr>
            </a:br>
            <a:r>
              <a:rPr lang="en-US" sz="2800" dirty="0">
                <a:latin typeface="Amasis MT Pro" panose="020B0604020202020204" pitchFamily="18" charset="0"/>
              </a:rPr>
              <a:t>or</a:t>
            </a:r>
            <a:br>
              <a:rPr lang="en-US" sz="2800" dirty="0">
                <a:latin typeface="Amasis MT Pro" panose="020B0604020202020204" pitchFamily="18" charset="0"/>
              </a:rPr>
            </a:br>
            <a:r>
              <a:rPr lang="en-US" sz="2800" dirty="0">
                <a:latin typeface="Amasis MT Pro" panose="020B0604020202020204" pitchFamily="18" charset="0"/>
              </a:rPr>
              <a:t>2. The Nation of </a:t>
            </a:r>
            <a:r>
              <a:rPr lang="en-US" sz="2800" b="1" dirty="0">
                <a:latin typeface="Amasis MT Pro" panose="020B0604020202020204" pitchFamily="18" charset="0"/>
              </a:rPr>
              <a:t>Israel </a:t>
            </a:r>
            <a:r>
              <a:rPr lang="en-US" sz="2800" dirty="0">
                <a:latin typeface="Amasis MT Pro" panose="020B0604020202020204" pitchFamily="18" charset="0"/>
              </a:rPr>
              <a:t>in the future?  </a:t>
            </a:r>
            <a:br>
              <a:rPr lang="en-US" sz="2800" dirty="0">
                <a:latin typeface="Amasis MT Pro" panose="020B0604020202020204" pitchFamily="18" charset="0"/>
              </a:rPr>
            </a:br>
            <a:r>
              <a:rPr lang="en-US" sz="2800" dirty="0">
                <a:latin typeface="Amasis MT Pro" panose="020B0604020202020204" pitchFamily="18" charset="0"/>
              </a:rPr>
              <a:t>(future 1000-year reign of Christ, Revelation 19-20)</a:t>
            </a:r>
            <a:br>
              <a:rPr lang="en-US" sz="2800" dirty="0">
                <a:latin typeface="Amasis MT Pro" panose="020B0604020202020204" pitchFamily="18" charset="0"/>
              </a:rPr>
            </a:br>
            <a:r>
              <a:rPr lang="en-US" sz="2800" dirty="0">
                <a:latin typeface="Amasis MT Pro" panose="020B0604020202020204" pitchFamily="18" charset="0"/>
              </a:rPr>
              <a:t>or</a:t>
            </a:r>
            <a:br>
              <a:rPr lang="en-US" sz="2800" dirty="0">
                <a:latin typeface="Amasis MT Pro" panose="020B0604020202020204" pitchFamily="18" charset="0"/>
              </a:rPr>
            </a:br>
            <a:r>
              <a:rPr lang="en-US" sz="2800" dirty="0">
                <a:latin typeface="Amasis MT Pro" panose="020B0604020202020204" pitchFamily="18" charset="0"/>
              </a:rPr>
              <a:t>3. Both the </a:t>
            </a:r>
            <a:r>
              <a:rPr lang="en-US" sz="2800" b="1" dirty="0">
                <a:latin typeface="Amasis MT Pro" panose="020B0604020202020204" pitchFamily="18" charset="0"/>
              </a:rPr>
              <a:t>Church and Israel</a:t>
            </a:r>
            <a:r>
              <a:rPr lang="en-US" sz="2800" dirty="0">
                <a:latin typeface="Amasis MT Pro" panose="020B0604020202020204" pitchFamily="18" charset="0"/>
              </a:rPr>
              <a:t>?  </a:t>
            </a:r>
            <a:br>
              <a:rPr lang="en-US" sz="2800" dirty="0">
                <a:latin typeface="Amasis MT Pro" panose="020B0604020202020204" pitchFamily="18" charset="0"/>
              </a:rPr>
            </a:br>
            <a:r>
              <a:rPr lang="en-US" sz="2800" dirty="0">
                <a:latin typeface="Amasis MT Pro" panose="020B0604020202020204" pitchFamily="18" charset="0"/>
              </a:rPr>
              <a:t>or</a:t>
            </a:r>
            <a:br>
              <a:rPr lang="en-US" sz="2800" dirty="0">
                <a:latin typeface="Amasis MT Pro" panose="020B0604020202020204" pitchFamily="18" charset="0"/>
              </a:rPr>
            </a:br>
            <a:r>
              <a:rPr lang="en-US" sz="2800" dirty="0">
                <a:latin typeface="Amasis MT Pro" panose="020B0604020202020204" pitchFamily="18" charset="0"/>
              </a:rPr>
              <a:t>4. never considered or unsure</a:t>
            </a:r>
            <a:br>
              <a:rPr lang="en-US" sz="2800" dirty="0">
                <a:latin typeface="Amasis MT Pro" panose="020B0604020202020204" pitchFamily="18" charset="0"/>
              </a:rPr>
            </a:br>
            <a:br>
              <a:rPr lang="en-US" sz="2800" b="1" dirty="0">
                <a:latin typeface="Amasis MT Pro" panose="020B0604020202020204" pitchFamily="18" charset="0"/>
              </a:rPr>
            </a:br>
            <a:r>
              <a:rPr lang="en-US" sz="2800" b="1" dirty="0">
                <a:latin typeface="Amasis MT Pro" panose="020B0604020202020204" pitchFamily="18" charset="0"/>
              </a:rPr>
              <a:t>Answer:  Choose one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851E4A-2E52-7F52-8398-9CF2AB3A0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0170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028C80F-547A-88DE-D2CF-5DDA87457928}"/>
              </a:ext>
            </a:extLst>
          </p:cNvPr>
          <p:cNvSpPr txBox="1"/>
          <p:nvPr/>
        </p:nvSpPr>
        <p:spPr>
          <a:xfrm>
            <a:off x="105541" y="592229"/>
            <a:ext cx="6339864" cy="6323269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New Testament (eternal)</a:t>
            </a:r>
          </a:p>
          <a:p>
            <a:pPr algn="ctr"/>
            <a:endParaRPr lang="en-US" sz="700" b="1" dirty="0">
              <a:solidFill>
                <a:schemeClr val="bg1"/>
              </a:solidFill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200" b="1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9:1-14 Christ is the greater &amp; more perfect tabernacle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342900" marR="0" indent="-34290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vs 1,  first covenant had a worldly </a:t>
            </a:r>
            <a:r>
              <a:rPr lang="en-US" sz="2000" u="sng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sanctuary</a:t>
            </a: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</a:p>
          <a:p>
            <a:pPr marL="342900" marR="0" indent="-34290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en-US" sz="20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342900" marR="0" indent="-34290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vs 2-5, censer has incense rising as prayers (Rev 8:3, 5)</a:t>
            </a:r>
          </a:p>
          <a:p>
            <a:pPr marL="342900" marR="0" indent="-34290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en-US" sz="20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342900" marR="0" indent="-34290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vs 6-10, reformation – to make the crooked straight</a:t>
            </a:r>
          </a:p>
          <a:p>
            <a:pPr marL="342900" marR="0" indent="-34290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en-US" sz="20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342900" marR="0" indent="-34290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vs 11-14,  purge conscience to serve  the living God</a:t>
            </a:r>
          </a:p>
          <a:p>
            <a:pPr marL="342900" marR="0" indent="-34290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en-US" sz="20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342900" marR="0" indent="-34290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en-US" sz="20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9:15-23 Christ’s death provides the better New Testament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342900" marR="0" indent="-34290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vs 15, mediates New Testament of eternal inheritance</a:t>
            </a:r>
          </a:p>
          <a:p>
            <a:pPr marL="342900" marR="0" indent="-34290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en-US" sz="20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342900" marR="0" indent="-34290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vs 16-17, the testator makes a will for after death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342900" marR="0" indent="-34290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vs 18-22, Moses law used blood frequently </a:t>
            </a:r>
          </a:p>
          <a:p>
            <a:pPr marL="342900" marR="0" indent="-34290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en-US" sz="20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342900" marR="0" indent="-34290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vs 23, patterns = examples or ensamples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9:24-28 Christ ‘s bloody sacrifice was once for us</a:t>
            </a:r>
          </a:p>
          <a:p>
            <a:pPr marL="342900" marR="0" indent="-34290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en-US" sz="20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342900" marR="0" indent="-34290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vs 24, figures = made w/hands, parables reveal the true</a:t>
            </a:r>
          </a:p>
          <a:p>
            <a:pPr marL="342900" marR="0" indent="-34290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en-US" sz="20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342900" marR="0" indent="-34290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vs 25-28, Christ present (24), past (26), future (28)</a:t>
            </a:r>
          </a:p>
          <a:p>
            <a:pPr marL="342900" marR="0" indent="-34290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en-US" sz="20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Key words:  blood-12x, tabernacle-6x, </a:t>
            </a:r>
            <a:r>
              <a:rPr lang="en-US" sz="2000" b="1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testament-6x</a:t>
            </a: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, 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     </a:t>
            </a:r>
            <a:r>
              <a:rPr lang="en-US" sz="2000" b="1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first-6x</a:t>
            </a: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, Christ-4x, </a:t>
            </a:r>
            <a:r>
              <a:rPr lang="en-US" sz="2000" b="1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second-3x</a:t>
            </a: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, conscience-2x, </a:t>
            </a:r>
            <a:r>
              <a:rPr lang="en-US" sz="2000" b="1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testator-2x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Hebrews 10 – Jesus is a better eternal sacrifice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5F70FFF-B911-BB6B-A92E-C095E688D24D}"/>
              </a:ext>
            </a:extLst>
          </p:cNvPr>
          <p:cNvSpPr txBox="1"/>
          <p:nvPr/>
        </p:nvSpPr>
        <p:spPr>
          <a:xfrm>
            <a:off x="6579220" y="592229"/>
            <a:ext cx="5486918" cy="1199687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</a:p>
          <a:p>
            <a:pPr marL="0" marR="0" algn="ctr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bg1"/>
                </a:solidFill>
                <a:ea typeface="Cambria Math" panose="02040503050406030204" pitchFamily="18" charset="0"/>
              </a:rPr>
              <a:t>Old Testament (temporary) 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1050" b="1" dirty="0">
              <a:solidFill>
                <a:schemeClr val="bg1"/>
              </a:solidFill>
              <a:ea typeface="Cambria Math" panose="02040503050406030204" pitchFamily="18" charset="0"/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bg1"/>
              </a:solidFill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bg1"/>
                </a:solidFill>
              </a:rPr>
              <a:t>Exodus 25:40  </a:t>
            </a:r>
            <a:r>
              <a:rPr lang="en-US" dirty="0">
                <a:solidFill>
                  <a:schemeClr val="bg1"/>
                </a:solidFill>
              </a:rPr>
              <a:t>And look that thou make [them] after  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chemeClr val="bg1"/>
              </a:solidFill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chemeClr val="bg1"/>
                </a:solidFill>
              </a:rPr>
              <a:t>their </a:t>
            </a:r>
            <a:r>
              <a:rPr lang="en-US" b="1" dirty="0">
                <a:solidFill>
                  <a:schemeClr val="bg1"/>
                </a:solidFill>
              </a:rPr>
              <a:t>pattern</a:t>
            </a:r>
            <a:r>
              <a:rPr lang="en-US" dirty="0">
                <a:solidFill>
                  <a:schemeClr val="bg1"/>
                </a:solidFill>
              </a:rPr>
              <a:t>, which was showed thee in the mount.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1D5AF4-D87B-5A3B-BC99-38E180F17D80}"/>
              </a:ext>
            </a:extLst>
          </p:cNvPr>
          <p:cNvSpPr txBox="1"/>
          <p:nvPr/>
        </p:nvSpPr>
        <p:spPr>
          <a:xfrm>
            <a:off x="167777" y="-24967"/>
            <a:ext cx="1185644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Hebrews 9:1-28   Christ the Perfect Eternal Tabernacle (access to God)</a:t>
            </a:r>
            <a:endParaRPr lang="en-US" sz="2800" dirty="0"/>
          </a:p>
        </p:txBody>
      </p:sp>
      <p:sp>
        <p:nvSpPr>
          <p:cNvPr id="3" name="Arrow: Left-Right 2">
            <a:extLst>
              <a:ext uri="{FF2B5EF4-FFF2-40B4-BE49-F238E27FC236}">
                <a16:creationId xmlns:a16="http://schemas.microsoft.com/office/drawing/2014/main" id="{674677D2-3C8D-6968-E103-79AA5807FC48}"/>
              </a:ext>
            </a:extLst>
          </p:cNvPr>
          <p:cNvSpPr/>
          <p:nvPr/>
        </p:nvSpPr>
        <p:spPr>
          <a:xfrm>
            <a:off x="5953407" y="671617"/>
            <a:ext cx="983996" cy="397631"/>
          </a:xfrm>
          <a:prstGeom prst="left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menorah">
            <a:extLst>
              <a:ext uri="{FF2B5EF4-FFF2-40B4-BE49-F238E27FC236}">
                <a16:creationId xmlns:a16="http://schemas.microsoft.com/office/drawing/2014/main" id="{B777D4A1-05BD-3DFB-D00C-34ED739DE2B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2059" y="1965280"/>
            <a:ext cx="2170695" cy="2343201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Tabernacle_table_of_showbread_tb_n030301">
            <a:extLst>
              <a:ext uri="{FF2B5EF4-FFF2-40B4-BE49-F238E27FC236}">
                <a16:creationId xmlns:a16="http://schemas.microsoft.com/office/drawing/2014/main" id="{CE4B6730-A9E3-DC0E-B675-5B5580FCD7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9580" y="1976755"/>
            <a:ext cx="2628880" cy="198406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Tabernacle_altar_of_incense2_tb_n030301">
            <a:extLst>
              <a:ext uri="{FF2B5EF4-FFF2-40B4-BE49-F238E27FC236}">
                <a16:creationId xmlns:a16="http://schemas.microsoft.com/office/drawing/2014/main" id="{73C53AB3-A62B-3C4B-77B6-994E019BE7F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6702" y="4612640"/>
            <a:ext cx="2512708" cy="187515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25 September 2016 - Protection Truths in the Ark of the Covenant (Part ...">
            <a:extLst>
              <a:ext uri="{FF2B5EF4-FFF2-40B4-BE49-F238E27FC236}">
                <a16:creationId xmlns:a16="http://schemas.microsoft.com/office/drawing/2014/main" id="{7711BFFF-B379-2694-4D49-2F3B84E8C4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8140" y="4602480"/>
            <a:ext cx="2708556" cy="1875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Golden Censer stock photo | iStock">
            <a:extLst>
              <a:ext uri="{FF2B5EF4-FFF2-40B4-BE49-F238E27FC236}">
                <a16:creationId xmlns:a16="http://schemas.microsoft.com/office/drawing/2014/main" id="{6524E469-FFFA-12C2-C1DF-1CED469097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92193" y="4248715"/>
            <a:ext cx="497893" cy="674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1468779E-51B2-CBEF-5389-D6F217DC3782}"/>
              </a:ext>
            </a:extLst>
          </p:cNvPr>
          <p:cNvSpPr txBox="1"/>
          <p:nvPr/>
        </p:nvSpPr>
        <p:spPr>
          <a:xfrm>
            <a:off x="8392176" y="196042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BF5BEED-2359-E332-D4B0-F852E579793A}"/>
              </a:ext>
            </a:extLst>
          </p:cNvPr>
          <p:cNvSpPr txBox="1"/>
          <p:nvPr/>
        </p:nvSpPr>
        <p:spPr>
          <a:xfrm>
            <a:off x="8729939" y="460773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19C93B1-4D3D-6CAE-32DE-F13421D7DD66}"/>
              </a:ext>
            </a:extLst>
          </p:cNvPr>
          <p:cNvSpPr txBox="1"/>
          <p:nvPr/>
        </p:nvSpPr>
        <p:spPr>
          <a:xfrm>
            <a:off x="11755010" y="197070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2</a:t>
            </a:r>
          </a:p>
        </p:txBody>
      </p:sp>
      <p:pic>
        <p:nvPicPr>
          <p:cNvPr id="1032" name="Picture 8" descr="See related image detail">
            <a:extLst>
              <a:ext uri="{FF2B5EF4-FFF2-40B4-BE49-F238E27FC236}">
                <a16:creationId xmlns:a16="http://schemas.microsoft.com/office/drawing/2014/main" id="{F60ABAB4-9638-BD74-BBB3-DC0BC0D655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92057" y="5326697"/>
            <a:ext cx="474081" cy="1443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26F47A7E-8542-9E90-B90E-1DCB2A24F613}"/>
              </a:ext>
            </a:extLst>
          </p:cNvPr>
          <p:cNvSpPr txBox="1"/>
          <p:nvPr/>
        </p:nvSpPr>
        <p:spPr>
          <a:xfrm>
            <a:off x="9270878" y="6493390"/>
            <a:ext cx="2387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Manna, Aaron’s rod, 2 tablets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B3D6214-33EC-9070-4CDF-B751194D2453}"/>
              </a:ext>
            </a:extLst>
          </p:cNvPr>
          <p:cNvSpPr txBox="1"/>
          <p:nvPr/>
        </p:nvSpPr>
        <p:spPr>
          <a:xfrm>
            <a:off x="10881360" y="4247226"/>
            <a:ext cx="7161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Censer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6B7BFDE-898E-6B6C-F248-58B857D3BB83}"/>
              </a:ext>
            </a:extLst>
          </p:cNvPr>
          <p:cNvSpPr txBox="1"/>
          <p:nvPr/>
        </p:nvSpPr>
        <p:spPr>
          <a:xfrm>
            <a:off x="6579220" y="6502082"/>
            <a:ext cx="2691658" cy="3148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Tabernacle–msg on Wed, Apr 26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6A45621-CEDB-81B6-FF01-2C59E05153D0}"/>
              </a:ext>
            </a:extLst>
          </p:cNvPr>
          <p:cNvSpPr txBox="1"/>
          <p:nvPr/>
        </p:nvSpPr>
        <p:spPr>
          <a:xfrm>
            <a:off x="9317660" y="4226560"/>
            <a:ext cx="15412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MOST HOLY PLACE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263B24C-1940-1252-50E9-6345CD9C1162}"/>
              </a:ext>
            </a:extLst>
          </p:cNvPr>
          <p:cNvSpPr txBox="1"/>
          <p:nvPr/>
        </p:nvSpPr>
        <p:spPr>
          <a:xfrm>
            <a:off x="8775079" y="1962209"/>
            <a:ext cx="62388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1-3</a:t>
            </a:r>
          </a:p>
          <a:p>
            <a:pPr algn="ctr"/>
            <a:r>
              <a:rPr lang="en-US" sz="1600" dirty="0">
                <a:solidFill>
                  <a:schemeClr val="bg1"/>
                </a:solidFill>
              </a:rPr>
              <a:t>Holy</a:t>
            </a:r>
          </a:p>
          <a:p>
            <a:pPr algn="ctr"/>
            <a:r>
              <a:rPr lang="en-US" sz="1600" dirty="0">
                <a:solidFill>
                  <a:schemeClr val="bg1"/>
                </a:solidFill>
              </a:rPr>
              <a:t>Place</a:t>
            </a:r>
          </a:p>
        </p:txBody>
      </p:sp>
    </p:spTree>
    <p:extLst>
      <p:ext uri="{BB962C8B-B14F-4D97-AF65-F5344CB8AC3E}">
        <p14:creationId xmlns:p14="http://schemas.microsoft.com/office/powerpoint/2010/main" val="13738056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19631</TotalTime>
  <Words>672</Words>
  <Application>Microsoft Office PowerPoint</Application>
  <PresentationFormat>Widescreen</PresentationFormat>
  <Paragraphs>126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Amasis MT Pro</vt:lpstr>
      <vt:lpstr>Arial</vt:lpstr>
      <vt:lpstr>Calibri</vt:lpstr>
      <vt:lpstr>Calibri Light</vt:lpstr>
      <vt:lpstr>Office Theme</vt:lpstr>
      <vt:lpstr>1_Office Theme</vt:lpstr>
      <vt:lpstr>Fellowship Church Sunday School  March-May 2023  Hebrews - Jesus Christ is Better   Today, Hebrews 9   Christ the Perfect Eternal Tabernacle (access to God)      taught by:  Pastor Bill Heath</vt:lpstr>
      <vt:lpstr>PowerPoint Presentation</vt:lpstr>
      <vt:lpstr>Question for Hebrews 8   With whom and when is the New Covenant? (Jeremiah 31:31-34)  1. The Universal Church until Christ returns? (present reign of Christ on earth until Revelation 21-22)  or 2. The Nation of Israel in the future?   (future 1000-year reign of Christ, Revelation 19-20) or 3. Both the Church and Israel?   or 4. never considered or unsure  Answer:  Choose one 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Fellowship Church Sunday School  Jan – May 2022 Acts of the Apostles  Today – Turn to Acts 1</dc:title>
  <dc:creator>William Heath</dc:creator>
  <cp:lastModifiedBy>Bill</cp:lastModifiedBy>
  <cp:revision>340</cp:revision>
  <cp:lastPrinted>2023-05-07T02:13:03Z</cp:lastPrinted>
  <dcterms:created xsi:type="dcterms:W3CDTF">2021-12-26T22:17:50Z</dcterms:created>
  <dcterms:modified xsi:type="dcterms:W3CDTF">2023-05-07T02:23:41Z</dcterms:modified>
</cp:coreProperties>
</file>