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87" r:id="rId3"/>
    <p:sldId id="290" r:id="rId4"/>
    <p:sldId id="289" r:id="rId5"/>
    <p:sldId id="291" r:id="rId6"/>
    <p:sldId id="293" r:id="rId7"/>
    <p:sldId id="294" r:id="rId8"/>
    <p:sldId id="296" r:id="rId9"/>
    <p:sldId id="295" r:id="rId10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87"/>
            <p14:sldId id="290"/>
            <p14:sldId id="289"/>
            <p14:sldId id="291"/>
            <p14:sldId id="293"/>
            <p14:sldId id="294"/>
            <p14:sldId id="296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2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6/10/2023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0183-B498-C0E9-741A-0FCC95A2A5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E10AFC-1DB7-DBD0-14B6-ED93460634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A1AF6-D23C-111A-9581-95DE33647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1C14A-ACC1-B2DA-8D89-BA830B9B7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8C31B-C5F5-D373-1BEF-FA6C8B54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7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E6776-1650-CFBE-C91C-0C2B30A82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BB75F-1863-CA5A-D59C-D58221820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3DF79-1AB2-93EC-5817-27A5692B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09CD7-0967-7E4A-7BA1-C198A04FA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A57BE-FBC7-AE68-2051-626E266DB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7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86EEF5-FD17-4B54-FC1C-B2FB59940D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F5E0CA-4D2F-0FAD-F270-48C791879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85F81-9DF9-5210-5839-752E33231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F8F7C-9A9D-D6CB-AEDF-7C0E88CD1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0003-522A-7D18-4E94-7101126D9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785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4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174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24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305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89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7200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227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38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BB2C7-CE23-F507-FBCC-0A4DCAEFC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480C7-06BD-8A6B-A9B1-E2A742EF4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1143B-FC89-E343-5D2D-A2508810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3DE59-B6B9-7046-CE62-FCEF331EA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214DF-D080-7D2F-08DD-5C997EC85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734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1217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07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69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74FF6-6656-0B12-6443-92E6999EB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BAC24-35B2-293D-3DF5-B9551EFB5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A8E42-9FED-1EB7-F66B-B4C2B1523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103A4-1A32-6758-9209-CFD5465B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55211-0F45-0B2E-914B-CFF8DEFB6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0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0C3F5-8368-9582-4981-AE86E7C02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1F4BB-DF29-E824-EDDB-8D8486C2D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C3A5BA-5EF0-20F9-382D-CC84F211D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3CB12-5AA3-39CF-189B-11D29157A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B3367-00C2-C48A-7878-E12402C5C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BF240-E47A-8878-F6BD-C2A2367B1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93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5678F-BD2B-1A2E-0DF1-E77BB8F09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7050E-89DE-C92F-E630-7CDD5E544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6F9BA1-205A-9BFC-16F5-EE2EF4316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7679B8-CCB3-C76D-A6EF-1FAC08B4F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BFC11F-3CB4-474C-B35F-4CB79E5FF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869E6E-EEE1-122F-7802-938877D67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D61D43-D5DF-935F-981A-95818015D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B41A57-809C-CDB7-080C-00E78D62B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50120-5D7D-A3CD-2FCA-DEB7D83D4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E01692-C5A7-54C1-2F33-555CABD0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9CD90-85B8-25A6-B8BA-951BA0B5D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4E8B4F-89FF-6C0D-FB9B-A7EB204D7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769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E0000F-725E-C836-45E1-2BBD7868C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1ECC13-CEE9-B8AF-4C06-0C6C41EE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B290B-379C-DDED-EB0B-1B760A5D1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16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89863-B5DB-04AF-6442-00F87B73C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9ADBC-963A-C0C3-84CF-173E38843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40509-D472-0E62-80DD-6C87E1895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4AA3A-C4B2-5EAC-05A0-7C3740AB0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38B003-BFF2-AB0B-D62A-1F9497D11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42D47-5759-9429-F35B-9AE235D5C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20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C9D55-5842-6D6C-1E12-07D2E25F0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240CAF-59E7-CCE6-6550-576666BDD1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AA389-ED69-464C-982F-D4E8613AA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AE59E-8F3E-2E0D-EED8-61971F200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B22EF3-3A18-FCDB-177D-255F9CF5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DCCFB-7206-EDBB-262D-A8CEE0AB3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24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6C42A1-4379-E73D-6A3D-FA31F742D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3437C-8AF8-4929-189D-9E36BFF85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98A8B-80E5-62C5-D36E-951A9E1460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90DC0-BD95-0113-E898-8D2EB17B7D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4CB16-50CE-EBA9-EA36-F92D6E9727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99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6/10/2023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6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423024"/>
            <a:ext cx="8284464" cy="603873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March-June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Hebrews - Jesus Christ is Better 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4000" b="1" dirty="0">
                <a:solidFill>
                  <a:srgbClr val="00B050"/>
                </a:solidFill>
              </a:rPr>
              <a:t>Today, Hebrews Review</a:t>
            </a:r>
            <a:br>
              <a:rPr lang="en-US" sz="40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(Apostasy &amp; Questions)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William (Bill) Heath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(1 Peter 4:10-11)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830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B9D6-D011-C23E-A9F0-ADA5608911EA}"/>
              </a:ext>
            </a:extLst>
          </p:cNvPr>
          <p:cNvSpPr txBox="1"/>
          <p:nvPr/>
        </p:nvSpPr>
        <p:spPr>
          <a:xfrm>
            <a:off x="2890345" y="41096"/>
            <a:ext cx="546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Outline of  Hebrews, Jesus is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Better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(12x)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5CAE7-07CD-C00D-B1C6-F4EB397763CD}"/>
              </a:ext>
            </a:extLst>
          </p:cNvPr>
          <p:cNvSpPr txBox="1"/>
          <p:nvPr/>
        </p:nvSpPr>
        <p:spPr>
          <a:xfrm>
            <a:off x="5248702" y="626012"/>
            <a:ext cx="5105285" cy="606319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Look back </a:t>
            </a:r>
            <a:r>
              <a:rPr lang="en-US" sz="2400" dirty="0">
                <a:solidFill>
                  <a:prstClr val="white"/>
                </a:solidFill>
                <a:latin typeface="Calibri" panose="020F0502020204030204"/>
              </a:rPr>
              <a:t>			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1-11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1:1-3 Introduction (Jesus is better in 9 ways)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(1) 1:1-3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better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than the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prophets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(2) 1:4-2:18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so much better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 the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angels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(3) 3:1-17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worthy of more glory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Moses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(4) 4:1-13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better rest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Joshua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(5) 4:14-7:28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greatest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priests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(6) 8:1-13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better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 the old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covenant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(7) 9:1-28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greater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&amp;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more perfect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tabernacle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(8) 10:1-39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better eternal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sacrifice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(9) 11:1-40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better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faith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Look up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		   	       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Heavenly Father chastises his children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Heavenly Jerusalem, unshakable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Look around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alibri" panose="020F0502020204030204"/>
              </a:rPr>
              <a:t>          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13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Brotherly love,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outside the camp, prayer &amp; grace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9C651-C390-8455-938E-805FFDB5B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7B98EE-242E-8BE6-BE60-A3FD16477E64}"/>
              </a:ext>
            </a:extLst>
          </p:cNvPr>
          <p:cNvSpPr txBox="1"/>
          <p:nvPr/>
        </p:nvSpPr>
        <p:spPr>
          <a:xfrm>
            <a:off x="149566" y="599327"/>
            <a:ext cx="4843838" cy="609397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Introduction to Hebrews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1:1  God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spoke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at various times 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in many ways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unto the fathers by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prophets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1:2-3 in these last days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spoke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by [his]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appointed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heir of all things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by Jesus God made the worlds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being the brightness of glory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- express image of God’s person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upholding all things by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word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of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   God’s power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highlight>
                <a:srgbClr val="000080"/>
              </a:highlight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when Jesus purged our sins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sat down on the right hand of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   the Majesty on high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Note:  Same introduction for nine ways Jesus is better, perfect, and all-sufficient.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ADDD82-D6C5-59EC-B5CD-F701C47399FE}"/>
              </a:ext>
            </a:extLst>
          </p:cNvPr>
          <p:cNvSpPr txBox="1"/>
          <p:nvPr/>
        </p:nvSpPr>
        <p:spPr>
          <a:xfrm>
            <a:off x="10612910" y="610512"/>
            <a:ext cx="1419250" cy="6093976"/>
          </a:xfrm>
          <a:prstGeom prst="rect">
            <a:avLst/>
          </a:prstGeom>
          <a:solidFill>
            <a:schemeClr val="bg1"/>
          </a:solidFill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Danger of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Apostasy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Neglect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(2:1-4)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Unbelief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(3:7-4:11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Dull of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hearing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(5:11-6:12)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 Draw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back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(10:26-39)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5. Refuse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God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(12:12-29)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226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7A5DE-F294-5972-290C-A20EC6BEE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2795"/>
          </a:xfrm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Neglect (2:1-4), 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U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nbelief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(3:7-4:11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), 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D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ull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hearing (5:11-6:12), 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Draw back (10:26-39), Refuse God (12:12-29), verses 303/72=23% 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lang="en-US" sz="2800" b="1" dirty="0">
                <a:latin typeface="Amasis MT Pro" panose="020B0604020202020204" pitchFamily="18" charset="0"/>
              </a:rPr>
            </a:br>
            <a:r>
              <a:rPr lang="en-US" sz="2800" b="1" dirty="0">
                <a:latin typeface="Amasis MT Pro" panose="020B0604020202020204" pitchFamily="18" charset="0"/>
              </a:rPr>
              <a:t> Is Paul speaking to the Hebrew</a:t>
            </a:r>
            <a:br>
              <a:rPr lang="en-US" sz="2800" dirty="0">
                <a:latin typeface="Amasis MT Pro" panose="020B0604020202020204" pitchFamily="18" charset="0"/>
              </a:rPr>
            </a:b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1. </a:t>
            </a:r>
            <a:r>
              <a:rPr lang="en-US" sz="2800" b="1" dirty="0">
                <a:latin typeface="Amasis MT Pro" panose="020B0604020202020204" pitchFamily="18" charset="0"/>
              </a:rPr>
              <a:t>unbelievers </a:t>
            </a:r>
            <a:r>
              <a:rPr lang="en-US" sz="2800" dirty="0">
                <a:latin typeface="Amasis MT Pro" panose="020B0604020202020204" pitchFamily="18" charset="0"/>
              </a:rPr>
              <a:t>in danger of apostasy?  YES 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2. </a:t>
            </a:r>
            <a:r>
              <a:rPr lang="en-US" sz="2800" b="1" dirty="0">
                <a:latin typeface="Amasis MT Pro" panose="020B0604020202020204" pitchFamily="18" charset="0"/>
              </a:rPr>
              <a:t>believers</a:t>
            </a:r>
            <a:r>
              <a:rPr lang="en-US" sz="2800" dirty="0">
                <a:latin typeface="Amasis MT Pro" panose="020B0604020202020204" pitchFamily="18" charset="0"/>
              </a:rPr>
              <a:t> not growing in Christ (carnal)?  NO / acceptable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3. </a:t>
            </a:r>
            <a:r>
              <a:rPr lang="en-US" sz="2800" b="1" dirty="0">
                <a:latin typeface="Amasis MT Pro" panose="020B0604020202020204" pitchFamily="18" charset="0"/>
              </a:rPr>
              <a:t>believers</a:t>
            </a:r>
            <a:r>
              <a:rPr lang="en-US" sz="2800" dirty="0">
                <a:latin typeface="Amasis MT Pro" panose="020B0604020202020204" pitchFamily="18" charset="0"/>
              </a:rPr>
              <a:t> growing in Christ?  NO / can be divisive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4. </a:t>
            </a:r>
            <a:r>
              <a:rPr lang="en-US" sz="2800" b="1" dirty="0">
                <a:latin typeface="Amasis MT Pro" panose="020B0604020202020204" pitchFamily="18" charset="0"/>
              </a:rPr>
              <a:t>believers</a:t>
            </a:r>
            <a:r>
              <a:rPr lang="en-US" sz="2800" dirty="0">
                <a:latin typeface="Amasis MT Pro" panose="020B0604020202020204" pitchFamily="18" charset="0"/>
              </a:rPr>
              <a:t> who lose their salvation?  NO / can be divisive</a:t>
            </a:r>
            <a:br>
              <a:rPr lang="en-US" sz="2800" dirty="0">
                <a:latin typeface="Amasis MT Pro" panose="020B0604020202020204" pitchFamily="18" charset="0"/>
              </a:rPr>
            </a:b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Apostasy defined:   departing from the Apostles’ doctrine (Acts 2:42).   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Apostates today are </a:t>
            </a:r>
            <a:r>
              <a:rPr lang="en-US" sz="2800" dirty="0" err="1">
                <a:latin typeface="Amasis MT Pro" panose="020B0604020202020204" pitchFamily="18" charset="0"/>
              </a:rPr>
              <a:t>exvangelicals</a:t>
            </a:r>
            <a:r>
              <a:rPr lang="en-US" sz="2800" dirty="0">
                <a:latin typeface="Amasis MT Pro" panose="020B0604020202020204" pitchFamily="18" charset="0"/>
              </a:rPr>
              <a:t> or deconstructionists or free-thinkers.</a:t>
            </a:r>
            <a:endParaRPr lang="en-US" sz="2800" b="1" dirty="0">
              <a:latin typeface="Amasis MT Pro" panose="020B06040202020202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851E4A-2E52-7F52-8398-9CF2AB3A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96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25862" y="500789"/>
            <a:ext cx="11898360" cy="590931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Neglect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2:1-4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&gt;Unbelief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3:7-4:11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&gt;Dull of hearing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5:11-6:12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/7-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, 9-11 &gt;Draw back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10:26-38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1" dirty="0">
              <a:solidFill>
                <a:schemeClr val="bg1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chemeClr val="bg1"/>
                </a:solidFill>
                <a:latin typeface="Calibri" panose="020F0502020204030204"/>
              </a:rPr>
              <a:t>12:1-2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/>
              </a:rPr>
              <a:t> Believer’s </a:t>
            </a:r>
            <a:r>
              <a:rPr lang="en-US" sz="2400" dirty="0">
                <a:solidFill>
                  <a:schemeClr val="bg1"/>
                </a:solidFill>
                <a:latin typeface="Calibri" panose="020F0502020204030204"/>
              </a:rPr>
              <a:t>patient race of faith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chemeClr val="bg1"/>
                </a:solidFill>
                <a:latin typeface="Calibri" panose="020F0502020204030204"/>
              </a:rPr>
              <a:t>12:3-11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/>
              </a:rPr>
              <a:t> Believer’s </a:t>
            </a:r>
            <a:r>
              <a:rPr lang="en-US" sz="2400" dirty="0">
                <a:solidFill>
                  <a:schemeClr val="bg1"/>
                </a:solidFill>
                <a:latin typeface="Calibri" panose="020F0502020204030204"/>
              </a:rPr>
              <a:t>suffering for Christ (3-4) and chastisement (5-11)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chemeClr val="bg1"/>
                </a:solidFill>
                <a:latin typeface="Calibri" panose="020F0502020204030204"/>
              </a:rPr>
              <a:t>12:12-15a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/>
              </a:rPr>
              <a:t>Believer’s </a:t>
            </a:r>
            <a:r>
              <a:rPr lang="en-US" sz="2400" dirty="0">
                <a:solidFill>
                  <a:schemeClr val="bg1"/>
                </a:solidFill>
                <a:latin typeface="Calibri" panose="020F0502020204030204"/>
              </a:rPr>
              <a:t>recovery from chastisement </a:t>
            </a:r>
            <a:r>
              <a:rPr lang="en-US" sz="2400" dirty="0">
                <a:highlight>
                  <a:srgbClr val="FFFF00"/>
                </a:highlight>
                <a:latin typeface="Calibri" panose="020F0502020204030204"/>
              </a:rPr>
              <a:t>for the apostate’s witness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chemeClr val="bg1"/>
                </a:solidFill>
                <a:latin typeface="Calibri" panose="020F0502020204030204"/>
              </a:rPr>
              <a:t>12:15b-17   </a:t>
            </a:r>
            <a:r>
              <a:rPr lang="en-US" sz="2400" dirty="0">
                <a:highlight>
                  <a:srgbClr val="FFFF00"/>
                </a:highlight>
                <a:latin typeface="Calibri" panose="020F0502020204030204"/>
              </a:rPr>
              <a:t>The apostate fails</a:t>
            </a:r>
            <a:r>
              <a:rPr lang="en-US" sz="2400" dirty="0">
                <a:latin typeface="Calibri" panose="020F0502020204030204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alibri" panose="020F0502020204030204"/>
              </a:rPr>
              <a:t>of the grace of God – no place for repentance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chemeClr val="bg1"/>
                </a:solidFill>
                <a:latin typeface="Calibri" panose="020F0502020204030204"/>
              </a:rPr>
              <a:t>12:18-24   Mount Sinai </a:t>
            </a:r>
            <a:r>
              <a:rPr lang="en-US" sz="2400" dirty="0">
                <a:highlight>
                  <a:srgbClr val="FFFF00"/>
                </a:highlight>
                <a:latin typeface="Calibri" panose="020F0502020204030204"/>
              </a:rPr>
              <a:t>(for the apostate)</a:t>
            </a:r>
            <a:r>
              <a:rPr lang="en-US" sz="2400" dirty="0">
                <a:latin typeface="Calibri" panose="020F0502020204030204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alibri" panose="020F0502020204030204"/>
              </a:rPr>
              <a:t>or Mount Zion (for the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/>
              </a:rPr>
              <a:t>believer</a:t>
            </a:r>
            <a:r>
              <a:rPr lang="en-US" sz="2400" dirty="0">
                <a:solidFill>
                  <a:schemeClr val="bg1"/>
                </a:solidFill>
                <a:latin typeface="Calibri" panose="020F0502020204030204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chemeClr val="bg1"/>
                </a:solidFill>
                <a:latin typeface="Calibri" panose="020F0502020204030204"/>
              </a:rPr>
              <a:t>12:25-27a   </a:t>
            </a:r>
            <a:r>
              <a:rPr lang="en-US" sz="2400" dirty="0">
                <a:highlight>
                  <a:srgbClr val="FFFF00"/>
                </a:highlight>
                <a:latin typeface="Calibri" panose="020F0502020204030204"/>
              </a:rPr>
              <a:t>Apostates refuse God</a:t>
            </a:r>
            <a:r>
              <a:rPr lang="en-US" sz="2400" dirty="0">
                <a:solidFill>
                  <a:schemeClr val="bg1"/>
                </a:solidFill>
                <a:latin typeface="Calibri" panose="020F0502020204030204"/>
              </a:rPr>
              <a:t>, turn away from God, can be shaken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schemeClr val="bg1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12:27b-29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Believers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cannot be shaken</a:t>
            </a:r>
            <a:endParaRPr lang="en-US" sz="1400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59574-4CD3-4A56-8C7E-A4671EBF73B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167777" y="-24967"/>
            <a:ext cx="118564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Hebrews in Danger of Apostasy (72 of 303 verses or 23.7% 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508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25862" y="498253"/>
            <a:ext cx="6009502" cy="617092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chemeClr val="bg1"/>
                </a:solidFill>
                <a:latin typeface="Calibri" panose="020F0502020204030204"/>
              </a:rPr>
              <a:t>58 AD from Corinth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/>
              </a:rPr>
              <a:t>		       </a:t>
            </a:r>
            <a:r>
              <a:rPr lang="en-US" sz="2400" b="1" u="sng" dirty="0">
                <a:solidFill>
                  <a:schemeClr val="bg1"/>
                </a:solidFill>
                <a:latin typeface="Calibri" panose="020F0502020204030204"/>
              </a:rPr>
              <a:t>ROMANS</a:t>
            </a: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/>
              </a:rPr>
              <a:t>Introduction:	gift - established	1:1-17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Order-Doctrine:  </a:t>
            </a:r>
            <a:r>
              <a:rPr lang="en-US" sz="2400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Sin			1:18-3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		    Salvation		4-5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		    Sanctification	6-8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		    Sovereignty		9-11</a:t>
            </a:r>
          </a:p>
          <a:p>
            <a:pPr>
              <a:defRPr/>
            </a:pPr>
            <a:r>
              <a:rPr lang="en-US" sz="2400" b="1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Key verse:				12:1-2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Order-Application:   Service		12-16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We‘re </a:t>
            </a:r>
            <a:r>
              <a:rPr lang="en-US" b="1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s</a:t>
            </a:r>
            <a:r>
              <a:rPr kumimoji="0" lang="en-US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ervants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to:  12-God, saints (26 gifts), everyone (8 gifts)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13-government, neighbors, and right</a:t>
            </a:r>
            <a:r>
              <a:rPr lang="en-US" dirty="0" err="1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eousness</a:t>
            </a:r>
            <a:endParaRPr kumimoji="0" lang="en-US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14-weaker saints,  15-gentiles</a:t>
            </a:r>
            <a:r>
              <a:rPr lang="en-US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and 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prayer, and  16-fellowship.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Ending:  Amen 3x			16:17-27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The grace of our Lord Jesus Christ be with you.  Amen.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The grace of our Lord Jesus Christ be with you all.  Amen.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To God only wise, be glory through Jesus Christ forever.  Amen.</a:t>
            </a:r>
            <a:endParaRPr kumimoji="0" lang="en-US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Body:  Hebrews in Jerusalem &amp; everywhere</a:t>
            </a:r>
          </a:p>
          <a:p>
            <a:pP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1:16, 9:1-5, </a:t>
            </a:r>
            <a:r>
              <a:rPr lang="en-US" sz="2400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15:29-33, 16:7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59574-4CD3-4A56-8C7E-A4671EBF73B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167777" y="-24967"/>
            <a:ext cx="118564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Parallels Between Romans and Hebrews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13C21C-B416-F2A4-DC8E-03B74E1C0FA9}"/>
              </a:ext>
            </a:extLst>
          </p:cNvPr>
          <p:cNvSpPr txBox="1"/>
          <p:nvPr/>
        </p:nvSpPr>
        <p:spPr>
          <a:xfrm>
            <a:off x="6238240" y="504091"/>
            <a:ext cx="5888858" cy="615553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65 AD from Rome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      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HEBREWS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/>
              </a:rPr>
              <a:t>Introduction:	(look back) prophets 	1:1-3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Order-Doctrine:  angels		1:4-2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chemeClr val="bg1"/>
                </a:solidFill>
                <a:latin typeface="Calibri" panose="020F0502020204030204"/>
              </a:rPr>
              <a:t>		     Moses/Joshua	3-4:13   	</a:t>
            </a:r>
            <a:r>
              <a:rPr lang="en-US" sz="2400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	     priests		4:14-7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 covenant/t</a:t>
            </a:r>
            <a:r>
              <a:rPr lang="en-US" sz="2400" dirty="0" err="1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abernacle</a:t>
            </a:r>
            <a:r>
              <a:rPr lang="en-US" sz="2400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/s</a:t>
            </a:r>
            <a:r>
              <a:rPr kumimoji="0" lang="en-US" sz="2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acrifice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	8/9/10	</a:t>
            </a:r>
            <a:endParaRPr lang="en-US" sz="2400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		     faith			11</a:t>
            </a:r>
          </a:p>
          <a:p>
            <a:pPr>
              <a:defRPr/>
            </a:pPr>
            <a:r>
              <a:rPr lang="en-US" sz="2400" b="1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Key verse:				12:1-2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Order-Application:   (look up)	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		           (look around)	13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Ending:  Amen  2x		            	13:18-25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Make you perfect in every good work to do His will, working in you that </a:t>
            </a:r>
            <a:r>
              <a:rPr lang="en-US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which is well pleasing in His sight, through Jesus Christ; to whom [be] glory forever and ever.  Amen.</a:t>
            </a:r>
            <a:endParaRPr kumimoji="0" lang="en-US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Grace [be] with you all.  Amen.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Body:  Hebrews in Jerusalem &amp; everywhere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Persecution:  11:1-40, 12:3-4, 13:1-3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77429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7A5DE-F294-5972-290C-A20EC6BEE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279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Questions on the Epistle 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the Hebrews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 book of the Bible 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you desire to study next?  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n-US" sz="2800" b="1" dirty="0">
              <a:latin typeface="Amasis MT Pro" panose="020B06040202020202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851E4A-2E52-7F52-8398-9CF2AB3A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741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7A5DE-F294-5972-290C-A20EC6BEE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2795"/>
          </a:xfrm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Why are there no prophets today?  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Limited to the Apostles and </a:t>
            </a:r>
            <a:r>
              <a:rPr lang="en-US" sz="2800" u="sng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their time, </a:t>
            </a: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faded away after 1 generation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lang="en-US" sz="2800" dirty="0">
                <a:latin typeface="Amasis MT Pro" panose="020B0604020202020204" pitchFamily="18" charset="0"/>
              </a:rPr>
              <a:t>1.  Hebrews 1:1-3  Jesus’ words are how God speaks to us today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2.  2 Peter 2:1 were false prophets, shall be false teachers among you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3.  1 John 4:1 Try the spirits, many false prophets  Romans 15:30 Jesus/H.S.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4.  Revelation 1-3,19:10  Jesus is the spirit of prophecy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5.  2 Thessalonians 2:1-12  First, great falling away (apostates), then …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6.  Matthew 24:11  many false prophets shall arise, and deceive many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7.  1 Corinthians 13:8-12  complete (Scripture) or done away (gifts), 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               2 Corinthians 3:18  changed from glory to glory      </a:t>
            </a:r>
            <a:br>
              <a:rPr lang="en-US" sz="2800" dirty="0">
                <a:latin typeface="Amasis MT Pro" panose="020B0604020202020204" pitchFamily="18" charset="0"/>
              </a:rPr>
            </a:b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Conclusion:  Scripture (4:12-13), Jesus Christ (4:14-16), and the Holy Spirit (10:15-25), by faith (11:1-40), are sufficient.                                         </a:t>
            </a:r>
            <a:endParaRPr lang="en-US" sz="2800" b="1" dirty="0">
              <a:latin typeface="Amasis MT Pro" panose="020B06040202020202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851E4A-2E52-7F52-8398-9CF2AB3A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243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7A5DE-F294-5972-290C-A20EC6BEE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2795"/>
          </a:xfrm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Timeline AD		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Paul’s writings (14 epistles over 17 years)</a:t>
            </a:r>
            <a:b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b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33 </a:t>
            </a:r>
            <a:r>
              <a:rPr lang="en-US" sz="27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J</a:t>
            </a:r>
            <a:r>
              <a:rPr kumimoji="0" lang="en-US" sz="2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esus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crucified</a:t>
            </a:r>
            <a:b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b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34	Saul saved</a:t>
            </a:r>
            <a:b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45-47	1</a:t>
            </a:r>
            <a:r>
              <a:rPr kumimoji="0" lang="en-US" sz="27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mission trip</a:t>
            </a:r>
            <a:b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49	Acts 15</a:t>
            </a:r>
            <a:b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51-54	2</a:t>
            </a:r>
            <a:r>
              <a:rPr kumimoji="0" lang="en-US" sz="27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nd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Mission trip:	51	Galatians	</a:t>
            </a:r>
            <a:r>
              <a:rPr lang="en-US" sz="2700" b="1" dirty="0">
                <a:latin typeface="+mn-lt"/>
              </a:rPr>
              <a:t>52-53	1-2 Thessalonians</a:t>
            </a:r>
            <a:br>
              <a:rPr lang="en-US" sz="2700" b="1" dirty="0">
                <a:latin typeface="+mn-lt"/>
              </a:rPr>
            </a:br>
            <a:r>
              <a:rPr lang="en-US" sz="2700" b="1" dirty="0">
                <a:latin typeface="+mn-lt"/>
              </a:rPr>
              <a:t>54-58	3</a:t>
            </a:r>
            <a:r>
              <a:rPr lang="en-US" sz="2700" b="1" baseline="30000" dirty="0">
                <a:latin typeface="+mn-lt"/>
              </a:rPr>
              <a:t>rd</a:t>
            </a:r>
            <a:r>
              <a:rPr lang="en-US" sz="2700" b="1" dirty="0">
                <a:latin typeface="+mn-lt"/>
              </a:rPr>
              <a:t> Mission trip:	57	1-2 Corinthians	58	Romans</a:t>
            </a:r>
            <a:br>
              <a:rPr lang="en-US" sz="2700" b="1" dirty="0">
                <a:latin typeface="+mn-lt"/>
              </a:rPr>
            </a:br>
            <a:r>
              <a:rPr lang="en-US" sz="2700" b="1" dirty="0">
                <a:latin typeface="+mn-lt"/>
              </a:rPr>
              <a:t>61-63	Paul in prison in Rome:	Ephesians, Philippians, Colossians, Philemon</a:t>
            </a:r>
            <a:br>
              <a:rPr lang="en-US" sz="2700" b="1" dirty="0">
                <a:latin typeface="+mn-lt"/>
              </a:rPr>
            </a:br>
            <a:r>
              <a:rPr lang="en-US" sz="2700" b="1" dirty="0">
                <a:latin typeface="+mn-lt"/>
              </a:rPr>
              <a:t>65	Hebrews</a:t>
            </a:r>
            <a:br>
              <a:rPr lang="en-US" sz="2700" b="1" dirty="0">
                <a:latin typeface="+mn-lt"/>
              </a:rPr>
            </a:br>
            <a:r>
              <a:rPr lang="en-US" sz="2700" b="1" dirty="0">
                <a:latin typeface="+mn-lt"/>
              </a:rPr>
              <a:t>67	1 Timothy	Titus </a:t>
            </a:r>
            <a:br>
              <a:rPr lang="en-US" sz="2700" b="1" dirty="0">
                <a:latin typeface="+mn-lt"/>
              </a:rPr>
            </a:br>
            <a:r>
              <a:rPr lang="en-US" sz="2700" b="1" dirty="0">
                <a:latin typeface="+mn-lt"/>
              </a:rPr>
              <a:t>68	2 Timothy</a:t>
            </a:r>
            <a:br>
              <a:rPr lang="en-US" sz="2700" dirty="0">
                <a:latin typeface="+mn-lt"/>
              </a:rPr>
            </a:br>
            <a:r>
              <a:rPr lang="en-US" sz="2700" dirty="0">
                <a:latin typeface="+mn-lt"/>
              </a:rPr>
              <a:t>70	Temple/Jerusalem destroyed</a:t>
            </a:r>
            <a:br>
              <a:rPr lang="en-US" sz="2700" dirty="0">
                <a:latin typeface="+mn-lt"/>
              </a:rPr>
            </a:br>
            <a:br>
              <a:rPr lang="en-US" sz="2700" dirty="0">
                <a:latin typeface="+mn-lt"/>
              </a:rPr>
            </a:br>
            <a:r>
              <a:rPr lang="en-US" sz="2700" dirty="0">
                <a:latin typeface="+mn-lt"/>
              </a:rPr>
              <a:t>98	1-2-3 John, Revelation</a:t>
            </a:r>
            <a:br>
              <a:rPr lang="en-US" sz="2800" dirty="0">
                <a:latin typeface="Amasis MT Pro" panose="020B0604020202020204" pitchFamily="18" charset="0"/>
              </a:rPr>
            </a:br>
            <a:endParaRPr lang="en-US" sz="2800" b="1" dirty="0">
              <a:latin typeface="Amasis MT Pro" panose="020B06040202020202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851E4A-2E52-7F52-8398-9CF2AB3A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011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21508</TotalTime>
  <Words>1200</Words>
  <Application>Microsoft Office PowerPoint</Application>
  <PresentationFormat>Widescreen</PresentationFormat>
  <Paragraphs>130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Amasis MT Pro</vt:lpstr>
      <vt:lpstr>Arial</vt:lpstr>
      <vt:lpstr>Calibri</vt:lpstr>
      <vt:lpstr>Calibri Light</vt:lpstr>
      <vt:lpstr>Office Theme</vt:lpstr>
      <vt:lpstr>1_Office Theme</vt:lpstr>
      <vt:lpstr>Fellowship Church Sunday School  March-June 2023  Hebrews - Jesus Christ is Better   Today, Hebrews Review  (Apostasy &amp; Questions)   William (Bill) Heath (1 Peter 4:10-11)</vt:lpstr>
      <vt:lpstr>PowerPoint Presentation</vt:lpstr>
      <vt:lpstr>Neglect (2:1-4), Unbelief (3:7-4:11), Dull of hearing (5:11-6:12),  Draw back (10:26-39), Refuse God (12:12-29), verses 303/72=23%    Is Paul speaking to the Hebrew  1. unbelievers in danger of apostasy?  YES  or 2. believers not growing in Christ (carnal)?  NO / acceptable or 3. believers growing in Christ?  NO / can be divisive or 4. believers who lose their salvation?  NO / can be divisive  Apostasy defined:   departing from the Apostles’ doctrine (Acts 2:42).    Apostates today are exvangelicals or deconstructionists or free-thinkers.</vt:lpstr>
      <vt:lpstr>PowerPoint Presentation</vt:lpstr>
      <vt:lpstr>PowerPoint Presentation</vt:lpstr>
      <vt:lpstr>Questions on the Epistle  to the Hebrews   Which book of the Bible  do you desire to study next?   </vt:lpstr>
      <vt:lpstr>Why are there no prophets today?    Limited to the Apostles and their time, faded away after 1 generation  1.  Hebrews 1:1-3  Jesus’ words are how God speaks to us today 2.  2 Peter 2:1 were false prophets, shall be false teachers among you 3.  1 John 4:1 Try the spirits, many false prophets  Romans 15:30 Jesus/H.S. 4.  Revelation 1-3,19:10  Jesus is the spirit of prophecy 5.  2 Thessalonians 2:1-12  First, great falling away (apostates), then … 6.  Matthew 24:11  many false prophets shall arise, and deceive many 7.  1 Corinthians 13:8-12  complete (Scripture) or done away (gifts),                 2 Corinthians 3:18  changed from glory to glory        Conclusion:  Scripture (4:12-13), Jesus Christ (4:14-16), and the Holy Spirit (10:15-25), by faith (11:1-40), are sufficient.                                         </vt:lpstr>
      <vt:lpstr> Timeline AD  Paul’s writings (14 epistles over 17 years)  33  Jesus crucified  34 Saul saved 45-47 1st mission trip 49 Acts 15 51-54 2nd Mission trip: 51 Galatians 52-53 1-2 Thessalonians 54-58 3rd Mission trip: 57 1-2 Corinthians 58 Romans 61-63 Paul in prison in Rome: Ephesians, Philippians, Colossians, Philemon 65 Hebrews 67 1 Timothy Titus  68 2 Timothy 70 Temple/Jerusalem destroyed  98 1-2-3 John, Revelation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 Heath</cp:lastModifiedBy>
  <cp:revision>409</cp:revision>
  <cp:lastPrinted>2023-06-11T00:56:13Z</cp:lastPrinted>
  <dcterms:created xsi:type="dcterms:W3CDTF">2021-12-26T22:17:50Z</dcterms:created>
  <dcterms:modified xsi:type="dcterms:W3CDTF">2023-06-11T01:00:53Z</dcterms:modified>
</cp:coreProperties>
</file>