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87" r:id="rId2"/>
    <p:sldId id="293" r:id="rId3"/>
    <p:sldId id="295" r:id="rId4"/>
    <p:sldId id="298" r:id="rId5"/>
    <p:sldId id="294" r:id="rId6"/>
    <p:sldId id="299" r:id="rId7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8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2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41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8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93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12/11/2021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971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169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23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18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2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01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02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1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20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A4B53A7-3209-46A6-9454-F38EAC8F11E7}" type="datetimeFigureOut">
              <a:rPr lang="en-US" smtClean="0"/>
              <a:t>12/11/2021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13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A4B53A7-3209-46A6-9454-F38EAC8F11E7}" type="datetimeFigureOut">
              <a:rPr lang="en-US" smtClean="0"/>
              <a:pPr/>
              <a:t>12/11/2021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697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emf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18672" y="0"/>
            <a:ext cx="12154655" cy="6838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672" y="1141833"/>
            <a:ext cx="12044746" cy="3499625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chemeClr val="bg1"/>
                </a:solidFill>
                <a:cs typeface="Calibri Light"/>
              </a:rPr>
              <a:t>Fellowship church Sunday school</a:t>
            </a: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dirty="0">
                <a:solidFill>
                  <a:schemeClr val="bg1"/>
                </a:solidFill>
                <a:cs typeface="Calibri Light"/>
              </a:rPr>
              <a:t>December 12</a:t>
            </a:r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dirty="0">
                <a:solidFill>
                  <a:schemeClr val="bg1"/>
                </a:solidFill>
                <a:cs typeface="Calibri Light"/>
              </a:rPr>
              <a:t>John the apostle‘s “I AM” series</a:t>
            </a: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br>
              <a:rPr lang="en-US" sz="4400" dirty="0">
                <a:solidFill>
                  <a:schemeClr val="bg1"/>
                </a:solidFill>
                <a:cs typeface="Calibri Light"/>
              </a:rPr>
            </a:br>
            <a:r>
              <a:rPr lang="en-US" sz="4400" b="1" dirty="0">
                <a:solidFill>
                  <a:srgbClr val="FF0000"/>
                </a:solidFill>
                <a:cs typeface="Calibri Light"/>
              </a:rPr>
              <a:t>I am the Vine</a:t>
            </a:r>
            <a:br>
              <a:rPr lang="en-US" sz="4400" b="1" dirty="0">
                <a:solidFill>
                  <a:srgbClr val="FF0000"/>
                </a:solidFill>
                <a:cs typeface="Calibri Light"/>
              </a:rPr>
            </a:br>
            <a:r>
              <a:rPr lang="en-US" sz="3600" b="1" dirty="0">
                <a:solidFill>
                  <a:srgbClr val="FF0000"/>
                </a:solidFill>
                <a:cs typeface="Calibri Light"/>
              </a:rPr>
              <a:t>John Chapters 15-17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2" y="5337997"/>
            <a:ext cx="11934836" cy="890588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+mj-lt"/>
              </a:rPr>
              <a:t>Next Sunday, December 19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+mj-lt"/>
              </a:rPr>
              <a:t>I am Alpha and Omega, Revelation 1, 21-22</a:t>
            </a:r>
          </a:p>
        </p:txBody>
      </p:sp>
    </p:spTree>
    <p:extLst>
      <p:ext uri="{BB962C8B-B14F-4D97-AF65-F5344CB8AC3E}">
        <p14:creationId xmlns:p14="http://schemas.microsoft.com/office/powerpoint/2010/main" val="336532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4EB6-7CE6-4201-8A77-F01115426B98}"/>
              </a:ext>
            </a:extLst>
          </p:cNvPr>
          <p:cNvSpPr txBox="1"/>
          <p:nvPr/>
        </p:nvSpPr>
        <p:spPr>
          <a:xfrm>
            <a:off x="0" y="248434"/>
            <a:ext cx="12188932" cy="7034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 </a:t>
            </a:r>
            <a:r>
              <a:rPr lang="en-US" sz="2400" b="1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Jesus’s I AM Titles (8)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						</a:t>
            </a:r>
            <a:r>
              <a:rPr lang="en-US" sz="2400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John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</a:t>
            </a:r>
            <a:r>
              <a:rPr lang="en-US" sz="2400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Jesus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	</a:t>
            </a:r>
            <a:r>
              <a:rPr lang="en-US" sz="2400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Date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the beginning – the foundation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				(1-3)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1.  I AM (the witness)									4-5		Prophet		Oct 31	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2.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Bread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of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Life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							6-7		Prophet		Nov 7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3.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Light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of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World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						8-9		Prophet		Nov 14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 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Door,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Good Shepherd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10			Priest			Nov 21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 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Resurrection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		11-12		Priest			Nov 28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Way,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Truth,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		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13-14		Priest			Dec 5 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000"/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 I AM the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True Vine, 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AM the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Vine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15-17		Priest			Dec 12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the ending – the cross							(18-21)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8. I AM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Alpha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and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Omega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   	   Revelation 1, 21-22	King			Dec 19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 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9. I AM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Christmas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and </a:t>
            </a: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New Year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			John’s 5 books					Dec 26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9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-58723"/>
            <a:ext cx="12188932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87B768-5EB1-4AAB-86EF-F24C26F773FB}"/>
              </a:ext>
            </a:extLst>
          </p:cNvPr>
          <p:cNvSpPr txBox="1"/>
          <p:nvPr/>
        </p:nvSpPr>
        <p:spPr>
          <a:xfrm flipH="1">
            <a:off x="8867774" y="104775"/>
            <a:ext cx="332115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chemeClr val="bg1"/>
                </a:solidFill>
              </a:rPr>
              <a:t>Times and Places</a:t>
            </a:r>
          </a:p>
          <a:p>
            <a:endParaRPr lang="en-US" sz="12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Thursday Evening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Depart Upper Room to the Mount of Olives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14:31 Arise, let us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go from here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Depart Mount of Olives to the Garden of Gethsemane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18:1 He went forth with His disciples … where was a garden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See the source image">
            <a:extLst>
              <a:ext uri="{FF2B5EF4-FFF2-40B4-BE49-F238E27FC236}">
                <a16:creationId xmlns:a16="http://schemas.microsoft.com/office/drawing/2014/main" id="{3B31901C-B79D-4625-A05B-33B22E316D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" t="8496" r="28856" b="10380"/>
          <a:stretch/>
        </p:blipFill>
        <p:spPr bwMode="auto">
          <a:xfrm>
            <a:off x="-1" y="-82083"/>
            <a:ext cx="8582025" cy="685798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9B95DF2-C0B8-49DB-910E-7E39295ECB56}"/>
              </a:ext>
            </a:extLst>
          </p:cNvPr>
          <p:cNvSpPr/>
          <p:nvPr/>
        </p:nvSpPr>
        <p:spPr>
          <a:xfrm>
            <a:off x="5821877" y="2685029"/>
            <a:ext cx="1509182" cy="675717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0D8A4F5-57B2-46EC-B155-52499D08D8C6}"/>
              </a:ext>
            </a:extLst>
          </p:cNvPr>
          <p:cNvSpPr/>
          <p:nvPr/>
        </p:nvSpPr>
        <p:spPr>
          <a:xfrm rot="14891097">
            <a:off x="5733153" y="2309582"/>
            <a:ext cx="653691" cy="18524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1E5754-533D-4F26-86BB-97C1A860AC13}"/>
              </a:ext>
            </a:extLst>
          </p:cNvPr>
          <p:cNvSpPr/>
          <p:nvPr/>
        </p:nvSpPr>
        <p:spPr>
          <a:xfrm>
            <a:off x="5339875" y="1645643"/>
            <a:ext cx="1509182" cy="4506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DF000F-996C-47A1-A3C5-DD4CCB5BE7B3}"/>
              </a:ext>
            </a:extLst>
          </p:cNvPr>
          <p:cNvSpPr/>
          <p:nvPr/>
        </p:nvSpPr>
        <p:spPr>
          <a:xfrm rot="21034622">
            <a:off x="512690" y="273380"/>
            <a:ext cx="3143213" cy="7048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3E3C0E0-9094-4B3A-9D83-52770DF10CC1}"/>
              </a:ext>
            </a:extLst>
          </p:cNvPr>
          <p:cNvSpPr/>
          <p:nvPr/>
        </p:nvSpPr>
        <p:spPr>
          <a:xfrm>
            <a:off x="1832176" y="5262934"/>
            <a:ext cx="1653973" cy="600075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DD1A1CA-138E-49C0-B459-DEBAB59E586B}"/>
              </a:ext>
            </a:extLst>
          </p:cNvPr>
          <p:cNvSpPr/>
          <p:nvPr/>
        </p:nvSpPr>
        <p:spPr>
          <a:xfrm rot="19121657" flipV="1">
            <a:off x="3072497" y="4237637"/>
            <a:ext cx="3333955" cy="37654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25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4EB6-7CE6-4201-8A77-F01115426B98}"/>
              </a:ext>
            </a:extLst>
          </p:cNvPr>
          <p:cNvSpPr txBox="1"/>
          <p:nvPr/>
        </p:nvSpPr>
        <p:spPr>
          <a:xfrm>
            <a:off x="0" y="248434"/>
            <a:ext cx="12188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Helvetica" panose="020B0604020202020204" pitchFamily="34" charset="0"/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105437-CF3C-4671-AD6B-CDF2EEB7B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-10"/>
            <a:ext cx="1087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79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4EB6-7CE6-4201-8A77-F01115426B98}"/>
              </a:ext>
            </a:extLst>
          </p:cNvPr>
          <p:cNvSpPr txBox="1"/>
          <p:nvPr/>
        </p:nvSpPr>
        <p:spPr>
          <a:xfrm>
            <a:off x="0" y="784"/>
            <a:ext cx="12188932" cy="55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15-17,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AM the Vine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bg1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Overview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15:1  	 FOUNDATION: I AM the True Vine, and My Father is the Husbandman</a:t>
            </a: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4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15:2-17  Abide in Me, and I in 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you</a:t>
            </a:r>
            <a:r>
              <a:rPr lang="en-US" sz="24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: Abide, Fruit, Love, &amp; Friends                                                 </a:t>
            </a:r>
            <a:endParaRPr lang="en-US" sz="24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sz="1800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tabLst>
                <a:tab pos="2743200" algn="ctr"/>
                <a:tab pos="5486400" algn="r"/>
                <a:tab pos="457200" algn="l"/>
              </a:tabLst>
            </a:pPr>
            <a:r>
              <a:rPr lang="en-US" sz="18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 </a:t>
            </a:r>
            <a:endParaRPr lang="en-US" sz="1800" dirty="0">
              <a:solidFill>
                <a:schemeClr val="bg1"/>
              </a:solidFill>
              <a:effectLst/>
              <a:latin typeface="Wingdings 3" panose="05040102010807070707" pitchFamily="18" charset="2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15:18-16:4  Jesus Predicts Why the World will Hate Christ followers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solidFill>
                <a:schemeClr val="bg1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3CFA7D-18CC-4CD2-8DB3-8FC62857AD37}"/>
              </a:ext>
            </a:extLst>
          </p:cNvPr>
          <p:cNvSpPr txBox="1"/>
          <p:nvPr/>
        </p:nvSpPr>
        <p:spPr>
          <a:xfrm>
            <a:off x="6331226" y="4065105"/>
            <a:ext cx="4390946" cy="2236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>
                <a:solidFill>
                  <a:srgbClr val="FF0000"/>
                </a:solidFill>
              </a:rPr>
              <a:t>Doctrine Build–up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1</a:t>
            </a:r>
            <a:r>
              <a:rPr lang="en-US" sz="2400" b="1" baseline="30000" dirty="0">
                <a:solidFill>
                  <a:srgbClr val="FF0000"/>
                </a:solidFill>
              </a:rPr>
              <a:t>st</a:t>
            </a:r>
            <a:r>
              <a:rPr lang="en-US" sz="2400" b="1" dirty="0">
                <a:solidFill>
                  <a:srgbClr val="FF0000"/>
                </a:solidFill>
              </a:rPr>
              <a:t> Branches receive (vs 5)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2</a:t>
            </a:r>
            <a:r>
              <a:rPr lang="en-US" sz="2400" b="1" baseline="30000" dirty="0">
                <a:solidFill>
                  <a:srgbClr val="FF0000"/>
                </a:solidFill>
              </a:rPr>
              <a:t>nd</a:t>
            </a:r>
            <a:r>
              <a:rPr lang="en-US" sz="2400" b="1" dirty="0">
                <a:solidFill>
                  <a:srgbClr val="FF0000"/>
                </a:solidFill>
              </a:rPr>
              <a:t> Disciples follow (vs 8)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</a:rPr>
              <a:t>3</a:t>
            </a:r>
            <a:r>
              <a:rPr lang="en-US" sz="2400" b="1" baseline="30000" dirty="0">
                <a:solidFill>
                  <a:srgbClr val="FF0000"/>
                </a:solidFill>
              </a:rPr>
              <a:t>rd</a:t>
            </a:r>
            <a:r>
              <a:rPr lang="en-US" sz="2400" b="1" dirty="0">
                <a:solidFill>
                  <a:srgbClr val="FF0000"/>
                </a:solidFill>
              </a:rPr>
              <a:t>  Friends fellowship (vs 15)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046DD-E0DA-455D-8869-6B7EBDE692D7}"/>
              </a:ext>
            </a:extLst>
          </p:cNvPr>
          <p:cNvSpPr txBox="1"/>
          <p:nvPr/>
        </p:nvSpPr>
        <p:spPr>
          <a:xfrm>
            <a:off x="139147" y="4065105"/>
            <a:ext cx="4224233" cy="27921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u="sng" dirty="0">
                <a:solidFill>
                  <a:srgbClr val="0070C0"/>
                </a:solidFill>
              </a:rPr>
              <a:t>Doctrine Build–up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1</a:t>
            </a:r>
            <a:r>
              <a:rPr lang="en-US" sz="2400" b="1" baseline="30000" dirty="0">
                <a:solidFill>
                  <a:srgbClr val="0070C0"/>
                </a:solidFill>
              </a:rPr>
              <a:t>st</a:t>
            </a:r>
            <a:r>
              <a:rPr lang="en-US" sz="2400" b="1" dirty="0">
                <a:solidFill>
                  <a:srgbClr val="0070C0"/>
                </a:solidFill>
              </a:rPr>
              <a:t> Fruit (vs 2)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2</a:t>
            </a:r>
            <a:r>
              <a:rPr lang="en-US" sz="2400" b="1" baseline="30000" dirty="0">
                <a:solidFill>
                  <a:srgbClr val="0070C0"/>
                </a:solidFill>
              </a:rPr>
              <a:t>nd</a:t>
            </a:r>
            <a:r>
              <a:rPr lang="en-US" sz="2400" b="1" dirty="0">
                <a:solidFill>
                  <a:srgbClr val="0070C0"/>
                </a:solidFill>
              </a:rPr>
              <a:t> more fruit (vs 2)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3</a:t>
            </a:r>
            <a:r>
              <a:rPr lang="en-US" sz="2400" b="1" baseline="30000" dirty="0">
                <a:solidFill>
                  <a:srgbClr val="0070C0"/>
                </a:solidFill>
              </a:rPr>
              <a:t>rd</a:t>
            </a:r>
            <a:r>
              <a:rPr lang="en-US" sz="2400" b="1" dirty="0">
                <a:solidFill>
                  <a:srgbClr val="0070C0"/>
                </a:solidFill>
              </a:rPr>
              <a:t>  much fruit (vs 8)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4</a:t>
            </a:r>
            <a:r>
              <a:rPr lang="en-US" sz="2400" b="1" baseline="30000" dirty="0">
                <a:solidFill>
                  <a:srgbClr val="0070C0"/>
                </a:solidFill>
              </a:rPr>
              <a:t>th</a:t>
            </a:r>
            <a:r>
              <a:rPr lang="en-US" sz="2400" b="1" dirty="0">
                <a:solidFill>
                  <a:srgbClr val="0070C0"/>
                </a:solidFill>
              </a:rPr>
              <a:t>  fruit that remains (vs 16)</a:t>
            </a:r>
          </a:p>
        </p:txBody>
      </p:sp>
    </p:spTree>
    <p:extLst>
      <p:ext uri="{BB962C8B-B14F-4D97-AF65-F5344CB8AC3E}">
        <p14:creationId xmlns:p14="http://schemas.microsoft.com/office/powerpoint/2010/main" val="1536057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8206D-154E-46E3-AA8C-A5FDB02AB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5"/>
          <a:stretch/>
        </p:blipFill>
        <p:spPr>
          <a:xfrm>
            <a:off x="0" y="0"/>
            <a:ext cx="12188932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434EB6-7CE6-4201-8A77-F01115426B98}"/>
              </a:ext>
            </a:extLst>
          </p:cNvPr>
          <p:cNvSpPr txBox="1"/>
          <p:nvPr/>
        </p:nvSpPr>
        <p:spPr>
          <a:xfrm>
            <a:off x="0" y="784"/>
            <a:ext cx="12188932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16-17,</a:t>
            </a:r>
            <a:r>
              <a:rPr lang="en-US" sz="2800" b="1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AM the Vine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chemeClr val="bg1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Overview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rgbClr val="002060"/>
              </a:solidFill>
              <a:effectLst/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16:5-15		The Holy Spirit’s Work (reprove sin-righteousness-judgment)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16:16-22 	Trials (Here Comes Trouble) will Turn our Sorrow into Joy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16:23-33	The 11 Apostles will pray directly to the Father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Jesus’ Great High Priestly Prayer to His Father in Heaven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17:1-5		1</a:t>
            </a:r>
            <a:r>
              <a:rPr lang="en-US" sz="2400" baseline="300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st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for His Work (works – Heb 10:24-25, Rev 2-3)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17:6-19		2</a:t>
            </a:r>
            <a:r>
              <a:rPr lang="en-US" sz="2400" baseline="300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nd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for</a:t>
            </a:r>
            <a:r>
              <a:rPr lang="en-US" sz="2400" baseline="300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His 11 Apostles Sanctification (why the world hates them)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Cambria Math" panose="02040503050406030204" pitchFamily="18" charset="0"/>
              <a:cs typeface="Wingdings 3" panose="05040102010807070707" pitchFamily="18" charset="2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17:20-26	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3</a:t>
            </a:r>
            <a:r>
              <a:rPr lang="en-US" sz="2400" b="1" baseline="300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rd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 for all future Believers in the Church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Cambria Math" panose="02040503050406030204" pitchFamily="18" charset="0"/>
                <a:cs typeface="Wingdings 3" panose="05040102010807070707" pitchFamily="18" charset="2"/>
              </a:rPr>
              <a:t>, Ephesians 3:14-21</a:t>
            </a: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0434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10962</TotalTime>
  <Words>565</Words>
  <Application>Microsoft Office PowerPoint</Application>
  <PresentationFormat>Widescreen</PresentationFormat>
  <Paragraphs>75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Century Gothic</vt:lpstr>
      <vt:lpstr>Verdana</vt:lpstr>
      <vt:lpstr>Wingdings 3</vt:lpstr>
      <vt:lpstr>Mesh</vt:lpstr>
      <vt:lpstr>Fellowship church Sunday school December 12  John the apostle‘s “I AM” series  I am the Vine John Chapters 15-17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William Heath</cp:lastModifiedBy>
  <cp:revision>1087</cp:revision>
  <cp:lastPrinted>2021-12-12T12:50:17Z</cp:lastPrinted>
  <dcterms:created xsi:type="dcterms:W3CDTF">2013-07-15T20:26:40Z</dcterms:created>
  <dcterms:modified xsi:type="dcterms:W3CDTF">2021-12-12T12:50:31Z</dcterms:modified>
</cp:coreProperties>
</file>