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87" r:id="rId2"/>
    <p:sldId id="288" r:id="rId3"/>
    <p:sldId id="292" r:id="rId4"/>
    <p:sldId id="289" r:id="rId5"/>
    <p:sldId id="291" r:id="rId6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59" d="100"/>
          <a:sy n="59" d="100"/>
        </p:scale>
        <p:origin x="8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8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25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41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8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93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97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16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2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1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2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01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0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14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20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A4B53A7-3209-46A6-9454-F38EAC8F11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1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A4B53A7-3209-46A6-9454-F38EAC8F11E7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69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gif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3068" y="10"/>
            <a:ext cx="12188932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96" y="558436"/>
            <a:ext cx="11582408" cy="3499625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bg1"/>
                </a:solidFill>
                <a:cs typeface="Calibri Light"/>
              </a:rPr>
              <a:t>Fellowship church Sunday school</a:t>
            </a: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dirty="0">
                <a:solidFill>
                  <a:schemeClr val="bg1"/>
                </a:solidFill>
                <a:cs typeface="Calibri Light"/>
              </a:rPr>
              <a:t>N</a:t>
            </a:r>
            <a:r>
              <a:rPr lang="en-US" sz="4400" dirty="0">
                <a:solidFill>
                  <a:schemeClr val="bg1"/>
                </a:solidFill>
              </a:rPr>
              <a:t>ovember 7</a:t>
            </a:r>
            <a:br>
              <a:rPr lang="en-US" sz="4400" dirty="0">
                <a:solidFill>
                  <a:schemeClr val="bg1"/>
                </a:solidFill>
              </a:rPr>
            </a:b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dirty="0">
                <a:solidFill>
                  <a:schemeClr val="bg1"/>
                </a:solidFill>
                <a:cs typeface="Calibri Light"/>
              </a:rPr>
              <a:t>John the apostle‘s “I AM” series</a:t>
            </a: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b="1" dirty="0">
                <a:solidFill>
                  <a:srgbClr val="0070C0"/>
                </a:solidFill>
                <a:cs typeface="Calibri Light"/>
              </a:rPr>
              <a:t>I am the bread of life, John Chapters 6-7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2" y="5033962"/>
            <a:ext cx="11934836" cy="890588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</a:rPr>
              <a:t>Next Sunday, November 14 </a:t>
            </a:r>
          </a:p>
          <a:p>
            <a:pPr algn="ctr"/>
            <a:r>
              <a:rPr lang="en-US" sz="4400" b="1" dirty="0">
                <a:solidFill>
                  <a:srgbClr val="00B050"/>
                </a:solidFill>
              </a:rPr>
              <a:t>I am the light of the world, John chapters 8-9 </a:t>
            </a:r>
          </a:p>
          <a:p>
            <a:pPr algn="ctr"/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2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3068" y="10"/>
            <a:ext cx="12188932" cy="6857990"/>
          </a:xfrm>
          <a:prstGeom prst="rect">
            <a:avLst/>
          </a:prstGeom>
        </p:spPr>
      </p:pic>
      <p:pic>
        <p:nvPicPr>
          <p:cNvPr id="6" name="Picture 5" descr="A picture containing nature, outdoor, rock&#10;&#10;Description automatically generated">
            <a:extLst>
              <a:ext uri="{FF2B5EF4-FFF2-40B4-BE49-F238E27FC236}">
                <a16:creationId xmlns:a16="http://schemas.microsoft.com/office/drawing/2014/main" id="{9716C6F7-922E-47A5-A3B4-DB51AF6D7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389" y="1197919"/>
            <a:ext cx="6924971" cy="4051108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9347C4A1-D2AF-468E-B51C-B72F099C3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7" y="1104342"/>
            <a:ext cx="3971924" cy="560742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B8D1E5E-079F-4092-AAF9-38359F0DFD26}"/>
              </a:ext>
            </a:extLst>
          </p:cNvPr>
          <p:cNvSpPr/>
          <p:nvPr/>
        </p:nvSpPr>
        <p:spPr>
          <a:xfrm>
            <a:off x="1724024" y="1533525"/>
            <a:ext cx="1400176" cy="876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942B13-4B18-46E5-827A-B579AF8A1A70}"/>
              </a:ext>
            </a:extLst>
          </p:cNvPr>
          <p:cNvSpPr/>
          <p:nvPr/>
        </p:nvSpPr>
        <p:spPr>
          <a:xfrm>
            <a:off x="3115675" y="1825439"/>
            <a:ext cx="980076" cy="55245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C4E785-7680-4B94-8076-251C6640882D}"/>
              </a:ext>
            </a:extLst>
          </p:cNvPr>
          <p:cNvSpPr txBox="1"/>
          <p:nvPr/>
        </p:nvSpPr>
        <p:spPr>
          <a:xfrm>
            <a:off x="6037655" y="5532189"/>
            <a:ext cx="4974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Herod Antipas Rules Galilee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from </a:t>
            </a:r>
            <a:r>
              <a:rPr lang="en-US" sz="2400" dirty="0" err="1">
                <a:solidFill>
                  <a:schemeClr val="bg1"/>
                </a:solidFill>
              </a:rPr>
              <a:t>Sepphoris</a:t>
            </a:r>
            <a:r>
              <a:rPr lang="en-US" sz="2400" dirty="0">
                <a:solidFill>
                  <a:schemeClr val="bg1"/>
                </a:solidFill>
              </a:rPr>
              <a:t> from 4-20 AD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then from Tiberias from 20-39 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F0F821-B999-4590-B55C-EFA693F841F2}"/>
              </a:ext>
            </a:extLst>
          </p:cNvPr>
          <p:cNvSpPr txBox="1"/>
          <p:nvPr/>
        </p:nvSpPr>
        <p:spPr>
          <a:xfrm>
            <a:off x="5584985" y="183466"/>
            <a:ext cx="5689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Archeological remains of </a:t>
            </a:r>
            <a:r>
              <a:rPr lang="en-US" sz="2400" dirty="0" err="1">
                <a:solidFill>
                  <a:schemeClr val="bg1"/>
                </a:solidFill>
              </a:rPr>
              <a:t>Sepphoris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4 miles NW from Nazareth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3F700D-0997-441F-841D-6CB09E48CD8B}"/>
              </a:ext>
            </a:extLst>
          </p:cNvPr>
          <p:cNvSpPr txBox="1"/>
          <p:nvPr/>
        </p:nvSpPr>
        <p:spPr>
          <a:xfrm>
            <a:off x="738009" y="235924"/>
            <a:ext cx="3589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1.  Background/Setting</a:t>
            </a:r>
          </a:p>
        </p:txBody>
      </p:sp>
    </p:spTree>
    <p:extLst>
      <p:ext uri="{BB962C8B-B14F-4D97-AF65-F5344CB8AC3E}">
        <p14:creationId xmlns:p14="http://schemas.microsoft.com/office/powerpoint/2010/main" val="2544288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3068" y="10"/>
            <a:ext cx="12188932" cy="6857990"/>
          </a:xfrm>
          <a:prstGeom prst="rect">
            <a:avLst/>
          </a:prstGeom>
        </p:spPr>
      </p:pic>
      <p:pic>
        <p:nvPicPr>
          <p:cNvPr id="7" name="Picture 6" descr="jesusingalilee4">
            <a:extLst>
              <a:ext uri="{FF2B5EF4-FFF2-40B4-BE49-F238E27FC236}">
                <a16:creationId xmlns:a16="http://schemas.microsoft.com/office/drawing/2014/main" id="{4AA767A0-E8BC-435D-BC6C-E415C1A30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34" y="490381"/>
            <a:ext cx="11795931" cy="63474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0C509F44-323A-4E3B-B685-1923A880A9F9}"/>
              </a:ext>
            </a:extLst>
          </p:cNvPr>
          <p:cNvSpPr/>
          <p:nvPr/>
        </p:nvSpPr>
        <p:spPr>
          <a:xfrm rot="821128">
            <a:off x="5958405" y="2232441"/>
            <a:ext cx="2595012" cy="2978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AA4F94C-9132-410B-8507-5C016D0E4631}"/>
              </a:ext>
            </a:extLst>
          </p:cNvPr>
          <p:cNvSpPr/>
          <p:nvPr/>
        </p:nvSpPr>
        <p:spPr>
          <a:xfrm rot="10800000">
            <a:off x="4068730" y="2622082"/>
            <a:ext cx="4288122" cy="29770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BAC7E62-1863-44B4-B07E-76E5F97287E3}"/>
              </a:ext>
            </a:extLst>
          </p:cNvPr>
          <p:cNvSpPr/>
          <p:nvPr/>
        </p:nvSpPr>
        <p:spPr>
          <a:xfrm rot="19850530">
            <a:off x="4494918" y="2243727"/>
            <a:ext cx="1130519" cy="33518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53BC55-DEF2-4085-94D0-57748C82CAD0}"/>
              </a:ext>
            </a:extLst>
          </p:cNvPr>
          <p:cNvSpPr txBox="1"/>
          <p:nvPr/>
        </p:nvSpPr>
        <p:spPr>
          <a:xfrm>
            <a:off x="3946211" y="0"/>
            <a:ext cx="4299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Travel of Jesus in John 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FF6F85-C45C-4729-B5B8-586DF8BE6274}"/>
              </a:ext>
            </a:extLst>
          </p:cNvPr>
          <p:cNvSpPr txBox="1"/>
          <p:nvPr/>
        </p:nvSpPr>
        <p:spPr>
          <a:xfrm>
            <a:off x="7064829" y="1842975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374B0-CD90-45FE-816D-4195A61B1330}"/>
              </a:ext>
            </a:extLst>
          </p:cNvPr>
          <p:cNvSpPr txBox="1"/>
          <p:nvPr/>
        </p:nvSpPr>
        <p:spPr>
          <a:xfrm>
            <a:off x="5653684" y="1472767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27386E-3225-4C8E-99FE-31DDDBDE7A4B}"/>
              </a:ext>
            </a:extLst>
          </p:cNvPr>
          <p:cNvSpPr txBox="1"/>
          <p:nvPr/>
        </p:nvSpPr>
        <p:spPr>
          <a:xfrm>
            <a:off x="3591627" y="2540102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9D02B-D9DC-4542-9E1D-D273FC275F06}"/>
              </a:ext>
            </a:extLst>
          </p:cNvPr>
          <p:cNvSpPr txBox="1"/>
          <p:nvPr/>
        </p:nvSpPr>
        <p:spPr>
          <a:xfrm>
            <a:off x="8546197" y="2414766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63236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0" y="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34EB6-7CE6-4201-8A77-F01115426B98}"/>
              </a:ext>
            </a:extLst>
          </p:cNvPr>
          <p:cNvSpPr txBox="1"/>
          <p:nvPr/>
        </p:nvSpPr>
        <p:spPr>
          <a:xfrm>
            <a:off x="0" y="0"/>
            <a:ext cx="12188932" cy="6910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en-US" sz="2800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Jesus’s I AM Titles (8)</a:t>
            </a: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									</a:t>
            </a:r>
            <a:r>
              <a:rPr lang="en-US" sz="2800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John </a:t>
            </a: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																										(1-3)</a:t>
            </a:r>
            <a:endParaRPr lang="en-US" sz="28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1.  I AM (the witness - foundation						4-5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2.  I AM the 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Bread</a:t>
            </a: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of 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Life</a:t>
            </a: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									6-7	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3.  I AM the 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Light</a:t>
            </a: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of the 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World</a:t>
            </a: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							8-9	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endParaRPr lang="en-US" sz="2800" dirty="0">
              <a:solidFill>
                <a:schemeClr val="bg1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4.  </a:t>
            </a: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the 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Door,</a:t>
            </a: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 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Shepherd</a:t>
            </a: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10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endParaRPr lang="en-US" sz="2800" dirty="0">
              <a:solidFill>
                <a:schemeClr val="bg1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 </a:t>
            </a: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the 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Resurrection</a:t>
            </a: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 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</a:t>
            </a: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		11-12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 I AM the 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Way,</a:t>
            </a: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Truth,</a:t>
            </a: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 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			</a:t>
            </a: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13-14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 I AM the 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 Vine/</a:t>
            </a: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the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Vine</a:t>
            </a: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15-17					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148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				(18-21)</a:t>
            </a:r>
          </a:p>
          <a:p>
            <a:pPr marL="41148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 I AM the 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Alpha</a:t>
            </a: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Omega</a:t>
            </a: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	 	    Revelation 1, 21, 22			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85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0" y="0"/>
            <a:ext cx="12188932" cy="685799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809A8E-2EC0-464D-B36B-841628298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401563"/>
              </p:ext>
            </p:extLst>
          </p:nvPr>
        </p:nvGraphicFramePr>
        <p:xfrm>
          <a:off x="-1" y="0"/>
          <a:ext cx="12188931" cy="68579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7700">
                  <a:extLst>
                    <a:ext uri="{9D8B030D-6E8A-4147-A177-3AD203B41FA5}">
                      <a16:colId xmlns:a16="http://schemas.microsoft.com/office/drawing/2014/main" val="3369562049"/>
                    </a:ext>
                  </a:extLst>
                </a:gridCol>
                <a:gridCol w="2846720">
                  <a:extLst>
                    <a:ext uri="{9D8B030D-6E8A-4147-A177-3AD203B41FA5}">
                      <a16:colId xmlns:a16="http://schemas.microsoft.com/office/drawing/2014/main" val="2676736811"/>
                    </a:ext>
                  </a:extLst>
                </a:gridCol>
                <a:gridCol w="2932573">
                  <a:extLst>
                    <a:ext uri="{9D8B030D-6E8A-4147-A177-3AD203B41FA5}">
                      <a16:colId xmlns:a16="http://schemas.microsoft.com/office/drawing/2014/main" val="504066086"/>
                    </a:ext>
                  </a:extLst>
                </a:gridCol>
                <a:gridCol w="1744181">
                  <a:extLst>
                    <a:ext uri="{9D8B030D-6E8A-4147-A177-3AD203B41FA5}">
                      <a16:colId xmlns:a16="http://schemas.microsoft.com/office/drawing/2014/main" val="844115584"/>
                    </a:ext>
                  </a:extLst>
                </a:gridCol>
                <a:gridCol w="1830034">
                  <a:extLst>
                    <a:ext uri="{9D8B030D-6E8A-4147-A177-3AD203B41FA5}">
                      <a16:colId xmlns:a16="http://schemas.microsoft.com/office/drawing/2014/main" val="3417982761"/>
                    </a:ext>
                  </a:extLst>
                </a:gridCol>
                <a:gridCol w="2027723">
                  <a:extLst>
                    <a:ext uri="{9D8B030D-6E8A-4147-A177-3AD203B41FA5}">
                      <a16:colId xmlns:a16="http://schemas.microsoft.com/office/drawing/2014/main" val="37891169"/>
                    </a:ext>
                  </a:extLst>
                </a:gridCol>
              </a:tblGrid>
              <a:tr h="9027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John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1-3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Beginning:  Light 1:4-5, 7-9, 3:19-21. Life 5x, Not life 1x.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John 1-21 Believe 92x (John 20:31)               1 John 5:13</a:t>
                      </a:r>
                      <a:endParaRPr lang="en-US" sz="140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John            8-12 Light,       13-17 Love,      18-21 Life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 John   1:1-2:11 Light,     2:5-5:3 Love,     5:6-19 Life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Revelation   1-18 Light,      19-20 Love,      21-22 Life </a:t>
                      </a:r>
                      <a:endParaRPr lang="en-US" sz="140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367238"/>
                  </a:ext>
                </a:extLst>
              </a:tr>
              <a:tr h="28261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 AM (John 21x) + (Rev 4x) = (25x)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Who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When (appx)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Where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0012180"/>
                  </a:ext>
                </a:extLst>
              </a:tr>
              <a:tr h="59276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John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4-5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 AM (the witness - foundation) (4:26) 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living water, Never thirst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4:10-11, 13-15  Light 5:35</a:t>
                      </a:r>
                      <a:endParaRPr lang="en-US" sz="140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Woman at the Well /Lame man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 to 9 months ?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Sabbath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Judea, Samaria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Galilee, Jerusalem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8557699"/>
                  </a:ext>
                </a:extLst>
              </a:tr>
              <a:tr h="59276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John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6-7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 AM the Bread of Life  (6:35, 6:41, 6:48, 6:57)</a:t>
                      </a:r>
                      <a:endParaRPr lang="en-US" sz="140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(7:1-53) Thirst, Rivers of living water</a:t>
                      </a:r>
                      <a:endParaRPr lang="en-US" sz="140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Fed Multitude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Heal 1, Taught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Passover Feast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Feast of Taber</a:t>
                      </a:r>
                      <a:endParaRPr lang="en-US" sz="140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Galilee,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Jerusalem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0095483"/>
                  </a:ext>
                </a:extLst>
              </a:tr>
              <a:tr h="59276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John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8-9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 AM the Light of the World (8:12, 9:5)</a:t>
                      </a:r>
                      <a:endParaRPr lang="en-US" sz="140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 AM (8:28, 9:9)</a:t>
                      </a:r>
                      <a:endParaRPr lang="en-US" sz="140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Blind man healed</a:t>
                      </a:r>
                      <a:endParaRPr lang="en-US" sz="140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 years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Same day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Sabbath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Mount of Olives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922354"/>
                  </a:ext>
                </a:extLst>
              </a:tr>
              <a:tr h="62029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John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 AM the Door of the Sheep (10:7, 10:9)</a:t>
                      </a:r>
                      <a:endParaRPr lang="en-US" sz="140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 AM the Good Shepherd of the Sheep (10:11, 14)</a:t>
                      </a:r>
                      <a:endParaRPr lang="en-US" sz="140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My Sheep hear my Voice</a:t>
                      </a:r>
                      <a:endParaRPr lang="en-US" sz="140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Beyond Jordon    10:40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6846867"/>
                  </a:ext>
                </a:extLst>
              </a:tr>
              <a:tr h="59276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John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11-12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 AM the Resurrection &amp; the Life (11:25)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the Light of this World (11:9, 12:35, 12:49)</a:t>
                      </a:r>
                      <a:endParaRPr lang="en-US" sz="140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 family of friends - funeral</a:t>
                      </a:r>
                      <a:endParaRPr lang="en-US" sz="140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 yr, 5 mo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, Jn 12:1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Bethany  11:1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Ephraim, Bethany 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5893010"/>
                  </a:ext>
                </a:extLst>
              </a:tr>
              <a:tr h="59276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John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13-14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 AM the Way, the Truth, and the Life (14:6)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 AM (13:19)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Judas left, 13:31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 disciples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Thursday night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before Jesus is crucified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Jerusalem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Passover Supper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8233029"/>
                  </a:ext>
                </a:extLst>
              </a:tr>
              <a:tr h="59276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John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15-17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 AM the True Vine (15:1)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 AM the Vine (15:5)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Abide 8x Abide not 1x.  Fruit 6x, No fruit 1x. World-Hate 15:18-25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Mount of Olives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9253636"/>
                  </a:ext>
                </a:extLst>
              </a:tr>
              <a:tr h="59276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John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18-21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Ending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 AM (18:5, 18:6, 18:8)</a:t>
                      </a:r>
                      <a:endParaRPr lang="en-US" sz="140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John 4-17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Life 30x     Not life 1x</a:t>
                      </a:r>
                      <a:endParaRPr lang="en-US" sz="140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Disciples, Jews, Romans, World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Betrayal, death  40 days, 33 AD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Gethsemane Golgotha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6083164"/>
                  </a:ext>
                </a:extLst>
              </a:tr>
              <a:tr h="90291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Revel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ation 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 AM the Alpha &amp; Omega, Beginning &amp; the Ending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(1:8, 21:6)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 AM the Alpha &amp; Omega,  First &amp; the Last (1:11)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+ Beginning &amp; End (22:13)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John, Jesus, Angels, 4 beasts 24 elders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90 AD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 John 90 AD?</a:t>
                      </a:r>
                      <a:endParaRPr lang="en-US" sz="140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Island of Patmos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World</a:t>
                      </a:r>
                      <a:endParaRPr lang="en-US" sz="1400" dirty="0">
                        <a:effectLst/>
                        <a:latin typeface="Wingdings 3" panose="05040102010807070707" pitchFamily="18" charset="2"/>
                        <a:ea typeface="Cambria Math" panose="02040503050406030204" pitchFamily="18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065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2547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5635</TotalTime>
  <Words>739</Words>
  <Application>Microsoft Office PowerPoint</Application>
  <PresentationFormat>Widescreen</PresentationFormat>
  <Paragraphs>124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Century Gothic</vt:lpstr>
      <vt:lpstr>Verdana</vt:lpstr>
      <vt:lpstr>Wingdings 3</vt:lpstr>
      <vt:lpstr>Mesh</vt:lpstr>
      <vt:lpstr>Fellowship church Sunday school November 7  John the apostle‘s “I AM” series  I am the bread of life, John Chapters 6-7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Bill Heath</cp:lastModifiedBy>
  <cp:revision>1025</cp:revision>
  <cp:lastPrinted>2021-11-07T12:50:46Z</cp:lastPrinted>
  <dcterms:created xsi:type="dcterms:W3CDTF">2013-07-15T20:26:40Z</dcterms:created>
  <dcterms:modified xsi:type="dcterms:W3CDTF">2021-11-07T12:52:37Z</dcterms:modified>
</cp:coreProperties>
</file>