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9"/>
  </p:notesMasterIdLst>
  <p:sldIdLst>
    <p:sldId id="364" r:id="rId2"/>
    <p:sldId id="369" r:id="rId3"/>
    <p:sldId id="367" r:id="rId4"/>
    <p:sldId id="366" r:id="rId5"/>
    <p:sldId id="370" r:id="rId6"/>
    <p:sldId id="371" r:id="rId7"/>
    <p:sldId id="365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347762" y="6414286"/>
            <a:ext cx="5882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</a:t>
            </a:r>
            <a:r>
              <a:rPr lang="en-US" sz="2000"/>
              <a:t>December 13, </a:t>
            </a:r>
            <a:r>
              <a:rPr lang="en-US" sz="2000" dirty="0"/>
              <a:t>2023,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121920"/>
            <a:ext cx="6720674" cy="11940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Biblical characters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5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72669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719200"/>
            <a:ext cx="242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 err="1"/>
              <a:t>Pr</a:t>
            </a:r>
            <a:r>
              <a:rPr lang="en-US" sz="2000" dirty="0"/>
              <a:t> 20:10, Dan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10687" y="1320298"/>
            <a:ext cx="6635482" cy="50167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Simeon &amp; Anna seek, see, &amp; speak (Luke 2:22-40)  </a:t>
            </a:r>
          </a:p>
          <a:p>
            <a:r>
              <a:rPr lang="en-US" sz="2000" dirty="0"/>
              <a:t>#2 – No guile Nathanael (John 1:43-51)</a:t>
            </a:r>
          </a:p>
          <a:p>
            <a:r>
              <a:rPr lang="en-US" sz="2000" dirty="0"/>
              <a:t>#3 – Here a little, there a little (Isaiah 28:1-29)</a:t>
            </a:r>
          </a:p>
          <a:p>
            <a:r>
              <a:rPr lang="en-US" sz="2000" dirty="0"/>
              <a:t>             </a:t>
            </a:r>
          </a:p>
          <a:p>
            <a:r>
              <a:rPr lang="en-US" sz="2000" dirty="0"/>
              <a:t>                 </a:t>
            </a:r>
            <a:r>
              <a:rPr lang="en-US" sz="2000" u="sng" dirty="0"/>
              <a:t>Barak the Battle Winner</a:t>
            </a:r>
          </a:p>
          <a:p>
            <a:r>
              <a:rPr lang="en-US" sz="2000" dirty="0"/>
              <a:t>#4 – Honor or dishonor in battle (Judges 5:12-23)</a:t>
            </a:r>
          </a:p>
          <a:p>
            <a:r>
              <a:rPr lang="en-US" sz="2000" dirty="0"/>
              <a:t>#5 – Jael severed from the past to win a battle (Judges 4-5)</a:t>
            </a:r>
          </a:p>
          <a:p>
            <a:r>
              <a:rPr lang="en-US" sz="2000" dirty="0"/>
              <a:t>#6 – Deborah: wife &amp; mother, prophetess &amp; judge (Judges 4-5)</a:t>
            </a:r>
          </a:p>
          <a:p>
            <a:r>
              <a:rPr lang="en-US" sz="2000" dirty="0"/>
              <a:t>#7 – General Barak honored by God (Judges 4-5, Heb 11:32)</a:t>
            </a:r>
          </a:p>
          <a:p>
            <a:r>
              <a:rPr lang="en-US" sz="2000" dirty="0"/>
              <a:t>#8 – How to win a major battle like Barak (Judges 4-5)</a:t>
            </a:r>
          </a:p>
          <a:p>
            <a:endParaRPr lang="en-US" sz="2000" dirty="0"/>
          </a:p>
          <a:p>
            <a:r>
              <a:rPr lang="en-US" sz="2000" dirty="0"/>
              <a:t>                 </a:t>
            </a:r>
            <a:r>
              <a:rPr lang="en-US" sz="2000" u="sng" dirty="0"/>
              <a:t>Samson the Carnal Strongman </a:t>
            </a:r>
          </a:p>
          <a:p>
            <a:r>
              <a:rPr lang="en-US" sz="2000" dirty="0"/>
              <a:t>#9 –  Samson is Chosen &amp; Gifted (Judges13)</a:t>
            </a:r>
          </a:p>
          <a:p>
            <a:r>
              <a:rPr lang="en-US" sz="2000" dirty="0"/>
              <a:t>         Samson rejects parents &amp; Scripture authority (Judges 14)</a:t>
            </a:r>
          </a:p>
          <a:p>
            <a:r>
              <a:rPr lang="en-US" sz="2000" dirty="0"/>
              <a:t>#10 – Samson is Angry &amp; Alone (Judges 15)</a:t>
            </a:r>
          </a:p>
          <a:p>
            <a:r>
              <a:rPr lang="en-US" sz="2000" dirty="0"/>
              <a:t>#11 – Samson is Shelved, &amp; Saved (Judges 16, Heb 11:32)</a:t>
            </a:r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97206" y="429260"/>
            <a:ext cx="2556154" cy="60324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Times:  Every man did what was right in his own eyes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(Judges 21:25)  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Old Testament:  And the times of ignorance God winked at; but now commands all men everywhere to repent (Acts 17:30)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New Testament:  The chosen have the best gift, the indwelling Holy Spirit, the perfect example, Jesus Christ, completed Scripture, and the body of Christ (Romans 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89A15-63D3-581C-1688-2D1CDB181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41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02C5CDAB-95C5-E8C0-9815-9EFDE742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8" y="1073949"/>
            <a:ext cx="7283508" cy="560913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E416D-FBD9-5815-B361-0E8BFA80F965}"/>
              </a:ext>
            </a:extLst>
          </p:cNvPr>
          <p:cNvSpPr txBox="1"/>
          <p:nvPr/>
        </p:nvSpPr>
        <p:spPr>
          <a:xfrm>
            <a:off x="7650480" y="419683"/>
            <a:ext cx="446572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1.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Zorah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– parents &amp; birth (13:2-24)</a:t>
            </a:r>
          </a:p>
          <a:p>
            <a:endParaRPr lang="en-US" sz="1400" dirty="0"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2.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Zorah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&amp;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Eshtaol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– youth (13:25)</a:t>
            </a:r>
          </a:p>
          <a:p>
            <a:endParaRPr lang="en-US" sz="1400" dirty="0"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  <a:highlight>
                  <a:srgbClr val="C0C0C0"/>
                </a:highlight>
              </a:rPr>
              <a:t>3. </a:t>
            </a:r>
            <a:r>
              <a:rPr lang="en-US" sz="2000" dirty="0" err="1">
                <a:solidFill>
                  <a:srgbClr val="00B050"/>
                </a:solidFill>
                <a:highlight>
                  <a:srgbClr val="C0C0C0"/>
                </a:highlight>
              </a:rPr>
              <a:t>Timnah</a:t>
            </a:r>
            <a:r>
              <a:rPr lang="en-US" sz="2000" dirty="0">
                <a:solidFill>
                  <a:srgbClr val="00B050"/>
                </a:solidFill>
                <a:highlight>
                  <a:srgbClr val="C0C0C0"/>
                </a:highlight>
              </a:rPr>
              <a:t> – wife, 7 days. (14:1-18)</a:t>
            </a:r>
          </a:p>
          <a:p>
            <a:endParaRPr lang="en-US" sz="1400" dirty="0"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</a:rPr>
              <a:t>4. Ashkelon – 30 garments (14:19a)</a:t>
            </a:r>
          </a:p>
          <a:p>
            <a:endParaRPr lang="en-US" sz="1400" dirty="0"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5.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Zorah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– parents (14:19b-20)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  <a:highlight>
                  <a:srgbClr val="C0C0C0"/>
                </a:highlight>
              </a:rPr>
              <a:t>6. </a:t>
            </a:r>
            <a:r>
              <a:rPr lang="en-US" sz="2000" dirty="0" err="1">
                <a:solidFill>
                  <a:srgbClr val="00B050"/>
                </a:solidFill>
                <a:highlight>
                  <a:srgbClr val="C0C0C0"/>
                </a:highlight>
              </a:rPr>
              <a:t>Timnah</a:t>
            </a:r>
            <a:r>
              <a:rPr lang="en-US" sz="2000" dirty="0">
                <a:solidFill>
                  <a:srgbClr val="00B050"/>
                </a:solidFill>
                <a:highlight>
                  <a:srgbClr val="C0C0C0"/>
                </a:highlight>
              </a:rPr>
              <a:t> – 300 foxes (14:20-15:8)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7. Lehi – 3,000 Judah/1000 bone (15:9-20) 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  <a:highlight>
                  <a:srgbClr val="C0C0C0"/>
                </a:highlight>
              </a:rPr>
              <a:t>8. Gaza – harlot (16:1-3a) 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9. Hebron - gate (16:3b)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C0C0C0"/>
                </a:highlight>
              </a:rPr>
              <a:t>10. Valley of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C0C0C0"/>
                </a:highlight>
              </a:rPr>
              <a:t>Sorek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C0C0C0"/>
                </a:highlight>
              </a:rPr>
              <a:t> –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highlight>
                  <a:srgbClr val="C0C0C0"/>
                </a:highlight>
              </a:rPr>
              <a:t>Deliah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highlight>
                  <a:srgbClr val="C0C0C0"/>
                </a:highlight>
              </a:rPr>
              <a:t> (16:4-20)</a:t>
            </a: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chemeClr val="accent2">
                    <a:lumMod val="25000"/>
                  </a:schemeClr>
                </a:solidFill>
                <a:highlight>
                  <a:srgbClr val="C0C0C0"/>
                </a:highlight>
              </a:rPr>
              <a:t>11. Gaza – temple, 3000 (16:21-30)</a:t>
            </a:r>
          </a:p>
          <a:p>
            <a:endParaRPr lang="en-US" sz="1400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12.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Zorah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&amp; </a:t>
            </a:r>
            <a:r>
              <a:rPr lang="en-US" sz="2000" dirty="0" err="1">
                <a:solidFill>
                  <a:srgbClr val="FF0000"/>
                </a:solidFill>
                <a:highlight>
                  <a:srgbClr val="C0C0C0"/>
                </a:highlight>
              </a:rPr>
              <a:t>Eshtaol</a:t>
            </a:r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 – burial (16:31)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4B8BDE-175B-B57E-919F-65C8238428D3}"/>
              </a:ext>
            </a:extLst>
          </p:cNvPr>
          <p:cNvSpPr/>
          <p:nvPr/>
        </p:nvSpPr>
        <p:spPr>
          <a:xfrm>
            <a:off x="3190189" y="3153045"/>
            <a:ext cx="1222981" cy="37483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EC1FDE-7269-D4A3-25AB-DB17BAE39638}"/>
              </a:ext>
            </a:extLst>
          </p:cNvPr>
          <p:cNvSpPr/>
          <p:nvPr/>
        </p:nvSpPr>
        <p:spPr>
          <a:xfrm rot="20817262">
            <a:off x="4753598" y="3242040"/>
            <a:ext cx="407484" cy="196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F997F9-EDCE-AA4F-6ABA-2355EA8D22F7}"/>
              </a:ext>
            </a:extLst>
          </p:cNvPr>
          <p:cNvSpPr/>
          <p:nvPr/>
        </p:nvSpPr>
        <p:spPr>
          <a:xfrm>
            <a:off x="355601" y="4127500"/>
            <a:ext cx="1239495" cy="4700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06E6C-6639-824C-E05C-459415F8FE4F}"/>
              </a:ext>
            </a:extLst>
          </p:cNvPr>
          <p:cNvSpPr txBox="1"/>
          <p:nvPr/>
        </p:nvSpPr>
        <p:spPr>
          <a:xfrm>
            <a:off x="0" y="46955"/>
            <a:ext cx="7650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Time &amp; place:  Judges 13-16, Philistine rule, 40 years (13:1) </a:t>
            </a:r>
          </a:p>
          <a:p>
            <a:pPr algn="ctr"/>
            <a:endParaRPr lang="en-US" sz="1200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C0C0C0"/>
                </a:highlight>
              </a:rPr>
              <a:t>Samson of Dan,  Judge of Israel, 20 years, 1085-1065 AD (15:20, 16:31)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AB08D4-EA33-E541-271D-FB037C3A05F2}"/>
              </a:ext>
            </a:extLst>
          </p:cNvPr>
          <p:cNvSpPr/>
          <p:nvPr/>
        </p:nvSpPr>
        <p:spPr>
          <a:xfrm>
            <a:off x="355600" y="5435399"/>
            <a:ext cx="1239495" cy="470083"/>
          </a:xfrm>
          <a:prstGeom prst="ellipse">
            <a:avLst/>
          </a:prstGeom>
          <a:noFill/>
          <a:ln w="3810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55F475-442F-F823-A27F-F95013E0B8C9}"/>
              </a:ext>
            </a:extLst>
          </p:cNvPr>
          <p:cNvSpPr/>
          <p:nvPr/>
        </p:nvSpPr>
        <p:spPr>
          <a:xfrm>
            <a:off x="5608083" y="5049319"/>
            <a:ext cx="1239495" cy="47008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F6268D-F2E4-B498-21FE-BA3C59E4C1E4}"/>
              </a:ext>
            </a:extLst>
          </p:cNvPr>
          <p:cNvSpPr/>
          <p:nvPr/>
        </p:nvSpPr>
        <p:spPr>
          <a:xfrm>
            <a:off x="4678112" y="3799473"/>
            <a:ext cx="2440473" cy="389749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4C9352-F637-B8C5-AD55-6FCAAB2BD5A4}"/>
              </a:ext>
            </a:extLst>
          </p:cNvPr>
          <p:cNvSpPr/>
          <p:nvPr/>
        </p:nvSpPr>
        <p:spPr>
          <a:xfrm>
            <a:off x="4957341" y="3405865"/>
            <a:ext cx="996420" cy="41784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3E8762-A3A5-AC56-9A0E-E7BB99267EEE}"/>
              </a:ext>
            </a:extLst>
          </p:cNvPr>
          <p:cNvCxnSpPr>
            <a:cxnSpLocks/>
          </p:cNvCxnSpPr>
          <p:nvPr/>
        </p:nvCxnSpPr>
        <p:spPr>
          <a:xfrm flipH="1" flipV="1">
            <a:off x="6289204" y="4166294"/>
            <a:ext cx="9996" cy="88302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91D848-F995-1C19-28B6-B9FA9EC2F778}"/>
              </a:ext>
            </a:extLst>
          </p:cNvPr>
          <p:cNvCxnSpPr>
            <a:cxnSpLocks/>
            <a:stCxn id="11" idx="3"/>
            <a:endCxn id="9" idx="6"/>
          </p:cNvCxnSpPr>
          <p:nvPr/>
        </p:nvCxnSpPr>
        <p:spPr>
          <a:xfrm flipH="1">
            <a:off x="1595095" y="4132145"/>
            <a:ext cx="3440416" cy="1538296"/>
          </a:xfrm>
          <a:prstGeom prst="straightConnector1">
            <a:avLst/>
          </a:prstGeom>
          <a:ln w="34925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29A0CE-2A1B-330F-5758-EC13395F56F6}"/>
              </a:ext>
            </a:extLst>
          </p:cNvPr>
          <p:cNvCxnSpPr>
            <a:cxnSpLocks/>
            <a:stCxn id="5" idx="0"/>
            <a:endCxn id="4" idx="7"/>
          </p:cNvCxnSpPr>
          <p:nvPr/>
        </p:nvCxnSpPr>
        <p:spPr>
          <a:xfrm flipH="1" flipV="1">
            <a:off x="4234069" y="3207939"/>
            <a:ext cx="701054" cy="3664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6B4CE0-2FC5-93DF-F24B-5C9CCE9B9611}"/>
              </a:ext>
            </a:extLst>
          </p:cNvPr>
          <p:cNvCxnSpPr>
            <a:cxnSpLocks/>
            <a:stCxn id="9" idx="0"/>
            <a:endCxn id="5" idx="3"/>
          </p:cNvCxnSpPr>
          <p:nvPr/>
        </p:nvCxnSpPr>
        <p:spPr>
          <a:xfrm flipV="1">
            <a:off x="975348" y="3440786"/>
            <a:ext cx="3857353" cy="1994613"/>
          </a:xfrm>
          <a:prstGeom prst="straightConnector1">
            <a:avLst/>
          </a:prstGeom>
          <a:ln w="34925">
            <a:solidFill>
              <a:schemeClr val="accent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038EE9-E339-8D3C-9599-1D43C9FD9BC6}"/>
              </a:ext>
            </a:extLst>
          </p:cNvPr>
          <p:cNvCxnSpPr>
            <a:cxnSpLocks/>
            <a:stCxn id="9" idx="5"/>
            <a:endCxn id="10" idx="2"/>
          </p:cNvCxnSpPr>
          <p:nvPr/>
        </p:nvCxnSpPr>
        <p:spPr>
          <a:xfrm flipV="1">
            <a:off x="1413575" y="5284361"/>
            <a:ext cx="4194508" cy="552279"/>
          </a:xfrm>
          <a:prstGeom prst="straightConnector1">
            <a:avLst/>
          </a:prstGeom>
          <a:ln w="34925">
            <a:solidFill>
              <a:schemeClr val="accent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01BB19-04D8-9DF1-B6F5-0347E7E1319D}"/>
              </a:ext>
            </a:extLst>
          </p:cNvPr>
          <p:cNvCxnSpPr>
            <a:cxnSpLocks/>
            <a:stCxn id="4" idx="2"/>
            <a:endCxn id="6" idx="7"/>
          </p:cNvCxnSpPr>
          <p:nvPr/>
        </p:nvCxnSpPr>
        <p:spPr>
          <a:xfrm flipH="1">
            <a:off x="1413576" y="3340465"/>
            <a:ext cx="1776613" cy="855877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A159D7-5529-1F77-ACB2-30B3DF27CD55}"/>
              </a:ext>
            </a:extLst>
          </p:cNvPr>
          <p:cNvCxnSpPr>
            <a:cxnSpLocks/>
            <a:stCxn id="12" idx="3"/>
            <a:endCxn id="9" idx="7"/>
          </p:cNvCxnSpPr>
          <p:nvPr/>
        </p:nvCxnSpPr>
        <p:spPr>
          <a:xfrm flipH="1">
            <a:off x="1413575" y="3762519"/>
            <a:ext cx="3689688" cy="1741722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6A5A309-6A45-484A-B0EC-8F49342DF770}"/>
              </a:ext>
            </a:extLst>
          </p:cNvPr>
          <p:cNvCxnSpPr>
            <a:cxnSpLocks/>
            <a:stCxn id="6" idx="5"/>
            <a:endCxn id="5" idx="1"/>
          </p:cNvCxnSpPr>
          <p:nvPr/>
        </p:nvCxnSpPr>
        <p:spPr>
          <a:xfrm flipV="1">
            <a:off x="1413576" y="3305184"/>
            <a:ext cx="3387705" cy="1223557"/>
          </a:xfrm>
          <a:prstGeom prst="straightConnector1">
            <a:avLst/>
          </a:prstGeom>
          <a:ln w="349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2E62FC-29C6-F07A-5C68-2FE3DD6E6C85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306050" y="3497448"/>
            <a:ext cx="651291" cy="117340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0FC5FF-8169-1225-C536-E01B13B52088}"/>
              </a:ext>
            </a:extLst>
          </p:cNvPr>
          <p:cNvSpPr txBox="1"/>
          <p:nvPr/>
        </p:nvSpPr>
        <p:spPr>
          <a:xfrm>
            <a:off x="4832701" y="2715910"/>
            <a:ext cx="921086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1, 2, 5, 12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08443-B8DD-9C6D-E7F7-F1A19386BCD0}"/>
              </a:ext>
            </a:extLst>
          </p:cNvPr>
          <p:cNvSpPr txBox="1"/>
          <p:nvPr/>
        </p:nvSpPr>
        <p:spPr>
          <a:xfrm>
            <a:off x="6956977" y="3563550"/>
            <a:ext cx="383438" cy="307777"/>
          </a:xfrm>
          <a:prstGeom prst="rect">
            <a:avLst/>
          </a:prstGeom>
          <a:noFill/>
          <a:ln w="158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DF5B3-9113-B17C-600D-D28E11CCE456}"/>
              </a:ext>
            </a:extLst>
          </p:cNvPr>
          <p:cNvSpPr txBox="1"/>
          <p:nvPr/>
        </p:nvSpPr>
        <p:spPr>
          <a:xfrm>
            <a:off x="6657701" y="4794101"/>
            <a:ext cx="284052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3DC54-222F-80AD-7492-479BA97C7A3C}"/>
              </a:ext>
            </a:extLst>
          </p:cNvPr>
          <p:cNvSpPr txBox="1"/>
          <p:nvPr/>
        </p:nvSpPr>
        <p:spPr>
          <a:xfrm>
            <a:off x="244845" y="5101878"/>
            <a:ext cx="562655" cy="307777"/>
          </a:xfrm>
          <a:prstGeom prst="rect">
            <a:avLst/>
          </a:prstGeom>
          <a:noFill/>
          <a:ln w="158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8, 11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EEBE1-6B62-B7B9-30A5-1623AE683305}"/>
              </a:ext>
            </a:extLst>
          </p:cNvPr>
          <p:cNvSpPr txBox="1"/>
          <p:nvPr/>
        </p:nvSpPr>
        <p:spPr>
          <a:xfrm>
            <a:off x="355600" y="3827254"/>
            <a:ext cx="284052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11BB9-2C2E-58AC-8B8C-F393BA15535F}"/>
              </a:ext>
            </a:extLst>
          </p:cNvPr>
          <p:cNvSpPr txBox="1"/>
          <p:nvPr/>
        </p:nvSpPr>
        <p:spPr>
          <a:xfrm>
            <a:off x="3026785" y="2894104"/>
            <a:ext cx="463268" cy="307777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3, 6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1E29F-288C-2919-4764-53C624FB2044}"/>
              </a:ext>
            </a:extLst>
          </p:cNvPr>
          <p:cNvSpPr txBox="1"/>
          <p:nvPr/>
        </p:nvSpPr>
        <p:spPr>
          <a:xfrm>
            <a:off x="5927299" y="3305184"/>
            <a:ext cx="284052" cy="307777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958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: Shape 107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Image result for Judges 13 samson">
            <a:extLst>
              <a:ext uri="{FF2B5EF4-FFF2-40B4-BE49-F238E27FC236}">
                <a16:creationId xmlns:a16="http://schemas.microsoft.com/office/drawing/2014/main" id="{E2323D89-3374-79D3-0D3C-B4BAEB31A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6"/>
          <a:stretch/>
        </p:blipFill>
        <p:spPr bwMode="auto">
          <a:xfrm>
            <a:off x="2598495" y="394363"/>
            <a:ext cx="2224484" cy="21004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Judges 14 samson">
            <a:extLst>
              <a:ext uri="{FF2B5EF4-FFF2-40B4-BE49-F238E27FC236}">
                <a16:creationId xmlns:a16="http://schemas.microsoft.com/office/drawing/2014/main" id="{1D5DBB9D-2EA8-0C31-BCBB-A8D354C7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6" y="3601279"/>
            <a:ext cx="2420783" cy="1656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Judges 14 samson 30 clothes">
            <a:extLst>
              <a:ext uri="{FF2B5EF4-FFF2-40B4-BE49-F238E27FC236}">
                <a16:creationId xmlns:a16="http://schemas.microsoft.com/office/drawing/2014/main" id="{5883C77D-7E88-3D8D-74F1-AEECB8C0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22" y="4411381"/>
            <a:ext cx="2998798" cy="20073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D53761-75A3-1C17-7ED1-B7034AF56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763" y="158729"/>
            <a:ext cx="2998798" cy="2144686"/>
          </a:xfrm>
          <a:prstGeom prst="rect">
            <a:avLst/>
          </a:prstGeom>
        </p:spPr>
      </p:pic>
      <p:pic>
        <p:nvPicPr>
          <p:cNvPr id="1034" name="Picture 10" descr="Image result for judge samson in the bible">
            <a:extLst>
              <a:ext uri="{FF2B5EF4-FFF2-40B4-BE49-F238E27FC236}">
                <a16:creationId xmlns:a16="http://schemas.microsoft.com/office/drawing/2014/main" id="{E29E53CC-C466-EBD8-3F1A-D46912AFC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r="8367" b="-3"/>
          <a:stretch/>
        </p:blipFill>
        <p:spPr bwMode="auto">
          <a:xfrm>
            <a:off x="5408269" y="186842"/>
            <a:ext cx="2547859" cy="21446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Judges 14 samson 30 clothes">
            <a:extLst>
              <a:ext uri="{FF2B5EF4-FFF2-40B4-BE49-F238E27FC236}">
                <a16:creationId xmlns:a16="http://schemas.microsoft.com/office/drawing/2014/main" id="{38624EA8-5753-9D3F-AC5C-F89C1800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69" y="4073455"/>
            <a:ext cx="3046015" cy="2196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072F4-D1B5-F284-2192-C372E1158E19}"/>
              </a:ext>
            </a:extLst>
          </p:cNvPr>
          <p:cNvSpPr txBox="1"/>
          <p:nvPr/>
        </p:nvSpPr>
        <p:spPr>
          <a:xfrm>
            <a:off x="0" y="2518057"/>
            <a:ext cx="508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 </a:t>
            </a:r>
            <a:r>
              <a:rPr lang="en-US" sz="1400" dirty="0" err="1"/>
              <a:t>Zoriah</a:t>
            </a:r>
            <a:r>
              <a:rPr lang="en-US" sz="1400" dirty="0"/>
              <a:t>.  Angel visits Manoah’s wife 2x.  She gets husband. 13:1-23</a:t>
            </a:r>
          </a:p>
          <a:p>
            <a:r>
              <a:rPr lang="en-US" sz="1400" dirty="0"/>
              <a:t>2.  </a:t>
            </a:r>
            <a:r>
              <a:rPr lang="en-US" sz="1400" dirty="0" err="1"/>
              <a:t>Zoriah</a:t>
            </a:r>
            <a:r>
              <a:rPr lang="en-US" sz="1400" dirty="0"/>
              <a:t>.  Samson ‘s birth, and youth - </a:t>
            </a:r>
            <a:r>
              <a:rPr lang="en-US" sz="1400" dirty="0" err="1"/>
              <a:t>Zoriah</a:t>
            </a:r>
            <a:r>
              <a:rPr lang="en-US" sz="1400" dirty="0"/>
              <a:t> &amp; </a:t>
            </a:r>
            <a:r>
              <a:rPr lang="en-US" sz="1400" dirty="0" err="1"/>
              <a:t>Eshtaol</a:t>
            </a:r>
            <a:r>
              <a:rPr lang="en-US" sz="1400" dirty="0"/>
              <a:t>.  13:24-25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2606F-BE5B-568D-9064-2B86AE3CA3DE}"/>
              </a:ext>
            </a:extLst>
          </p:cNvPr>
          <p:cNvSpPr txBox="1"/>
          <p:nvPr/>
        </p:nvSpPr>
        <p:spPr>
          <a:xfrm>
            <a:off x="8626763" y="2316492"/>
            <a:ext cx="324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3b.  </a:t>
            </a:r>
            <a:r>
              <a:rPr lang="en-US" sz="1400" dirty="0" err="1"/>
              <a:t>Timnath</a:t>
            </a:r>
            <a:r>
              <a:rPr lang="en-US" sz="1400" dirty="0"/>
              <a:t>.  Dead lion and honey.  14:8-9</a:t>
            </a:r>
          </a:p>
          <a:p>
            <a:r>
              <a:rPr lang="en-US" sz="1400" dirty="0"/>
              <a:t>    (Parental &amp; Nazarite law breaker)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C3BF8-077C-3BE6-4581-2357A1798AC2}"/>
              </a:ext>
            </a:extLst>
          </p:cNvPr>
          <p:cNvSpPr txBox="1"/>
          <p:nvPr/>
        </p:nvSpPr>
        <p:spPr>
          <a:xfrm>
            <a:off x="8765691" y="6146716"/>
            <a:ext cx="3355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 Ashkelon.  Slays 30 men for 30 garments. </a:t>
            </a:r>
          </a:p>
          <a:p>
            <a:r>
              <a:rPr lang="en-US" sz="1400" dirty="0"/>
              <a:t>                                             14:19a</a:t>
            </a:r>
          </a:p>
          <a:p>
            <a:r>
              <a:rPr lang="en-US" sz="1400" dirty="0"/>
              <a:t>5.  </a:t>
            </a:r>
            <a:r>
              <a:rPr lang="en-US" sz="1400" dirty="0" err="1"/>
              <a:t>Zoriah</a:t>
            </a:r>
            <a:r>
              <a:rPr lang="en-US" sz="1400" dirty="0"/>
              <a:t>.  Returns to parents.  14:19b-20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9C85F-A475-B814-EA7B-704B757F0CBF}"/>
              </a:ext>
            </a:extLst>
          </p:cNvPr>
          <p:cNvSpPr txBox="1"/>
          <p:nvPr/>
        </p:nvSpPr>
        <p:spPr>
          <a:xfrm>
            <a:off x="5408269" y="6295035"/>
            <a:ext cx="3129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3d.  </a:t>
            </a:r>
            <a:r>
              <a:rPr lang="en-US" sz="1400" dirty="0" err="1"/>
              <a:t>Timnath</a:t>
            </a:r>
            <a:r>
              <a:rPr lang="en-US" sz="1400" dirty="0"/>
              <a:t>.    Wife, tears-hate-love           Death threat. by the Philistines   14:15-18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52AF5-96F3-011A-141E-534E28C2B2E1}"/>
              </a:ext>
            </a:extLst>
          </p:cNvPr>
          <p:cNvSpPr txBox="1"/>
          <p:nvPr/>
        </p:nvSpPr>
        <p:spPr>
          <a:xfrm>
            <a:off x="335280" y="6237194"/>
            <a:ext cx="432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3c.   </a:t>
            </a:r>
            <a:r>
              <a:rPr lang="en-US" sz="1400" dirty="0" err="1"/>
              <a:t>Timnath</a:t>
            </a:r>
            <a:r>
              <a:rPr lang="en-US" sz="1400" dirty="0"/>
              <a:t>.   7-day marriage feast.   False friends / $.</a:t>
            </a:r>
          </a:p>
          <a:p>
            <a:r>
              <a:rPr lang="en-US" sz="1400" dirty="0"/>
              <a:t>Proverbs 27:12.  Riddle of the lion and honey.   14:10-14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2871C-8A7D-27EC-01A1-37498D773E2F}"/>
              </a:ext>
            </a:extLst>
          </p:cNvPr>
          <p:cNvSpPr txBox="1"/>
          <p:nvPr/>
        </p:nvSpPr>
        <p:spPr>
          <a:xfrm>
            <a:off x="5408269" y="2364169"/>
            <a:ext cx="30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3a.  </a:t>
            </a:r>
            <a:r>
              <a:rPr lang="en-US" sz="1400" dirty="0" err="1"/>
              <a:t>Timnath</a:t>
            </a:r>
            <a:r>
              <a:rPr lang="en-US" sz="1400" dirty="0"/>
              <a:t>.   Lion in vineyard.  14:1-7</a:t>
            </a:r>
          </a:p>
          <a:p>
            <a:r>
              <a:rPr lang="en-US" sz="1400" dirty="0"/>
              <a:t>    (Nazarite law breaker – Numbers 6)</a:t>
            </a:r>
          </a:p>
        </p:txBody>
      </p:sp>
      <p:pic>
        <p:nvPicPr>
          <p:cNvPr id="1036" name="Picture 12" descr="Image result for Judges 14 samson 30 clothes">
            <a:extLst>
              <a:ext uri="{FF2B5EF4-FFF2-40B4-BE49-F238E27FC236}">
                <a16:creationId xmlns:a16="http://schemas.microsoft.com/office/drawing/2014/main" id="{732682B0-28BD-024A-F985-8B57163E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96" y="4463117"/>
            <a:ext cx="2448889" cy="1758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433CD1-6AA5-E34F-7AA7-A66FD550B6DD}"/>
              </a:ext>
            </a:extLst>
          </p:cNvPr>
          <p:cNvSpPr txBox="1"/>
          <p:nvPr/>
        </p:nvSpPr>
        <p:spPr>
          <a:xfrm>
            <a:off x="5443397" y="3400424"/>
            <a:ext cx="1367875" cy="36933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Judges 13-14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C0C45-3247-1250-11B5-BF09F56C9531}"/>
              </a:ext>
            </a:extLst>
          </p:cNvPr>
          <p:cNvSpPr txBox="1"/>
          <p:nvPr/>
        </p:nvSpPr>
        <p:spPr>
          <a:xfrm>
            <a:off x="7365648" y="3416613"/>
            <a:ext cx="3002297" cy="36933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Judges 13-16, 25 action scenes</a:t>
            </a:r>
          </a:p>
        </p:txBody>
      </p:sp>
      <p:pic>
        <p:nvPicPr>
          <p:cNvPr id="1026" name="Picture 2" descr="Image result for Manoah's wife and angel">
            <a:extLst>
              <a:ext uri="{FF2B5EF4-FFF2-40B4-BE49-F238E27FC236}">
                <a16:creationId xmlns:a16="http://schemas.microsoft.com/office/drawing/2014/main" id="{27224589-FE7F-2CD4-5859-6CFD12A3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4" y="180867"/>
            <a:ext cx="2725613" cy="18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6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udges 15 jawbone">
            <a:extLst>
              <a:ext uri="{FF2B5EF4-FFF2-40B4-BE49-F238E27FC236}">
                <a16:creationId xmlns:a16="http://schemas.microsoft.com/office/drawing/2014/main" id="{E523F532-F0F4-E88D-78FF-8B49A73D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4" y="3565523"/>
            <a:ext cx="2963786" cy="22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udges 15 burn wife">
            <a:extLst>
              <a:ext uri="{FF2B5EF4-FFF2-40B4-BE49-F238E27FC236}">
                <a16:creationId xmlns:a16="http://schemas.microsoft.com/office/drawing/2014/main" id="{1CBA39FF-6B35-6B29-C9C7-A875FFD8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244452"/>
            <a:ext cx="3074938" cy="22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Image result for judges 15 burn wife">
            <a:extLst>
              <a:ext uri="{FF2B5EF4-FFF2-40B4-BE49-F238E27FC236}">
                <a16:creationId xmlns:a16="http://schemas.microsoft.com/office/drawing/2014/main" id="{1F5112D5-6581-7C2C-E517-7FA1CAD5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60" y="244452"/>
            <a:ext cx="3123671" cy="22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holding a stick with fire&#10;&#10;Description automatically generated with medium confidence">
            <a:extLst>
              <a:ext uri="{FF2B5EF4-FFF2-40B4-BE49-F238E27FC236}">
                <a16:creationId xmlns:a16="http://schemas.microsoft.com/office/drawing/2014/main" id="{25964E01-6607-1C42-25A5-F69749C74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84" y="244452"/>
            <a:ext cx="3088321" cy="2214268"/>
          </a:xfrm>
          <a:prstGeom prst="rect">
            <a:avLst/>
          </a:prstGeom>
        </p:spPr>
      </p:pic>
      <p:pic>
        <p:nvPicPr>
          <p:cNvPr id="9" name="Picture 8" descr="A mug of a person with a beard&#10;&#10;Description automatically generated">
            <a:extLst>
              <a:ext uri="{FF2B5EF4-FFF2-40B4-BE49-F238E27FC236}">
                <a16:creationId xmlns:a16="http://schemas.microsoft.com/office/drawing/2014/main" id="{EDABB2F8-AC76-D6FC-9A3A-94DD9753B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31" y="3565523"/>
            <a:ext cx="2145983" cy="2679809"/>
          </a:xfrm>
          <a:prstGeom prst="rect">
            <a:avLst/>
          </a:prstGeom>
        </p:spPr>
      </p:pic>
      <p:pic>
        <p:nvPicPr>
          <p:cNvPr id="1026" name="Picture 2" descr="Image result for samson rock Etam">
            <a:extLst>
              <a:ext uri="{FF2B5EF4-FFF2-40B4-BE49-F238E27FC236}">
                <a16:creationId xmlns:a16="http://schemas.microsoft.com/office/drawing/2014/main" id="{6E660450-9D3F-B5E1-EF6B-E6B09345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" y="3565523"/>
            <a:ext cx="26860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12871-872D-BB37-A1D2-A25868295C0A}"/>
              </a:ext>
            </a:extLst>
          </p:cNvPr>
          <p:cNvSpPr txBox="1"/>
          <p:nvPr/>
        </p:nvSpPr>
        <p:spPr>
          <a:xfrm>
            <a:off x="20319" y="2464184"/>
            <a:ext cx="3024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6a.  </a:t>
            </a:r>
            <a:r>
              <a:rPr lang="en-US" sz="1400" dirty="0" err="1"/>
              <a:t>Timnah</a:t>
            </a:r>
            <a:r>
              <a:rPr lang="en-US" sz="1400" dirty="0"/>
              <a:t>.   Brings marriage gift.</a:t>
            </a:r>
          </a:p>
          <a:p>
            <a:r>
              <a:rPr lang="en-US" sz="1400" dirty="0"/>
              <a:t>      Father gave wife to friend.  15:1-2</a:t>
            </a:r>
          </a:p>
          <a:p>
            <a:r>
              <a:rPr lang="en-US" sz="1400" dirty="0"/>
              <a:t>      Proverbs 16:32, 25:28 self-control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C57E7-8DB6-4866-D9F9-4A829748CD58}"/>
              </a:ext>
            </a:extLst>
          </p:cNvPr>
          <p:cNvSpPr txBox="1"/>
          <p:nvPr/>
        </p:nvSpPr>
        <p:spPr>
          <a:xfrm>
            <a:off x="6543040" y="2528019"/>
            <a:ext cx="30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6c.  </a:t>
            </a:r>
            <a:r>
              <a:rPr lang="en-US" sz="1400" dirty="0" err="1"/>
              <a:t>Timnah</a:t>
            </a:r>
            <a:r>
              <a:rPr lang="en-US" sz="1400" dirty="0"/>
              <a:t>.   Philistines burn Samson’s wife and her father to death.       15:6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0906A-15E0-3ED8-E632-68CD8E2DE60F}"/>
              </a:ext>
            </a:extLst>
          </p:cNvPr>
          <p:cNvSpPr txBox="1"/>
          <p:nvPr/>
        </p:nvSpPr>
        <p:spPr>
          <a:xfrm>
            <a:off x="6480742" y="6375913"/>
            <a:ext cx="269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7c.  Lehi.   Samson slays 1000 </a:t>
            </a:r>
          </a:p>
          <a:p>
            <a:r>
              <a:rPr lang="en-US" sz="1400" dirty="0"/>
              <a:t>Philistines with Jawbone.  15:15-17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8B01D-B412-0858-B80C-5AAEF790980F}"/>
              </a:ext>
            </a:extLst>
          </p:cNvPr>
          <p:cNvSpPr txBox="1"/>
          <p:nvPr/>
        </p:nvSpPr>
        <p:spPr>
          <a:xfrm>
            <a:off x="3078830" y="5812153"/>
            <a:ext cx="331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7b.   Lehi.   Men of Judah tied Samson.</a:t>
            </a:r>
          </a:p>
          <a:p>
            <a:r>
              <a:rPr lang="en-US" sz="1400" dirty="0"/>
              <a:t>       He broke the new rope.   15:12-14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9AEDB-53B6-2E6D-2D13-FC583CFBDD03}"/>
              </a:ext>
            </a:extLst>
          </p:cNvPr>
          <p:cNvSpPr txBox="1"/>
          <p:nvPr/>
        </p:nvSpPr>
        <p:spPr>
          <a:xfrm>
            <a:off x="9414364" y="6304864"/>
            <a:ext cx="279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7d.  Lehi.  Deadly thirst.  Miracle of</a:t>
            </a:r>
          </a:p>
          <a:p>
            <a:r>
              <a:rPr lang="en-US" sz="1400" dirty="0"/>
              <a:t>      water out of jawbone.  15:18-20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912EF-4165-FBD9-E4D8-55CB8408A0BE}"/>
              </a:ext>
            </a:extLst>
          </p:cNvPr>
          <p:cNvSpPr txBox="1"/>
          <p:nvPr/>
        </p:nvSpPr>
        <p:spPr>
          <a:xfrm>
            <a:off x="0" y="6160692"/>
            <a:ext cx="30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7a.  Lehi-</a:t>
            </a:r>
            <a:r>
              <a:rPr lang="en-US" sz="1400" dirty="0" err="1"/>
              <a:t>Etam</a:t>
            </a:r>
            <a:r>
              <a:rPr lang="en-US" sz="1400" dirty="0"/>
              <a:t>.   3,000 men of Judah fear the Philistines.             15:8b-11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88623-9CAF-ACB4-FA6E-7EAEAA9AE001}"/>
              </a:ext>
            </a:extLst>
          </p:cNvPr>
          <p:cNvSpPr txBox="1"/>
          <p:nvPr/>
        </p:nvSpPr>
        <p:spPr>
          <a:xfrm>
            <a:off x="3339624" y="2497588"/>
            <a:ext cx="314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6b.  </a:t>
            </a:r>
            <a:r>
              <a:rPr lang="en-US" sz="1400" dirty="0" err="1"/>
              <a:t>Timnah</a:t>
            </a:r>
            <a:r>
              <a:rPr lang="en-US" sz="1400" dirty="0"/>
              <a:t>.  300 fox tails tied.   Destroyed fall crop.                    15:3-5</a:t>
            </a:r>
          </a:p>
        </p:txBody>
      </p:sp>
      <p:pic>
        <p:nvPicPr>
          <p:cNvPr id="2050" name="Picture 2" descr="Samson slays a thousand men by J James Tissot. Illustration to Book of ...">
            <a:extLst>
              <a:ext uri="{FF2B5EF4-FFF2-40B4-BE49-F238E27FC236}">
                <a16:creationId xmlns:a16="http://schemas.microsoft.com/office/drawing/2014/main" id="{AADBB3D5-F6E1-68D7-3666-9DC2E78CD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 bwMode="auto">
          <a:xfrm>
            <a:off x="6843825" y="3565523"/>
            <a:ext cx="1951741" cy="27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Judges 15:7-8">
            <a:extLst>
              <a:ext uri="{FF2B5EF4-FFF2-40B4-BE49-F238E27FC236}">
                <a16:creationId xmlns:a16="http://schemas.microsoft.com/office/drawing/2014/main" id="{9143CCA2-2028-2A2C-C501-B297171C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76" y="180640"/>
            <a:ext cx="2295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FAED86-7DF2-3193-34F0-0764C49DB908}"/>
              </a:ext>
            </a:extLst>
          </p:cNvPr>
          <p:cNvSpPr txBox="1"/>
          <p:nvPr/>
        </p:nvSpPr>
        <p:spPr>
          <a:xfrm>
            <a:off x="9747991" y="2795186"/>
            <a:ext cx="250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6d.  </a:t>
            </a:r>
            <a:r>
              <a:rPr lang="en-US" sz="1400" dirty="0" err="1"/>
              <a:t>Timnah</a:t>
            </a:r>
            <a:r>
              <a:rPr lang="en-US" sz="1400" dirty="0"/>
              <a:t>.  Samson slaughters  many Philistines 15:7-8a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03C10-8D81-2A7A-7D96-C76C00D21AD1}"/>
              </a:ext>
            </a:extLst>
          </p:cNvPr>
          <p:cNvSpPr txBox="1"/>
          <p:nvPr/>
        </p:nvSpPr>
        <p:spPr>
          <a:xfrm>
            <a:off x="4980787" y="3055754"/>
            <a:ext cx="1061701" cy="36933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Judges 15</a:t>
            </a:r>
          </a:p>
        </p:txBody>
      </p:sp>
    </p:spTree>
    <p:extLst>
      <p:ext uri="{BB962C8B-B14F-4D97-AF65-F5344CB8AC3E}">
        <p14:creationId xmlns:p14="http://schemas.microsoft.com/office/powerpoint/2010/main" val="132250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judges 16 samson">
            <a:extLst>
              <a:ext uri="{FF2B5EF4-FFF2-40B4-BE49-F238E27FC236}">
                <a16:creationId xmlns:a16="http://schemas.microsoft.com/office/drawing/2014/main" id="{2B3F02A1-A467-93B7-4FF2-A3E620FE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3" y="252885"/>
            <a:ext cx="2760482" cy="2202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related image detail. Samson, meaning “sunshine,”">
            <a:extLst>
              <a:ext uri="{FF2B5EF4-FFF2-40B4-BE49-F238E27FC236}">
                <a16:creationId xmlns:a16="http://schemas.microsoft.com/office/drawing/2014/main" id="{7A7F91B9-3D66-6F1A-FF58-D480A086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3101396"/>
            <a:ext cx="1791190" cy="17493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udges 16:20: Samson's Defense Departed">
            <a:extLst>
              <a:ext uri="{FF2B5EF4-FFF2-40B4-BE49-F238E27FC236}">
                <a16:creationId xmlns:a16="http://schemas.microsoft.com/office/drawing/2014/main" id="{6971F627-CA06-9277-4DD0-5B39B174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4850795"/>
            <a:ext cx="2134636" cy="1357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judges 16 samson visits harlot">
            <a:extLst>
              <a:ext uri="{FF2B5EF4-FFF2-40B4-BE49-F238E27FC236}">
                <a16:creationId xmlns:a16="http://schemas.microsoft.com/office/drawing/2014/main" id="{7FD587F1-17D6-45C6-B91E-CE1993EA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7" y="293671"/>
            <a:ext cx="1665764" cy="2162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udges 16 samson">
            <a:extLst>
              <a:ext uri="{FF2B5EF4-FFF2-40B4-BE49-F238E27FC236}">
                <a16:creationId xmlns:a16="http://schemas.microsoft.com/office/drawing/2014/main" id="{2A98B9B7-C8AF-320C-C9D4-E9DC445A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5" y="3156674"/>
            <a:ext cx="2124036" cy="1672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judges 16 samson">
            <a:extLst>
              <a:ext uri="{FF2B5EF4-FFF2-40B4-BE49-F238E27FC236}">
                <a16:creationId xmlns:a16="http://schemas.microsoft.com/office/drawing/2014/main" id="{B9C608CC-8DEE-062F-E302-6E2E7FE5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26" y="4593925"/>
            <a:ext cx="2524125" cy="1685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judges 16 samson">
            <a:extLst>
              <a:ext uri="{FF2B5EF4-FFF2-40B4-BE49-F238E27FC236}">
                <a16:creationId xmlns:a16="http://schemas.microsoft.com/office/drawing/2014/main" id="{168DAE30-50A8-68EE-9408-1ECD46D8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59" y="3338943"/>
            <a:ext cx="2524125" cy="174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One Quality That Can Lead to Greatness Continued ...">
            <a:extLst>
              <a:ext uri="{FF2B5EF4-FFF2-40B4-BE49-F238E27FC236}">
                <a16:creationId xmlns:a16="http://schemas.microsoft.com/office/drawing/2014/main" id="{E601658D-81B9-892E-E5BD-535AE28A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13" y="268288"/>
            <a:ext cx="2661049" cy="19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dges 16 - Death of Samson - Scene 04 - Samson buried | Bible Cartoons">
            <a:extLst>
              <a:ext uri="{FF2B5EF4-FFF2-40B4-BE49-F238E27FC236}">
                <a16:creationId xmlns:a16="http://schemas.microsoft.com/office/drawing/2014/main" id="{8500D186-2E59-200E-E083-51393CF4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68" y="4443486"/>
            <a:ext cx="2449513" cy="17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1035-CAC6-E95C-15CA-A59A6255428F}"/>
              </a:ext>
            </a:extLst>
          </p:cNvPr>
          <p:cNvSpPr txBox="1"/>
          <p:nvPr/>
        </p:nvSpPr>
        <p:spPr>
          <a:xfrm>
            <a:off x="20319" y="2464184"/>
            <a:ext cx="335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 Gaza.   Stays evening.  16:1-3a</a:t>
            </a:r>
          </a:p>
          <a:p>
            <a:r>
              <a:rPr lang="en-US" sz="1400" dirty="0"/>
              <a:t>Proverbs 5-7,, 31:3.  </a:t>
            </a:r>
            <a:r>
              <a:rPr lang="en-US" sz="1400" dirty="0" err="1"/>
              <a:t>Ecc</a:t>
            </a:r>
            <a:r>
              <a:rPr lang="en-US" sz="1400" dirty="0"/>
              <a:t> 7:28.  1 Tim 2:9-15.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DE57F-97A3-7C76-FF80-62814E66CAFE}"/>
              </a:ext>
            </a:extLst>
          </p:cNvPr>
          <p:cNvSpPr txBox="1"/>
          <p:nvPr/>
        </p:nvSpPr>
        <p:spPr>
          <a:xfrm>
            <a:off x="7163724" y="5090666"/>
            <a:ext cx="2524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11b.  Gaza.  Temple of Dagon.           Prayer, 3000 Philistine leaders die.                         16:23-30</a:t>
            </a:r>
          </a:p>
          <a:p>
            <a:r>
              <a:rPr lang="en-US" sz="1400" dirty="0"/>
              <a:t>Prayer.  self - I/me/my.  </a:t>
            </a:r>
          </a:p>
          <a:p>
            <a:r>
              <a:rPr lang="en-US" sz="1400" dirty="0"/>
              <a:t>No repentance.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10EAD-8113-7668-D450-3EE1CC51F6DF}"/>
              </a:ext>
            </a:extLst>
          </p:cNvPr>
          <p:cNvSpPr txBox="1"/>
          <p:nvPr/>
        </p:nvSpPr>
        <p:spPr>
          <a:xfrm>
            <a:off x="3912359" y="2354974"/>
            <a:ext cx="315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9.  Hebron.  Midnight.  Carries city gate 30 miles.   Brag-showoff-pride.      16:3b</a:t>
            </a:r>
          </a:p>
          <a:p>
            <a:r>
              <a:rPr lang="en-US" sz="1400" dirty="0"/>
              <a:t>Proverbs 27:2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84B81-6DF2-9250-A7AA-5AD3F1BCCD57}"/>
              </a:ext>
            </a:extLst>
          </p:cNvPr>
          <p:cNvSpPr txBox="1"/>
          <p:nvPr/>
        </p:nvSpPr>
        <p:spPr>
          <a:xfrm>
            <a:off x="0" y="6212223"/>
            <a:ext cx="4130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10b.   Valley of </a:t>
            </a:r>
            <a:r>
              <a:rPr lang="en-US" sz="1400" dirty="0" err="1"/>
              <a:t>Sorek</a:t>
            </a:r>
            <a:r>
              <a:rPr lang="en-US" sz="1400" dirty="0"/>
              <a:t>.   </a:t>
            </a:r>
            <a:r>
              <a:rPr lang="en-US" sz="1400" dirty="0" err="1"/>
              <a:t>Deliah</a:t>
            </a:r>
            <a:r>
              <a:rPr lang="en-US" sz="1400" dirty="0"/>
              <a:t> vexed his soul.</a:t>
            </a:r>
          </a:p>
          <a:p>
            <a:r>
              <a:rPr lang="en-US" sz="1400" dirty="0"/>
              <a:t>Samson told her his heart.  Shaved hair.  $/eyes.  </a:t>
            </a:r>
          </a:p>
          <a:p>
            <a:r>
              <a:rPr lang="en-US" sz="1400" dirty="0"/>
              <a:t>Proverbs 27:15                                 6:15-21a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A8BB6-41C4-33EB-7C1B-D211FC4C400C}"/>
              </a:ext>
            </a:extLst>
          </p:cNvPr>
          <p:cNvSpPr txBox="1"/>
          <p:nvPr/>
        </p:nvSpPr>
        <p:spPr>
          <a:xfrm>
            <a:off x="4608773" y="6299575"/>
            <a:ext cx="287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11a.  Gaza.   Chained and grinding in</a:t>
            </a:r>
          </a:p>
          <a:p>
            <a:r>
              <a:rPr lang="en-US" sz="1400" dirty="0"/>
              <a:t>        prison.   Hair grows.  16:21b-22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4CAF8-2F61-5025-EC85-C5329763F85F}"/>
              </a:ext>
            </a:extLst>
          </p:cNvPr>
          <p:cNvSpPr txBox="1"/>
          <p:nvPr/>
        </p:nvSpPr>
        <p:spPr>
          <a:xfrm>
            <a:off x="8818179" y="2514066"/>
            <a:ext cx="322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10a.  Valley of </a:t>
            </a:r>
            <a:r>
              <a:rPr lang="en-US" sz="1400" dirty="0" err="1"/>
              <a:t>Sorek</a:t>
            </a:r>
            <a:r>
              <a:rPr lang="en-US" sz="1400" dirty="0"/>
              <a:t>.  Lies to </a:t>
            </a:r>
            <a:r>
              <a:rPr lang="en-US" sz="1400" dirty="0" err="1"/>
              <a:t>Deliah</a:t>
            </a:r>
            <a:r>
              <a:rPr lang="en-US" sz="1400" dirty="0"/>
              <a:t> 3x.      Green rope, new rope, hair locks.  16:4-14</a:t>
            </a:r>
          </a:p>
          <a:p>
            <a:r>
              <a:rPr lang="en-US" sz="1400" dirty="0"/>
              <a:t>Proverb 27:2 , 27:20.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70D85-CC35-ACC0-9775-4F84869937B8}"/>
              </a:ext>
            </a:extLst>
          </p:cNvPr>
          <p:cNvSpPr txBox="1"/>
          <p:nvPr/>
        </p:nvSpPr>
        <p:spPr>
          <a:xfrm>
            <a:off x="9054643" y="6208135"/>
            <a:ext cx="3216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2"/>
            </a:pPr>
            <a:r>
              <a:rPr lang="en-US" sz="1400" dirty="0" err="1"/>
              <a:t>Zorah</a:t>
            </a:r>
            <a:r>
              <a:rPr lang="en-US" sz="1400" dirty="0"/>
              <a:t> &amp;  </a:t>
            </a:r>
            <a:r>
              <a:rPr lang="en-US" sz="1400" dirty="0" err="1"/>
              <a:t>Eshtaol</a:t>
            </a:r>
            <a:r>
              <a:rPr lang="en-US" sz="1400" dirty="0"/>
              <a:t>.  Burial.   16:31</a:t>
            </a:r>
          </a:p>
          <a:p>
            <a:r>
              <a:rPr lang="en-US" sz="1400" dirty="0" err="1"/>
              <a:t>Ecc</a:t>
            </a:r>
            <a:r>
              <a:rPr lang="en-US" sz="1400" dirty="0"/>
              <a:t> 3:14.  Samson-last judge in Judges,  Judges 21:25.  1 Samuel – Eli and Samuel.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38C38-0832-6182-DE13-2E19E35B240B}"/>
              </a:ext>
            </a:extLst>
          </p:cNvPr>
          <p:cNvSpPr txBox="1"/>
          <p:nvPr/>
        </p:nvSpPr>
        <p:spPr>
          <a:xfrm>
            <a:off x="5311317" y="3400424"/>
            <a:ext cx="1061701" cy="36933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Judges 16</a:t>
            </a:r>
          </a:p>
        </p:txBody>
      </p:sp>
    </p:spTree>
    <p:extLst>
      <p:ext uri="{BB962C8B-B14F-4D97-AF65-F5344CB8AC3E}">
        <p14:creationId xmlns:p14="http://schemas.microsoft.com/office/powerpoint/2010/main" val="23343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BFE928-48B4-4BCC-8F0F-12567EC7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101600"/>
            <a:ext cx="11849100" cy="6644640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			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(Hebrews 11:32 Gideon,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Barak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,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Samson,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and Jephthah;)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Title:  </a:t>
            </a:r>
            <a:r>
              <a:rPr lang="en-US" sz="2400" b="1" dirty="0">
                <a:latin typeface="+mn-lt"/>
              </a:rPr>
              <a:t>Samson the Carnal Strongman (Judges 13-16)</a:t>
            </a:r>
            <a:br>
              <a:rPr lang="en-US" sz="2400" dirty="0"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1.  God separates Samson at conception.  When and how did God separate you?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2.  How do you seek and listen to God-given authority?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3.  Think about it.   Who in the New Testament is like Samson?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Application: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 am admonished not to spiral downward as Samson did  (1 Corinthians 10:11)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Decision: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Have I consecrated myself unto God?   When, where, and how?   If not, why?    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063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41798</TotalTime>
  <Words>1061</Words>
  <Application>Microsoft Office PowerPoint</Application>
  <PresentationFormat>Widescreen</PresentationFormat>
  <Paragraphs>118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Gill Sans MT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(Hebrews 11:32 Gideon, Barak, Samson, and Jephthah;)  Title:  Samson the Carnal Strongman (Judges 13-16)  . 1.  God separates Samson at conception.  When and how did God separate you?     . 2.  How do you seek and listen to God-given authority?     3.  Think about it.   Who in the New Testament is like Samson?        . Application:  I am admonished not to spiral downward as Samson did  (1 Corinthians 10:11) . Decision:  Have I consecrated myself unto God?   When, where, and how?   If not, why?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1325</cp:revision>
  <cp:lastPrinted>2023-12-12T22:08:41Z</cp:lastPrinted>
  <dcterms:created xsi:type="dcterms:W3CDTF">2013-07-15T20:26:40Z</dcterms:created>
  <dcterms:modified xsi:type="dcterms:W3CDTF">2023-12-13T15:56:58Z</dcterms:modified>
</cp:coreProperties>
</file>