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sldIdLst>
    <p:sldId id="295" r:id="rId2"/>
    <p:sldId id="337" r:id="rId3"/>
    <p:sldId id="340" r:id="rId4"/>
    <p:sldId id="346" r:id="rId5"/>
    <p:sldId id="349" r:id="rId6"/>
    <p:sldId id="351" r:id="rId7"/>
    <p:sldId id="352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24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8889" y="34955"/>
            <a:ext cx="114486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Fellowship Church – Sunday School –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June 27,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Title:  </a:t>
            </a:r>
            <a:r>
              <a:rPr lang="en-US" sz="2400" dirty="0"/>
              <a:t>Bring Your Offerings unto Our Father in Heaven</a:t>
            </a: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Text:  Leviticus 1-7 and  Hebrews</a:t>
            </a:r>
            <a:r>
              <a:rPr lang="en-US" sz="1400" dirty="0"/>
              <a:t>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</a:t>
            </a:r>
            <a:endParaRPr lang="en-US" sz="2400" b="0" i="0" dirty="0">
              <a:effectLst/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AF174-B76F-4CD5-9A3F-C8921D86C106}"/>
              </a:ext>
            </a:extLst>
          </p:cNvPr>
          <p:cNvSpPr txBox="1"/>
          <p:nvPr/>
        </p:nvSpPr>
        <p:spPr>
          <a:xfrm>
            <a:off x="9989893" y="84586"/>
            <a:ext cx="2955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11" name="Picture 6" descr="Image result for Leviticus 6 willful sin">
            <a:extLst>
              <a:ext uri="{FF2B5EF4-FFF2-40B4-BE49-F238E27FC236}">
                <a16:creationId xmlns:a16="http://schemas.microsoft.com/office/drawing/2014/main" id="{29746A3A-A6EC-4739-AF89-2B4BD946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" y="2862943"/>
            <a:ext cx="4846327" cy="38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11C5AFEC-C806-4E05-9C40-CF35709D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629" y="1829150"/>
            <a:ext cx="2271377" cy="21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Know Who You Are in Christ">
            <a:extLst>
              <a:ext uri="{FF2B5EF4-FFF2-40B4-BE49-F238E27FC236}">
                <a16:creationId xmlns:a16="http://schemas.microsoft.com/office/drawing/2014/main" id="{F885F4BA-68B4-4744-94E7-64B2090C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7400" y="1829151"/>
            <a:ext cx="3391923" cy="21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hrist Lives in Us">
            <a:extLst>
              <a:ext uri="{FF2B5EF4-FFF2-40B4-BE49-F238E27FC236}">
                <a16:creationId xmlns:a16="http://schemas.microsoft.com/office/drawing/2014/main" id="{1D72AC62-C545-48D7-AA38-BFAE7B0F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8127"/>
            <a:ext cx="590711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6D1BC-D5EC-4331-B1FF-907989281FA4}"/>
              </a:ext>
            </a:extLst>
          </p:cNvPr>
          <p:cNvSpPr txBox="1"/>
          <p:nvPr/>
        </p:nvSpPr>
        <p:spPr>
          <a:xfrm>
            <a:off x="473173" y="2358012"/>
            <a:ext cx="4310732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Christ concealed in the Old Testament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BE88B-6A24-43C1-AB82-4B6153E148C4}"/>
              </a:ext>
            </a:extLst>
          </p:cNvPr>
          <p:cNvSpPr txBox="1"/>
          <p:nvPr/>
        </p:nvSpPr>
        <p:spPr>
          <a:xfrm>
            <a:off x="7037145" y="1366505"/>
            <a:ext cx="4138056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Christ </a:t>
            </a:r>
            <a:r>
              <a:rPr lang="en-US" dirty="0"/>
              <a:t>revealed in the New Testament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3590C-1D76-47E2-A7D6-CB3041C4372F}"/>
              </a:ext>
            </a:extLst>
          </p:cNvPr>
          <p:cNvSpPr txBox="1"/>
          <p:nvPr/>
        </p:nvSpPr>
        <p:spPr>
          <a:xfrm>
            <a:off x="5287516" y="2336241"/>
            <a:ext cx="583814" cy="3693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0417B-65D7-4FD1-A90C-E4668BC570A4}"/>
              </a:ext>
            </a:extLst>
          </p:cNvPr>
          <p:cNvSpPr txBox="1"/>
          <p:nvPr/>
        </p:nvSpPr>
        <p:spPr>
          <a:xfrm>
            <a:off x="477012" y="55364"/>
            <a:ext cx="1171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Title:  Bring Your Offerings unto Our Father in Heaven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CDE97-3F42-4406-AA17-F48A82F6162E}"/>
              </a:ext>
            </a:extLst>
          </p:cNvPr>
          <p:cNvSpPr txBox="1"/>
          <p:nvPr/>
        </p:nvSpPr>
        <p:spPr>
          <a:xfrm>
            <a:off x="4329304" y="6402526"/>
            <a:ext cx="369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Text:  Leviticus 1-7 and Hebrews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A2DA5-1853-4639-923B-82A04C12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51" y="480060"/>
            <a:ext cx="903929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A026-9D29-4DF8-BC98-4567975F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4" y="108857"/>
            <a:ext cx="11339510" cy="538843"/>
          </a:xfrm>
        </p:spPr>
        <p:txBody>
          <a:bodyPr>
            <a:normAutofit/>
          </a:bodyPr>
          <a:lstStyle/>
          <a:p>
            <a:r>
              <a:rPr lang="en-US" sz="2400" dirty="0"/>
              <a:t>Congregational Scripture reading – Hebrews 1:1-3 (KJV)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303C4-3B8F-422F-BC6C-8BBF94698B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7273" y="733778"/>
            <a:ext cx="11447459" cy="595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1:1</a:t>
            </a:r>
            <a:r>
              <a:rPr lang="en-US" sz="2400" dirty="0"/>
              <a:t> </a:t>
            </a:r>
            <a:r>
              <a:rPr lang="en-US" sz="2400" b="1" u="sng" dirty="0"/>
              <a:t>God</a:t>
            </a:r>
            <a:r>
              <a:rPr lang="en-US" sz="2400" dirty="0"/>
              <a:t>, who at sundry times and in divers manners </a:t>
            </a:r>
          </a:p>
          <a:p>
            <a:pPr marL="0" indent="0">
              <a:buNone/>
            </a:pPr>
            <a:r>
              <a:rPr lang="en-US" sz="2400" b="1" dirty="0" err="1"/>
              <a:t>spake</a:t>
            </a:r>
            <a:r>
              <a:rPr lang="en-US" sz="2400" dirty="0"/>
              <a:t> in </a:t>
            </a:r>
            <a:r>
              <a:rPr lang="en-US" sz="2400" b="1" dirty="0"/>
              <a:t>time past  </a:t>
            </a:r>
            <a:r>
              <a:rPr lang="en-US" sz="2400" dirty="0"/>
              <a:t>unto the </a:t>
            </a:r>
            <a:r>
              <a:rPr lang="en-US" sz="2400" b="1" dirty="0"/>
              <a:t>fathers</a:t>
            </a:r>
            <a:r>
              <a:rPr lang="en-US" sz="2400" dirty="0"/>
              <a:t> by the </a:t>
            </a:r>
            <a:r>
              <a:rPr lang="en-US" sz="2400" b="1" dirty="0"/>
              <a:t>prophets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1:2 </a:t>
            </a:r>
            <a:r>
              <a:rPr lang="en-US" sz="2400" dirty="0"/>
              <a:t> Hath in these </a:t>
            </a:r>
            <a:r>
              <a:rPr lang="en-US" sz="2400" b="1" dirty="0"/>
              <a:t>last days spoken</a:t>
            </a:r>
            <a:r>
              <a:rPr lang="en-US" sz="2400" dirty="0"/>
              <a:t> unto us by </a:t>
            </a:r>
            <a:r>
              <a:rPr lang="en-US" sz="2400" b="1" u="sng" dirty="0">
                <a:highlight>
                  <a:srgbClr val="0000FF"/>
                </a:highlight>
              </a:rPr>
              <a:t>[His] Son</a:t>
            </a:r>
            <a:r>
              <a:rPr lang="en-US" sz="2400" b="1" u="sng" dirty="0"/>
              <a:t>,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whom </a:t>
            </a:r>
            <a:r>
              <a:rPr lang="en-US" sz="2400" b="1" u="sng" dirty="0"/>
              <a:t>He</a:t>
            </a:r>
            <a:r>
              <a:rPr lang="en-US" sz="2400" dirty="0"/>
              <a:t> hath </a:t>
            </a:r>
            <a:r>
              <a:rPr lang="en-US" sz="2400" b="1" dirty="0"/>
              <a:t>appointed </a:t>
            </a:r>
            <a:r>
              <a:rPr lang="en-US" sz="2400" b="1" dirty="0">
                <a:highlight>
                  <a:srgbClr val="0000FF"/>
                </a:highlight>
              </a:rPr>
              <a:t>heir of all things</a:t>
            </a:r>
            <a:r>
              <a:rPr lang="en-US" sz="2400" dirty="0"/>
              <a:t>, by whom also </a:t>
            </a:r>
            <a:r>
              <a:rPr lang="en-US" sz="2400" b="1" u="sng" dirty="0"/>
              <a:t>He</a:t>
            </a:r>
            <a:r>
              <a:rPr lang="en-US" sz="2400" dirty="0"/>
              <a:t> made the worlds;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1:3</a:t>
            </a:r>
            <a:r>
              <a:rPr lang="en-US" sz="2400" dirty="0"/>
              <a:t>  Who being the </a:t>
            </a:r>
            <a:r>
              <a:rPr lang="en-US" sz="2400" b="1" dirty="0"/>
              <a:t>brightness</a:t>
            </a:r>
            <a:r>
              <a:rPr lang="en-US" sz="2400" dirty="0"/>
              <a:t> of </a:t>
            </a:r>
            <a:r>
              <a:rPr lang="en-US" sz="2400" b="1" u="sng" dirty="0"/>
              <a:t>[His] </a:t>
            </a:r>
            <a:r>
              <a:rPr lang="en-US" sz="2400" b="1" dirty="0"/>
              <a:t>glory,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and the </a:t>
            </a:r>
            <a:r>
              <a:rPr lang="en-US" sz="2400" b="1" dirty="0"/>
              <a:t>express image </a:t>
            </a:r>
            <a:r>
              <a:rPr lang="en-US" sz="2400" dirty="0"/>
              <a:t>of </a:t>
            </a:r>
            <a:r>
              <a:rPr lang="en-US" sz="2400" b="1" u="sng" dirty="0"/>
              <a:t>His</a:t>
            </a:r>
            <a:r>
              <a:rPr lang="en-US" sz="2400" dirty="0"/>
              <a:t> </a:t>
            </a:r>
            <a:r>
              <a:rPr lang="en-US" sz="2400" b="1" dirty="0"/>
              <a:t>person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and </a:t>
            </a:r>
            <a:r>
              <a:rPr lang="en-US" sz="2400" b="1" dirty="0"/>
              <a:t>upholding all things </a:t>
            </a:r>
            <a:r>
              <a:rPr lang="en-US" sz="2400" dirty="0"/>
              <a:t>by the </a:t>
            </a:r>
            <a:r>
              <a:rPr lang="en-US" sz="2400" b="1" dirty="0"/>
              <a:t>word of </a:t>
            </a:r>
            <a:r>
              <a:rPr lang="en-US" sz="2400" b="1" u="sng" dirty="0"/>
              <a:t>His</a:t>
            </a:r>
            <a:r>
              <a:rPr lang="en-US" sz="2400" b="1" dirty="0"/>
              <a:t> power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when </a:t>
            </a:r>
            <a:r>
              <a:rPr lang="en-US" sz="2400" b="1" u="sng" dirty="0">
                <a:highlight>
                  <a:srgbClr val="0000FF"/>
                </a:highlight>
              </a:rPr>
              <a:t>He</a:t>
            </a:r>
            <a:r>
              <a:rPr lang="en-US" sz="2400" dirty="0"/>
              <a:t> had by </a:t>
            </a:r>
            <a:r>
              <a:rPr lang="en-US" sz="2400" b="1" u="sng" dirty="0">
                <a:highlight>
                  <a:srgbClr val="0000FF"/>
                </a:highlight>
              </a:rPr>
              <a:t>Himself</a:t>
            </a:r>
            <a:r>
              <a:rPr lang="en-US" sz="2400" b="1" u="sng" dirty="0"/>
              <a:t> </a:t>
            </a:r>
            <a:r>
              <a:rPr lang="en-US" sz="2400" b="1" dirty="0"/>
              <a:t>purged our sins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0000FF"/>
                </a:highlight>
              </a:rPr>
              <a:t>sat down on the right hand </a:t>
            </a:r>
            <a:r>
              <a:rPr lang="en-US" sz="2400" dirty="0"/>
              <a:t>of the </a:t>
            </a:r>
            <a:r>
              <a:rPr lang="en-US" sz="2400" b="1" u="sng" dirty="0"/>
              <a:t>Majesty on high</a:t>
            </a:r>
            <a:r>
              <a:rPr lang="en-US" sz="2400" dirty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303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51773E9-3623-4891-AF03-8E60A0B3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53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Bring Your Five Offerings unto Our Father in Heaven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0A5995-2BAE-4DFA-84AB-620DC034D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82501"/>
              </p:ext>
            </p:extLst>
          </p:nvPr>
        </p:nvGraphicFramePr>
        <p:xfrm>
          <a:off x="390418" y="482417"/>
          <a:ext cx="11435137" cy="534303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553571">
                  <a:extLst>
                    <a:ext uri="{9D8B030D-6E8A-4147-A177-3AD203B41FA5}">
                      <a16:colId xmlns:a16="http://schemas.microsoft.com/office/drawing/2014/main" val="1361446935"/>
                    </a:ext>
                  </a:extLst>
                </a:gridCol>
                <a:gridCol w="2292371">
                  <a:extLst>
                    <a:ext uri="{9D8B030D-6E8A-4147-A177-3AD203B41FA5}">
                      <a16:colId xmlns:a16="http://schemas.microsoft.com/office/drawing/2014/main" val="1549890850"/>
                    </a:ext>
                  </a:extLst>
                </a:gridCol>
                <a:gridCol w="1152581">
                  <a:extLst>
                    <a:ext uri="{9D8B030D-6E8A-4147-A177-3AD203B41FA5}">
                      <a16:colId xmlns:a16="http://schemas.microsoft.com/office/drawing/2014/main" val="2509012332"/>
                    </a:ext>
                  </a:extLst>
                </a:gridCol>
                <a:gridCol w="768596">
                  <a:extLst>
                    <a:ext uri="{9D8B030D-6E8A-4147-A177-3AD203B41FA5}">
                      <a16:colId xmlns:a16="http://schemas.microsoft.com/office/drawing/2014/main" val="215349224"/>
                    </a:ext>
                  </a:extLst>
                </a:gridCol>
                <a:gridCol w="965320">
                  <a:extLst>
                    <a:ext uri="{9D8B030D-6E8A-4147-A177-3AD203B41FA5}">
                      <a16:colId xmlns:a16="http://schemas.microsoft.com/office/drawing/2014/main" val="3541784050"/>
                    </a:ext>
                  </a:extLst>
                </a:gridCol>
                <a:gridCol w="558145">
                  <a:extLst>
                    <a:ext uri="{9D8B030D-6E8A-4147-A177-3AD203B41FA5}">
                      <a16:colId xmlns:a16="http://schemas.microsoft.com/office/drawing/2014/main" val="981304178"/>
                    </a:ext>
                  </a:extLst>
                </a:gridCol>
                <a:gridCol w="1166618">
                  <a:extLst>
                    <a:ext uri="{9D8B030D-6E8A-4147-A177-3AD203B41FA5}">
                      <a16:colId xmlns:a16="http://schemas.microsoft.com/office/drawing/2014/main" val="4164766101"/>
                    </a:ext>
                  </a:extLst>
                </a:gridCol>
                <a:gridCol w="3977935">
                  <a:extLst>
                    <a:ext uri="{9D8B030D-6E8A-4147-A177-3AD203B41FA5}">
                      <a16:colId xmlns:a16="http://schemas.microsoft.com/office/drawing/2014/main" val="89141302"/>
                    </a:ext>
                  </a:extLst>
                </a:gridCol>
              </a:tblGrid>
              <a:tr h="420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 Testament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Burnt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Trespass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Testament – Hebrews 10:1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573051657"/>
                  </a:ext>
                </a:extLst>
              </a:tr>
              <a:tr h="3973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</a:t>
                      </a:r>
                      <a:r>
                        <a:rPr lang="en-US" sz="1600" dirty="0">
                          <a:effectLst/>
                        </a:rPr>
                        <a:t>Leviticus 1-7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FREEWILL /  VOLUNTARY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MANDATORY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Romans 15:4, 1 Cor 10:11, 2 Tim 3:16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594991294"/>
                  </a:ext>
                </a:extLst>
              </a:tr>
              <a:tr h="86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u="sng" dirty="0">
                          <a:effectLst/>
                        </a:rPr>
                        <a:t>All </a:t>
                      </a:r>
                      <a:r>
                        <a:rPr lang="en-US" sz="1800" dirty="0">
                          <a:effectLst/>
                        </a:rPr>
                        <a:t>Commandments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of the LORD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600" b="0" u="sng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</a:rPr>
                        <a:t> Three Offerings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Burnt – Consecration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Grain – Daily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Peace – Fellowship</a:t>
                      </a:r>
                    </a:p>
                    <a:p>
                      <a:pPr marL="45720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</a:tabLs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“A sweet savor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  <a:tab pos="228600" algn="dec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unto the LORD”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Self, Others-Time, Thanksgiving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Lev 7:13 grain w/leaven or </a:t>
                      </a:r>
                    </a:p>
                    <a:p>
                      <a:pPr marL="0" marR="0" lv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56210" algn="dec"/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Lev 22:23 blemish allowed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dirty="0">
                          <a:effectLst/>
                        </a:rPr>
                        <a:t>Hebrews 1:1-3 (4:12)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227676672"/>
                  </a:ext>
                </a:extLst>
              </a:tr>
              <a:tr h="1319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Walk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after the flesh Romans 8:1, 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Wisdom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from below, James 3:14-16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</a:rPr>
                        <a:t>Works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of the flesh, Galatians 5:19-21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91650"/>
                  </a:ext>
                </a:extLst>
              </a:tr>
              <a:tr h="8699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Guilt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Hebrews 10:22 (9:13-14)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Pure conscience &amp; heart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46938"/>
                  </a:ext>
                </a:extLst>
              </a:tr>
              <a:tr h="1045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Confess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John 1:9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Who, what, when, where, why, how?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Depends on the sin. Mathew 18:15-35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49268"/>
                  </a:ext>
                </a:extLst>
              </a:tr>
              <a:tr h="42072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steps to please the LORD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275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6002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= 40 offering options/variables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57747498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A8463F6-3E00-4B1A-B57F-FE016CB7F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9" y="6077860"/>
            <a:ext cx="120965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Leviticus 1-7 writes shadows of the substance in the New Testament, in Christ and  in every Christ-follower.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Testament commandments.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Hebrews 13 has 20 commandments, Romans 12 is 41 commandments.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590B748-11C9-48C3-B725-DDBC557DC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23" y="6347041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66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A9C4669-3A39-4EAA-961B-4EB4BD86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0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Bring Your Five Offerings unto Our Father in Heaven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CD6F39-23D7-44D9-AD10-46DF47C47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37807"/>
              </p:ext>
            </p:extLst>
          </p:nvPr>
        </p:nvGraphicFramePr>
        <p:xfrm>
          <a:off x="297948" y="616448"/>
          <a:ext cx="11589253" cy="591791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561033">
                  <a:extLst>
                    <a:ext uri="{9D8B030D-6E8A-4147-A177-3AD203B41FA5}">
                      <a16:colId xmlns:a16="http://schemas.microsoft.com/office/drawing/2014/main" val="917987181"/>
                    </a:ext>
                  </a:extLst>
                </a:gridCol>
                <a:gridCol w="2520007">
                  <a:extLst>
                    <a:ext uri="{9D8B030D-6E8A-4147-A177-3AD203B41FA5}">
                      <a16:colId xmlns:a16="http://schemas.microsoft.com/office/drawing/2014/main" val="896991594"/>
                    </a:ext>
                  </a:extLst>
                </a:gridCol>
                <a:gridCol w="971376">
                  <a:extLst>
                    <a:ext uri="{9D8B030D-6E8A-4147-A177-3AD203B41FA5}">
                      <a16:colId xmlns:a16="http://schemas.microsoft.com/office/drawing/2014/main" val="4102030409"/>
                    </a:ext>
                  </a:extLst>
                </a:gridCol>
                <a:gridCol w="778954">
                  <a:extLst>
                    <a:ext uri="{9D8B030D-6E8A-4147-A177-3AD203B41FA5}">
                      <a16:colId xmlns:a16="http://schemas.microsoft.com/office/drawing/2014/main" val="3107304017"/>
                    </a:ext>
                  </a:extLst>
                </a:gridCol>
                <a:gridCol w="978327">
                  <a:extLst>
                    <a:ext uri="{9D8B030D-6E8A-4147-A177-3AD203B41FA5}">
                      <a16:colId xmlns:a16="http://schemas.microsoft.com/office/drawing/2014/main" val="3206466150"/>
                    </a:ext>
                  </a:extLst>
                </a:gridCol>
                <a:gridCol w="565668">
                  <a:extLst>
                    <a:ext uri="{9D8B030D-6E8A-4147-A177-3AD203B41FA5}">
                      <a16:colId xmlns:a16="http://schemas.microsoft.com/office/drawing/2014/main" val="2375650917"/>
                    </a:ext>
                  </a:extLst>
                </a:gridCol>
                <a:gridCol w="1182340">
                  <a:extLst>
                    <a:ext uri="{9D8B030D-6E8A-4147-A177-3AD203B41FA5}">
                      <a16:colId xmlns:a16="http://schemas.microsoft.com/office/drawing/2014/main" val="3102672649"/>
                    </a:ext>
                  </a:extLst>
                </a:gridCol>
                <a:gridCol w="4031548">
                  <a:extLst>
                    <a:ext uri="{9D8B030D-6E8A-4147-A177-3AD203B41FA5}">
                      <a16:colId xmlns:a16="http://schemas.microsoft.com/office/drawing/2014/main" val="1024542460"/>
                    </a:ext>
                  </a:extLst>
                </a:gridCol>
              </a:tblGrid>
              <a:tr h="498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 Testament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Burnt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Trespass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Testament – Hebrews 10:1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2590840763"/>
                  </a:ext>
                </a:extLst>
              </a:tr>
              <a:tr h="4704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Leviticus 1-7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FREEWILL /  VOLUNTARY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MANDATORY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Romans 15:4, 1 Cor 10:11, 2 Tim 3:16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2578056560"/>
                  </a:ext>
                </a:extLst>
              </a:tr>
              <a:tr h="1030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u="sng" dirty="0">
                          <a:effectLst/>
                        </a:rPr>
                        <a:t>Offeror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Bring his offering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4:14-16, 12:1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We have a Great High Priest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910096847"/>
                  </a:ext>
                </a:extLst>
              </a:tr>
              <a:tr h="1030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Add Salt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Oil &amp; Frankincense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800" dirty="0">
                          <a:effectLst/>
                        </a:rPr>
                        <a:t>(1:9)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3273330559"/>
                  </a:ext>
                </a:extLst>
              </a:tr>
              <a:tr h="619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Altar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686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 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Hebrews 7:11-16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2725104768"/>
                  </a:ext>
                </a:extLst>
              </a:tr>
              <a:tr h="619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Lay hand on head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3602529908"/>
                  </a:ext>
                </a:extLst>
              </a:tr>
              <a:tr h="619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Kill the animal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800">
                          <a:effectLst/>
                        </a:rPr>
                        <a:t>Hebrews 9:15-16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/>
                </a:tc>
                <a:extLst>
                  <a:ext uri="{0D108BD9-81ED-4DB2-BD59-A6C34878D82A}">
                    <a16:rowId xmlns:a16="http://schemas.microsoft.com/office/drawing/2014/main" val="4256140931"/>
                  </a:ext>
                </a:extLst>
              </a:tr>
              <a:tr h="1030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Make restitution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in silver or kind + 1/5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Hebrews 10:24-25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3" marR="574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7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69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A9C4669-3A39-4EAA-961B-4EB4BD86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553"/>
            <a:ext cx="1219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Bring Your Offerings unto Our Father in Heaven            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33584-E7DE-44DB-ADCE-0C01F2FCC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07935"/>
              </p:ext>
            </p:extLst>
          </p:nvPr>
        </p:nvGraphicFramePr>
        <p:xfrm>
          <a:off x="297951" y="341070"/>
          <a:ext cx="11686228" cy="602685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565725">
                  <a:extLst>
                    <a:ext uri="{9D8B030D-6E8A-4147-A177-3AD203B41FA5}">
                      <a16:colId xmlns:a16="http://schemas.microsoft.com/office/drawing/2014/main" val="2172499497"/>
                    </a:ext>
                  </a:extLst>
                </a:gridCol>
                <a:gridCol w="2541094">
                  <a:extLst>
                    <a:ext uri="{9D8B030D-6E8A-4147-A177-3AD203B41FA5}">
                      <a16:colId xmlns:a16="http://schemas.microsoft.com/office/drawing/2014/main" val="3477792973"/>
                    </a:ext>
                  </a:extLst>
                </a:gridCol>
                <a:gridCol w="979502">
                  <a:extLst>
                    <a:ext uri="{9D8B030D-6E8A-4147-A177-3AD203B41FA5}">
                      <a16:colId xmlns:a16="http://schemas.microsoft.com/office/drawing/2014/main" val="2412306090"/>
                    </a:ext>
                  </a:extLst>
                </a:gridCol>
                <a:gridCol w="785472">
                  <a:extLst>
                    <a:ext uri="{9D8B030D-6E8A-4147-A177-3AD203B41FA5}">
                      <a16:colId xmlns:a16="http://schemas.microsoft.com/office/drawing/2014/main" val="1520074859"/>
                    </a:ext>
                  </a:extLst>
                </a:gridCol>
                <a:gridCol w="986515">
                  <a:extLst>
                    <a:ext uri="{9D8B030D-6E8A-4147-A177-3AD203B41FA5}">
                      <a16:colId xmlns:a16="http://schemas.microsoft.com/office/drawing/2014/main" val="994581136"/>
                    </a:ext>
                  </a:extLst>
                </a:gridCol>
                <a:gridCol w="570401">
                  <a:extLst>
                    <a:ext uri="{9D8B030D-6E8A-4147-A177-3AD203B41FA5}">
                      <a16:colId xmlns:a16="http://schemas.microsoft.com/office/drawing/2014/main" val="609640210"/>
                    </a:ext>
                  </a:extLst>
                </a:gridCol>
                <a:gridCol w="1192235">
                  <a:extLst>
                    <a:ext uri="{9D8B030D-6E8A-4147-A177-3AD203B41FA5}">
                      <a16:colId xmlns:a16="http://schemas.microsoft.com/office/drawing/2014/main" val="242637588"/>
                    </a:ext>
                  </a:extLst>
                </a:gridCol>
                <a:gridCol w="4065284">
                  <a:extLst>
                    <a:ext uri="{9D8B030D-6E8A-4147-A177-3AD203B41FA5}">
                      <a16:colId xmlns:a16="http://schemas.microsoft.com/office/drawing/2014/main" val="1079428557"/>
                    </a:ext>
                  </a:extLst>
                </a:gridCol>
              </a:tblGrid>
              <a:tr h="277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 Testament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Burnt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Grain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Sin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Trespass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Testament – Hebrews 10:1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714341146"/>
                  </a:ext>
                </a:extLst>
              </a:tr>
              <a:tr h="37440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Leviticus 1-7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FREEWILL /  VOLUNTARY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MANDATORY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Romans 15:4, 1 Cor 10:11, 2 Tim 3:16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439849071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u="sng" dirty="0">
                          <a:effectLst/>
                        </a:rPr>
                        <a:t>Priest</a:t>
                      </a:r>
                      <a:r>
                        <a:rPr lang="en-US" sz="1800" dirty="0">
                          <a:effectLst/>
                        </a:rPr>
                        <a:t>    Lev 10:1-11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(discern &amp; teach)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5:11-6:1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703040689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Administer the fire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(holy or strange)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12:29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3984464452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Blood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(life in the blood)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13:20-21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3037457471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Fat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(internal organs)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020849303"/>
                  </a:ext>
                </a:extLst>
              </a:tr>
              <a:tr h="345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Eat the offering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 - all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13:10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3172147888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Burn outside camp (priest /cong. -elders)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800" dirty="0">
                          <a:effectLst/>
                        </a:rPr>
                        <a:t>Hebrews 13:11-14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2492524570"/>
                  </a:ext>
                </a:extLst>
              </a:tr>
              <a:tr h="57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effectLst/>
                        </a:rPr>
                        <a:t>Atonement    Lev 7:7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826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 (1x)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1910" algn="dec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 (6x)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dirty="0">
                          <a:effectLst/>
                        </a:rPr>
                        <a:t>Hebrews (0x) OT: 94x, appease Ge 32:20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13970" algn="dec"/>
                        </a:tabLst>
                      </a:pPr>
                      <a:r>
                        <a:rPr lang="en-US" sz="1600" dirty="0">
                          <a:effectLst/>
                        </a:rPr>
                        <a:t>Reconcile: Ro 5:11, 11:15, 1 Cor  5:18-19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475336766"/>
                  </a:ext>
                </a:extLst>
              </a:tr>
              <a:tr h="11676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b="0" dirty="0">
                          <a:effectLst/>
                        </a:rPr>
                        <a:t>Forgiven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</a:rPr>
                        <a:t>Filled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with the Spirit - Lu 2:40,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Ac 2:4, Eph 5:8.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</a:rPr>
                        <a:t>Led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of the Spirit - Ro 8:14,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Ga 5:18.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39370" algn="dec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4572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0" dirty="0">
                          <a:effectLst/>
                        </a:rPr>
                        <a:t>Hebrews 13:15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0" u="sng" dirty="0">
                          <a:effectLst/>
                        </a:rPr>
                        <a:t>Walk</a:t>
                      </a:r>
                      <a:r>
                        <a:rPr lang="en-US" sz="1600" b="0" dirty="0">
                          <a:effectLst/>
                        </a:rPr>
                        <a:t> after the Spirit, Romans 8:1, 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0" u="sng" dirty="0">
                          <a:effectLst/>
                        </a:rPr>
                        <a:t>Wisdom</a:t>
                      </a:r>
                      <a:r>
                        <a:rPr lang="en-US" sz="1600" b="0" dirty="0">
                          <a:effectLst/>
                        </a:rPr>
                        <a:t> from above, James 3:13-17-18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dec"/>
                          <a:tab pos="0" algn="dec"/>
                        </a:tabLst>
                      </a:pPr>
                      <a:r>
                        <a:rPr lang="en-US" sz="1600" b="0" u="sng" dirty="0">
                          <a:effectLst/>
                        </a:rPr>
                        <a:t>Fruit </a:t>
                      </a:r>
                      <a:r>
                        <a:rPr lang="en-US" sz="1600" b="0" dirty="0">
                          <a:effectLst/>
                        </a:rPr>
                        <a:t>of the Spirit, Galatians 5:22-23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89" marR="34189" marT="0" marB="0"/>
                </a:tc>
                <a:extLst>
                  <a:ext uri="{0D108BD9-81ED-4DB2-BD59-A6C34878D82A}">
                    <a16:rowId xmlns:a16="http://schemas.microsoft.com/office/drawing/2014/main" val="67841701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481482D-F728-4EF6-A4E4-49A65814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23" y="6376549"/>
            <a:ext cx="11155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assurance of eternal life means equal access, fair play, and  equal outcome for all individual believers.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Know Who You Are in Christ">
            <a:extLst>
              <a:ext uri="{FF2B5EF4-FFF2-40B4-BE49-F238E27FC236}">
                <a16:creationId xmlns:a16="http://schemas.microsoft.com/office/drawing/2014/main" id="{F885F4BA-68B4-4744-94E7-64B2090C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338" y="593791"/>
            <a:ext cx="4440662" cy="28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hrist Lives in Us">
            <a:extLst>
              <a:ext uri="{FF2B5EF4-FFF2-40B4-BE49-F238E27FC236}">
                <a16:creationId xmlns:a16="http://schemas.microsoft.com/office/drawing/2014/main" id="{1D72AC62-C545-48D7-AA38-BFAE7B0F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00" y="3100248"/>
            <a:ext cx="5129122" cy="31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11C5AFEC-C806-4E05-9C40-CF35709D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93" y="614339"/>
            <a:ext cx="2973657" cy="28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CF324BD4-7C2A-4A65-A573-7255F111C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11" y="3364"/>
            <a:ext cx="1135979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Today:  Bring Your Five Offerings unto Our Father in Heaven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lang="en-US" alt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Freewill:  Burnt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Freewill:  Grain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Freewill:  Peace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lang="en-US" alt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Required:  Sin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Required: Trespass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CF957-86E5-4EA2-B7CB-4E6FB4BCF850}"/>
              </a:ext>
            </a:extLst>
          </p:cNvPr>
          <p:cNvSpPr txBox="1"/>
          <p:nvPr/>
        </p:nvSpPr>
        <p:spPr>
          <a:xfrm>
            <a:off x="184618" y="3445261"/>
            <a:ext cx="2821606" cy="10156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John 15:5</a:t>
            </a:r>
          </a:p>
          <a:p>
            <a:pPr algn="ctr"/>
            <a:r>
              <a:rPr lang="en-US" sz="2000" dirty="0"/>
              <a:t>He that </a:t>
            </a:r>
            <a:r>
              <a:rPr lang="en-US" sz="2000" dirty="0" err="1"/>
              <a:t>abideth</a:t>
            </a:r>
            <a:r>
              <a:rPr lang="en-US" sz="2000" dirty="0"/>
              <a:t> in me, </a:t>
            </a:r>
          </a:p>
          <a:p>
            <a:pPr algn="ctr"/>
            <a:r>
              <a:rPr lang="en-US" sz="2000" dirty="0"/>
              <a:t>and I in him,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92ED-728B-464E-8D81-F0D62F02133F}"/>
              </a:ext>
            </a:extLst>
          </p:cNvPr>
          <p:cNvSpPr txBox="1"/>
          <p:nvPr/>
        </p:nvSpPr>
        <p:spPr>
          <a:xfrm>
            <a:off x="-28254" y="6212824"/>
            <a:ext cx="12248508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Galatians 2:20   I am crucified with Christ:  nevertheless I live;  yet not I,  but Christ </a:t>
            </a:r>
            <a:r>
              <a:rPr lang="en-US" dirty="0" err="1"/>
              <a:t>liveth</a:t>
            </a:r>
            <a:r>
              <a:rPr lang="en-US" dirty="0"/>
              <a:t> in me: </a:t>
            </a:r>
          </a:p>
          <a:p>
            <a:r>
              <a:rPr lang="en-US" dirty="0"/>
              <a:t>and the life which I now live in the flesh I live by the faith of the Son of God, who loved me, and gave himself for 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CA602-7849-4D66-8DF0-0DB4DEEE0399}"/>
              </a:ext>
            </a:extLst>
          </p:cNvPr>
          <p:cNvSpPr txBox="1"/>
          <p:nvPr/>
        </p:nvSpPr>
        <p:spPr>
          <a:xfrm>
            <a:off x="8790194" y="3387608"/>
            <a:ext cx="3141565" cy="9541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John</a:t>
            </a:r>
            <a:r>
              <a:rPr lang="en-US" dirty="0"/>
              <a:t> 15:7 </a:t>
            </a:r>
          </a:p>
          <a:p>
            <a:pPr algn="ctr"/>
            <a:r>
              <a:rPr lang="en-US" dirty="0"/>
              <a:t>If ye abide in me, </a:t>
            </a:r>
          </a:p>
          <a:p>
            <a:pPr algn="ctr"/>
            <a:r>
              <a:rPr lang="en-US" dirty="0"/>
              <a:t>and my words abide in you, </a:t>
            </a:r>
          </a:p>
        </p:txBody>
      </p:sp>
    </p:spTree>
    <p:extLst>
      <p:ext uri="{BB962C8B-B14F-4D97-AF65-F5344CB8AC3E}">
        <p14:creationId xmlns:p14="http://schemas.microsoft.com/office/powerpoint/2010/main" val="342293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11242</TotalTime>
  <Words>871</Words>
  <Application>Microsoft Office PowerPoint</Application>
  <PresentationFormat>Widescreen</PresentationFormat>
  <Paragraphs>258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Congregational Scripture reading – Hebrews 1:1-3 (KJV)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233</cp:revision>
  <cp:lastPrinted>2021-06-26T16:12:40Z</cp:lastPrinted>
  <dcterms:created xsi:type="dcterms:W3CDTF">2020-12-07T02:43:11Z</dcterms:created>
  <dcterms:modified xsi:type="dcterms:W3CDTF">2021-06-27T11:57:34Z</dcterms:modified>
</cp:coreProperties>
</file>