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6"/>
  </p:notesMasterIdLst>
  <p:sldIdLst>
    <p:sldId id="256" r:id="rId2"/>
    <p:sldId id="354" r:id="rId3"/>
    <p:sldId id="353" r:id="rId4"/>
    <p:sldId id="355" r:id="rId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125281-4F34-4F8A-8F6A-81FAE131E504}" v="25" dt="2022-08-10T13:11:27.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6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userId="e5502471a9019beb" providerId="LiveId" clId="{EA125281-4F34-4F8A-8F6A-81FAE131E504}"/>
    <pc:docChg chg="custSel addSld modSld sldOrd">
      <pc:chgData name="Bill" userId="e5502471a9019beb" providerId="LiveId" clId="{EA125281-4F34-4F8A-8F6A-81FAE131E504}" dt="2022-08-10T19:39:09.601" v="1320" actId="113"/>
      <pc:docMkLst>
        <pc:docMk/>
      </pc:docMkLst>
      <pc:sldChg chg="modSp mod">
        <pc:chgData name="Bill" userId="e5502471a9019beb" providerId="LiveId" clId="{EA125281-4F34-4F8A-8F6A-81FAE131E504}" dt="2022-08-10T12:49:10.996" v="589" actId="6549"/>
        <pc:sldMkLst>
          <pc:docMk/>
          <pc:sldMk cId="109857222" sldId="256"/>
        </pc:sldMkLst>
        <pc:spChg chg="mod">
          <ac:chgData name="Bill" userId="e5502471a9019beb" providerId="LiveId" clId="{EA125281-4F34-4F8A-8F6A-81FAE131E504}" dt="2022-08-10T12:49:10.996" v="589" actId="6549"/>
          <ac:spMkLst>
            <pc:docMk/>
            <pc:sldMk cId="109857222" sldId="256"/>
            <ac:spMk id="9" creationId="{3E5C6185-BA62-417B-B11E-D6CE654AE4F5}"/>
          </ac:spMkLst>
        </pc:spChg>
      </pc:sldChg>
      <pc:sldChg chg="addSp delSp modSp mod ord">
        <pc:chgData name="Bill" userId="e5502471a9019beb" providerId="LiveId" clId="{EA125281-4F34-4F8A-8F6A-81FAE131E504}" dt="2022-08-10T19:39:09.601" v="1320" actId="113"/>
        <pc:sldMkLst>
          <pc:docMk/>
          <pc:sldMk cId="2701555010" sldId="353"/>
        </pc:sldMkLst>
        <pc:spChg chg="del">
          <ac:chgData name="Bill" userId="e5502471a9019beb" providerId="LiveId" clId="{EA125281-4F34-4F8A-8F6A-81FAE131E504}" dt="2022-08-10T12:24:16.935" v="45" actId="478"/>
          <ac:spMkLst>
            <pc:docMk/>
            <pc:sldMk cId="2701555010" sldId="353"/>
            <ac:spMk id="2" creationId="{FDAB662B-43B2-4D69-A6DC-929731D107DD}"/>
          </ac:spMkLst>
        </pc:spChg>
        <pc:spChg chg="del mod">
          <ac:chgData name="Bill" userId="e5502471a9019beb" providerId="LiveId" clId="{EA125281-4F34-4F8A-8F6A-81FAE131E504}" dt="2022-08-10T12:24:12.060" v="44" actId="478"/>
          <ac:spMkLst>
            <pc:docMk/>
            <pc:sldMk cId="2701555010" sldId="353"/>
            <ac:spMk id="3" creationId="{589E41D4-641C-01DE-D983-EF8F48091EC0}"/>
          </ac:spMkLst>
        </pc:spChg>
        <pc:spChg chg="add mod">
          <ac:chgData name="Bill" userId="e5502471a9019beb" providerId="LiveId" clId="{EA125281-4F34-4F8A-8F6A-81FAE131E504}" dt="2022-08-10T12:26:00.586" v="50" actId="1076"/>
          <ac:spMkLst>
            <pc:docMk/>
            <pc:sldMk cId="2701555010" sldId="353"/>
            <ac:spMk id="4" creationId="{6B3E1B90-5DF2-B4AC-EBC4-2EC962CBE414}"/>
          </ac:spMkLst>
        </pc:spChg>
        <pc:spChg chg="add mod">
          <ac:chgData name="Bill" userId="e5502471a9019beb" providerId="LiveId" clId="{EA125281-4F34-4F8A-8F6A-81FAE131E504}" dt="2022-08-10T18:47:28.386" v="1136" actId="20577"/>
          <ac:spMkLst>
            <pc:docMk/>
            <pc:sldMk cId="2701555010" sldId="353"/>
            <ac:spMk id="5" creationId="{1BD80405-010A-DB15-BA3C-BDE0440D526C}"/>
          </ac:spMkLst>
        </pc:spChg>
        <pc:spChg chg="add mod">
          <ac:chgData name="Bill" userId="e5502471a9019beb" providerId="LiveId" clId="{EA125281-4F34-4F8A-8F6A-81FAE131E504}" dt="2022-08-10T19:39:09.601" v="1320" actId="113"/>
          <ac:spMkLst>
            <pc:docMk/>
            <pc:sldMk cId="2701555010" sldId="353"/>
            <ac:spMk id="7" creationId="{DA7BE5A3-ED27-1D5A-605B-ACE3247A5210}"/>
          </ac:spMkLst>
        </pc:spChg>
        <pc:picChg chg="del">
          <ac:chgData name="Bill" userId="e5502471a9019beb" providerId="LiveId" clId="{EA125281-4F34-4F8A-8F6A-81FAE131E504}" dt="2022-08-10T12:24:22.643" v="46" actId="478"/>
          <ac:picMkLst>
            <pc:docMk/>
            <pc:sldMk cId="2701555010" sldId="353"/>
            <ac:picMk id="6" creationId="{28DAA1C6-437F-4B10-A95C-690959C82B1C}"/>
          </ac:picMkLst>
        </pc:picChg>
      </pc:sldChg>
      <pc:sldChg chg="delSp modSp new mod ord">
        <pc:chgData name="Bill" userId="e5502471a9019beb" providerId="LiveId" clId="{EA125281-4F34-4F8A-8F6A-81FAE131E504}" dt="2022-08-10T19:36:15.718" v="1204" actId="6549"/>
        <pc:sldMkLst>
          <pc:docMk/>
          <pc:sldMk cId="2342598717" sldId="354"/>
        </pc:sldMkLst>
        <pc:spChg chg="mod">
          <ac:chgData name="Bill" userId="e5502471a9019beb" providerId="LiveId" clId="{EA125281-4F34-4F8A-8F6A-81FAE131E504}" dt="2022-08-10T19:36:15.718" v="1204" actId="6549"/>
          <ac:spMkLst>
            <pc:docMk/>
            <pc:sldMk cId="2342598717" sldId="354"/>
            <ac:spMk id="2" creationId="{DF35BCCB-462A-B013-99B2-71F1FB4444BD}"/>
          </ac:spMkLst>
        </pc:spChg>
        <pc:spChg chg="del">
          <ac:chgData name="Bill" userId="e5502471a9019beb" providerId="LiveId" clId="{EA125281-4F34-4F8A-8F6A-81FAE131E504}" dt="2022-08-10T12:21:15.604" v="3" actId="478"/>
          <ac:spMkLst>
            <pc:docMk/>
            <pc:sldMk cId="2342598717" sldId="354"/>
            <ac:spMk id="3" creationId="{5021F641-7C62-AE87-0F8C-C8F85DECEEB5}"/>
          </ac:spMkLst>
        </pc:spChg>
      </pc:sldChg>
      <pc:sldChg chg="delSp modSp new mod ord">
        <pc:chgData name="Bill" userId="e5502471a9019beb" providerId="LiveId" clId="{EA125281-4F34-4F8A-8F6A-81FAE131E504}" dt="2022-08-10T18:44:03.299" v="1031" actId="6549"/>
        <pc:sldMkLst>
          <pc:docMk/>
          <pc:sldMk cId="4282485882" sldId="355"/>
        </pc:sldMkLst>
        <pc:spChg chg="mod">
          <ac:chgData name="Bill" userId="e5502471a9019beb" providerId="LiveId" clId="{EA125281-4F34-4F8A-8F6A-81FAE131E504}" dt="2022-08-10T18:44:03.299" v="1031" actId="6549"/>
          <ac:spMkLst>
            <pc:docMk/>
            <pc:sldMk cId="4282485882" sldId="355"/>
            <ac:spMk id="2" creationId="{B41F40C4-C4E4-D8A7-6C77-BE7E198B7778}"/>
          </ac:spMkLst>
        </pc:spChg>
        <pc:spChg chg="del">
          <ac:chgData name="Bill" userId="e5502471a9019beb" providerId="LiveId" clId="{EA125281-4F34-4F8A-8F6A-81FAE131E504}" dt="2022-08-10T12:33:35.511" v="296" actId="478"/>
          <ac:spMkLst>
            <pc:docMk/>
            <pc:sldMk cId="4282485882" sldId="355"/>
            <ac:spMk id="3" creationId="{25751541-19E5-0B18-633A-6BB88481D381}"/>
          </ac:spMkLst>
        </pc:spChg>
      </pc:sldChg>
    </pc:docChg>
  </pc:docChgLst>
  <pc:docChgLst>
    <pc:chgData name="Bill Heath" userId="e5502471a9019beb" providerId="LiveId" clId="{A261AB03-24C5-4811-A099-9D1BEDFEDC4C}"/>
    <pc:docChg chg="modSld">
      <pc:chgData name="Bill Heath" userId="e5502471a9019beb" providerId="LiveId" clId="{A261AB03-24C5-4811-A099-9D1BEDFEDC4C}" dt="2022-07-07T11:34:39.450" v="54" actId="6549"/>
      <pc:docMkLst>
        <pc:docMk/>
      </pc:docMkLst>
      <pc:sldChg chg="modSp mod">
        <pc:chgData name="Bill Heath" userId="e5502471a9019beb" providerId="LiveId" clId="{A261AB03-24C5-4811-A099-9D1BEDFEDC4C}" dt="2022-07-07T11:34:39.450" v="54" actId="6549"/>
        <pc:sldMkLst>
          <pc:docMk/>
          <pc:sldMk cId="109857222" sldId="256"/>
        </pc:sldMkLst>
        <pc:spChg chg="mod">
          <ac:chgData name="Bill Heath" userId="e5502471a9019beb" providerId="LiveId" clId="{A261AB03-24C5-4811-A099-9D1BEDFEDC4C}" dt="2022-07-07T11:34:39.450" v="54" actId="6549"/>
          <ac:spMkLst>
            <pc:docMk/>
            <pc:sldMk cId="109857222" sldId="256"/>
            <ac:spMk id="9" creationId="{3E5C6185-BA62-417B-B11E-D6CE654AE4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0AC9DA1F-9C06-46A4-8A99-BC0A7DC41F13}" type="datetimeFigureOut">
              <a:rPr lang="en-US" smtClean="0"/>
              <a:t>8/10/2022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EF112C6F-2770-4703-98DB-2275B640CE06}" type="slidenum">
              <a:rPr lang="en-US" smtClean="0"/>
              <a:t>‹#›</a:t>
            </a:fld>
            <a:endParaRPr lang="en-US"/>
          </a:p>
        </p:txBody>
      </p:sp>
    </p:spTree>
    <p:extLst>
      <p:ext uri="{BB962C8B-B14F-4D97-AF65-F5344CB8AC3E}">
        <p14:creationId xmlns:p14="http://schemas.microsoft.com/office/powerpoint/2010/main" val="2621012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80948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2503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01225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51944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2088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23289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18497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34216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711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8532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1792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63272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0152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95070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72151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97792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6A4B53A7-3209-46A6-9454-F38EAC8F11E7}" type="datetimeFigureOut">
              <a:rPr lang="en-US" smtClean="0"/>
              <a:t>8/10/2022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3621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A4B53A7-3209-46A6-9454-F38EAC8F11E7}" type="datetimeFigureOut">
              <a:rPr lang="en-US" smtClean="0"/>
              <a:pPr/>
              <a:t>8/10/2022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62466976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156" y="6175747"/>
            <a:ext cx="10323226" cy="646785"/>
          </a:xfrm>
        </p:spPr>
        <p:txBody>
          <a:bodyPr>
            <a:normAutofit fontScale="70000" lnSpcReduction="20000"/>
          </a:bodyPr>
          <a:lstStyle/>
          <a:p>
            <a:pPr algn="ctr"/>
            <a:r>
              <a:rPr lang="en-US" sz="3200" dirty="0">
                <a:solidFill>
                  <a:schemeClr val="tx1"/>
                </a:solidFill>
              </a:rPr>
              <a:t>1 - Prosper Your Soul (3 John 2), 2 – No Regret Parenting,  3 – The Holy Spirit,  4 – Good Angels,  5 – Evil Angels, 6 – Angel Warfare</a:t>
            </a:r>
          </a:p>
        </p:txBody>
      </p:sp>
      <p:sp>
        <p:nvSpPr>
          <p:cNvPr id="9" name="TextBox 8">
            <a:extLst>
              <a:ext uri="{FF2B5EF4-FFF2-40B4-BE49-F238E27FC236}">
                <a16:creationId xmlns:a16="http://schemas.microsoft.com/office/drawing/2014/main" id="{3E5C6185-BA62-417B-B11E-D6CE654AE4F5}"/>
              </a:ext>
            </a:extLst>
          </p:cNvPr>
          <p:cNvSpPr txBox="1"/>
          <p:nvPr/>
        </p:nvSpPr>
        <p:spPr>
          <a:xfrm>
            <a:off x="1795769" y="173142"/>
            <a:ext cx="8853706" cy="1138773"/>
          </a:xfrm>
          <a:prstGeom prst="rect">
            <a:avLst/>
          </a:prstGeom>
          <a:noFill/>
        </p:spPr>
        <p:txBody>
          <a:bodyPr wrap="none" rtlCol="0">
            <a:spAutoFit/>
          </a:bodyPr>
          <a:lstStyle/>
          <a:p>
            <a:pPr algn="ctr"/>
            <a:r>
              <a:rPr lang="en-US" sz="2800" b="1" dirty="0"/>
              <a:t>Part 7 – Men of Purity, Power, and Praise (MOPPP)</a:t>
            </a:r>
          </a:p>
          <a:p>
            <a:pPr algn="ctr"/>
            <a:endParaRPr lang="en-US" sz="1200" b="1" dirty="0"/>
          </a:p>
          <a:p>
            <a:pPr algn="ctr"/>
            <a:r>
              <a:rPr lang="en-US" sz="2800" dirty="0"/>
              <a:t>Fellowship Church, August 10, 2022 by Bill Heath</a:t>
            </a:r>
          </a:p>
        </p:txBody>
      </p:sp>
      <p:pic>
        <p:nvPicPr>
          <p:cNvPr id="2050" name="Picture 2" descr="See the source image">
            <a:extLst>
              <a:ext uri="{FF2B5EF4-FFF2-40B4-BE49-F238E27FC236}">
                <a16:creationId xmlns:a16="http://schemas.microsoft.com/office/drawing/2014/main" id="{C4B05F5E-BCE7-CFDB-4D35-8EF4D16175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92" y="1543505"/>
            <a:ext cx="7231095" cy="42993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a:extLst>
              <a:ext uri="{FF2B5EF4-FFF2-40B4-BE49-F238E27FC236}">
                <a16:creationId xmlns:a16="http://schemas.microsoft.com/office/drawing/2014/main" id="{4A40EA5C-7DDD-F383-A041-7BA78BD1B8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6584" y="2180526"/>
            <a:ext cx="4878924" cy="366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5BCCB-462A-B013-99B2-71F1FB4444BD}"/>
              </a:ext>
            </a:extLst>
          </p:cNvPr>
          <p:cNvSpPr>
            <a:spLocks noGrp="1"/>
          </p:cNvSpPr>
          <p:nvPr>
            <p:ph type="title"/>
          </p:nvPr>
        </p:nvSpPr>
        <p:spPr>
          <a:xfrm>
            <a:off x="1016001" y="81280"/>
            <a:ext cx="10119360" cy="6421120"/>
          </a:xfrm>
        </p:spPr>
        <p:txBody>
          <a:bodyPr>
            <a:noAutofit/>
          </a:bodyPr>
          <a:lstStyle/>
          <a:p>
            <a:pPr marL="0" marR="0">
              <a:spcBef>
                <a:spcPts val="0"/>
              </a:spcBef>
              <a:spcAft>
                <a:spcPts val="0"/>
              </a:spcAft>
            </a:pPr>
            <a:r>
              <a:rPr lang="en-US" sz="2400" b="1" dirty="0">
                <a:solidFill>
                  <a:schemeClr val="tx1"/>
                </a:solidFill>
                <a:effectLst/>
                <a:latin typeface="Skeena" panose="020B0604020202020204" pitchFamily="2" charset="0"/>
                <a:ea typeface="Verdana" panose="020B0604030504040204" pitchFamily="34" charset="0"/>
              </a:rPr>
              <a:t>Men of Purity, Power, and Praise (MOPPP)  Luke 9:23</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 </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1.  We meet knowing that we have similar temptations, trials, and challenges - to provoke one another unto love and good works. (Hebrews 10:24-25)</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 </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2.  We meet to strengthen our daily walk our selves, our family, our work, our community, and our local church. (Colossians 3)</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 </a:t>
            </a: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3.  We meet to focus on the Lord Jesus Christ, believing in the centrality of  His death and resurrection. (Romans 6:4-5)</a:t>
            </a:r>
            <a:br>
              <a:rPr lang="en-US" sz="2400" dirty="0">
                <a:solidFill>
                  <a:schemeClr val="tx1"/>
                </a:solidFill>
                <a:effectLst/>
                <a:latin typeface="Skeena" panose="020B0604020202020204" pitchFamily="2" charset="0"/>
                <a:ea typeface="Verdana" panose="020B0604030504040204" pitchFamily="34" charset="0"/>
              </a:rPr>
            </a:br>
            <a:br>
              <a:rPr lang="en-US" sz="2400" dirty="0">
                <a:solidFill>
                  <a:schemeClr val="tx1"/>
                </a:solidFill>
                <a:effectLst/>
                <a:latin typeface="Skeena" panose="020B0604020202020204" pitchFamily="2" charset="0"/>
                <a:ea typeface="Verdana" panose="020B0604030504040204" pitchFamily="34" charset="0"/>
              </a:rPr>
            </a:br>
            <a:r>
              <a:rPr lang="en-US" sz="2400" dirty="0">
                <a:solidFill>
                  <a:schemeClr val="tx1"/>
                </a:solidFill>
                <a:effectLst/>
                <a:latin typeface="Skeena" panose="020B0604020202020204" pitchFamily="2" charset="0"/>
                <a:ea typeface="Verdana" panose="020B0604030504040204" pitchFamily="34" charset="0"/>
              </a:rPr>
              <a:t>Why is purity first?</a:t>
            </a:r>
            <a:endParaRPr lang="en-US" sz="4000" dirty="0">
              <a:solidFill>
                <a:schemeClr val="tx1"/>
              </a:solidFill>
              <a:latin typeface="Skeena" panose="020B0604020202020204" pitchFamily="2" charset="0"/>
              <a:ea typeface="Verdana" panose="020B0604030504040204" pitchFamily="34" charset="0"/>
            </a:endParaRPr>
          </a:p>
        </p:txBody>
      </p:sp>
    </p:spTree>
    <p:extLst>
      <p:ext uri="{BB962C8B-B14F-4D97-AF65-F5344CB8AC3E}">
        <p14:creationId xmlns:p14="http://schemas.microsoft.com/office/powerpoint/2010/main" val="2342598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B3E1B90-5DF2-B4AC-EBC4-2EC962CBE414}"/>
              </a:ext>
            </a:extLst>
          </p:cNvPr>
          <p:cNvSpPr>
            <a:spLocks noChangeArrowheads="1"/>
          </p:cNvSpPr>
          <p:nvPr/>
        </p:nvSpPr>
        <p:spPr bwMode="auto">
          <a:xfrm>
            <a:off x="1483360" y="3162459"/>
            <a:ext cx="21031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effectLst/>
                <a:latin typeface="Times New Roman" panose="02020603050405020304" pitchFamily="18" charset="0"/>
                <a:ea typeface="MS Mincho" panose="02020609040205080304" pitchFamily="49" charset="-128"/>
                <a:cs typeface="Times New Roman" panose="02020603050405020304" pitchFamily="18" charset="0"/>
              </a:rPr>
              <a:t> </a:t>
            </a:r>
            <a:endParaRPr kumimoji="0" lang="en-US" altLang="en-US" sz="800" b="0" i="0" u="none"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effectLst/>
              <a:latin typeface="Arial" panose="020B0604020202020204" pitchFamily="34" charset="0"/>
            </a:endParaRPr>
          </a:p>
        </p:txBody>
      </p:sp>
      <p:sp>
        <p:nvSpPr>
          <p:cNvPr id="5" name="Rectangle 1">
            <a:extLst>
              <a:ext uri="{FF2B5EF4-FFF2-40B4-BE49-F238E27FC236}">
                <a16:creationId xmlns:a16="http://schemas.microsoft.com/office/drawing/2014/main" id="{1BD80405-010A-DB15-BA3C-BDE0440D526C}"/>
              </a:ext>
            </a:extLst>
          </p:cNvPr>
          <p:cNvSpPr>
            <a:spLocks noGrp="1" noChangeArrowheads="1"/>
          </p:cNvSpPr>
          <p:nvPr/>
        </p:nvSpPr>
        <p:spPr bwMode="auto">
          <a:xfrm>
            <a:off x="345440" y="325119"/>
            <a:ext cx="11724640" cy="162561"/>
          </a:xfrm>
          <a:prstGeom prst="rect">
            <a:avLst/>
          </a:prstGeom>
          <a:noFill/>
          <a:ln>
            <a:noFill/>
          </a:ln>
          <a:effectLst/>
          <a:extLst>
            <a:ext uri="{909E8E84-426E-40DD-AFC4-6F175D3DCCD1}">
              <a14:hiddenFill xmlns:a14="http://schemas.microsoft.com/office/drawing/2010/main">
                <a:solidFill>
                  <a:srgbClr val="618FF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vert="horz" wrap="square" lIns="98425" tIns="49212" rIns="98425" bIns="49212"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effectLst>
                  <a:outerShdw blurRad="38100" dist="38100" dir="2700000" algn="tl">
                    <a:srgbClr val="C0C0C0"/>
                  </a:outerShdw>
                </a:effectLst>
                <a:latin typeface="Arial Black" panose="020B0A04020102020204" pitchFamily="34" charset="0"/>
                <a:ea typeface="Times New Roman" panose="02020603050405020304" pitchFamily="18" charset="0"/>
              </a:rPr>
              <a:t>MILITARY OPERATIONS OF PURITY, POWER, AND PRAISE (MOPPP)</a:t>
            </a:r>
            <a:endParaRPr kumimoji="0" lang="en-US" altLang="en-US" sz="2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effectLst/>
              <a:latin typeface="Arial" panose="020B0604020202020204" pitchFamily="34" charset="0"/>
            </a:endParaRPr>
          </a:p>
        </p:txBody>
      </p:sp>
      <p:sp>
        <p:nvSpPr>
          <p:cNvPr id="7" name="Rectangle 4">
            <a:extLst>
              <a:ext uri="{FF2B5EF4-FFF2-40B4-BE49-F238E27FC236}">
                <a16:creationId xmlns:a16="http://schemas.microsoft.com/office/drawing/2014/main" id="{DA7BE5A3-ED27-1D5A-605B-ACE3247A5210}"/>
              </a:ext>
            </a:extLst>
          </p:cNvPr>
          <p:cNvSpPr>
            <a:spLocks noChangeArrowheads="1"/>
          </p:cNvSpPr>
          <p:nvPr/>
        </p:nvSpPr>
        <p:spPr bwMode="auto">
          <a:xfrm>
            <a:off x="690880" y="249166"/>
            <a:ext cx="10769600" cy="667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151188" algn="l"/>
              </a:tabLst>
              <a:defRPr>
                <a:solidFill>
                  <a:schemeClr val="tx1"/>
                </a:solidFill>
                <a:latin typeface="Arial" panose="020B0604020202020204" pitchFamily="34" charset="0"/>
              </a:defRPr>
            </a:lvl1pPr>
            <a:lvl2pPr eaLnBrk="0" fontAlgn="base" hangingPunct="0">
              <a:spcBef>
                <a:spcPct val="0"/>
              </a:spcBef>
              <a:spcAft>
                <a:spcPct val="0"/>
              </a:spcAft>
              <a:tabLst>
                <a:tab pos="3151188" algn="l"/>
              </a:tabLst>
              <a:defRPr>
                <a:solidFill>
                  <a:schemeClr val="tx1"/>
                </a:solidFill>
                <a:latin typeface="Arial" panose="020B0604020202020204" pitchFamily="34" charset="0"/>
              </a:defRPr>
            </a:lvl2pPr>
            <a:lvl3pPr eaLnBrk="0" fontAlgn="base" hangingPunct="0">
              <a:spcBef>
                <a:spcPct val="0"/>
              </a:spcBef>
              <a:spcAft>
                <a:spcPct val="0"/>
              </a:spcAft>
              <a:tabLst>
                <a:tab pos="3151188" algn="l"/>
              </a:tabLst>
              <a:defRPr>
                <a:solidFill>
                  <a:schemeClr val="tx1"/>
                </a:solidFill>
                <a:latin typeface="Arial" panose="020B0604020202020204" pitchFamily="34" charset="0"/>
              </a:defRPr>
            </a:lvl3pPr>
            <a:lvl4pPr eaLnBrk="0" fontAlgn="base" hangingPunct="0">
              <a:spcBef>
                <a:spcPct val="0"/>
              </a:spcBef>
              <a:spcAft>
                <a:spcPct val="0"/>
              </a:spcAft>
              <a:tabLst>
                <a:tab pos="3151188" algn="l"/>
              </a:tabLst>
              <a:defRPr>
                <a:solidFill>
                  <a:schemeClr val="tx1"/>
                </a:solidFill>
                <a:latin typeface="Arial" panose="020B0604020202020204" pitchFamily="34" charset="0"/>
              </a:defRPr>
            </a:lvl4pPr>
            <a:lvl5pPr eaLnBrk="0" fontAlgn="base" hangingPunct="0">
              <a:spcBef>
                <a:spcPct val="0"/>
              </a:spcBef>
              <a:spcAft>
                <a:spcPct val="0"/>
              </a:spcAft>
              <a:tabLst>
                <a:tab pos="3151188" algn="l"/>
              </a:tabLst>
              <a:defRPr>
                <a:solidFill>
                  <a:schemeClr val="tx1"/>
                </a:solidFill>
                <a:latin typeface="Arial" panose="020B0604020202020204" pitchFamily="34" charset="0"/>
              </a:defRPr>
            </a:lvl5pPr>
            <a:lvl6pPr eaLnBrk="0" fontAlgn="base" hangingPunct="0">
              <a:spcBef>
                <a:spcPct val="0"/>
              </a:spcBef>
              <a:spcAft>
                <a:spcPct val="0"/>
              </a:spcAft>
              <a:tabLst>
                <a:tab pos="3151188" algn="l"/>
              </a:tabLst>
              <a:defRPr>
                <a:solidFill>
                  <a:schemeClr val="tx1"/>
                </a:solidFill>
                <a:latin typeface="Arial" panose="020B0604020202020204" pitchFamily="34" charset="0"/>
              </a:defRPr>
            </a:lvl6pPr>
            <a:lvl7pPr eaLnBrk="0" fontAlgn="base" hangingPunct="0">
              <a:spcBef>
                <a:spcPct val="0"/>
              </a:spcBef>
              <a:spcAft>
                <a:spcPct val="0"/>
              </a:spcAft>
              <a:tabLst>
                <a:tab pos="3151188" algn="l"/>
              </a:tabLst>
              <a:defRPr>
                <a:solidFill>
                  <a:schemeClr val="tx1"/>
                </a:solidFill>
                <a:latin typeface="Arial" panose="020B0604020202020204" pitchFamily="34" charset="0"/>
              </a:defRPr>
            </a:lvl7pPr>
            <a:lvl8pPr eaLnBrk="0" fontAlgn="base" hangingPunct="0">
              <a:spcBef>
                <a:spcPct val="0"/>
              </a:spcBef>
              <a:spcAft>
                <a:spcPct val="0"/>
              </a:spcAft>
              <a:tabLst>
                <a:tab pos="3151188" algn="l"/>
              </a:tabLst>
              <a:defRPr>
                <a:solidFill>
                  <a:schemeClr val="tx1"/>
                </a:solidFill>
                <a:latin typeface="Arial" panose="020B0604020202020204" pitchFamily="34" charset="0"/>
              </a:defRPr>
            </a:lvl8pPr>
            <a:lvl9pPr eaLnBrk="0" fontAlgn="base" hangingPunct="0">
              <a:spcBef>
                <a:spcPct val="0"/>
              </a:spcBef>
              <a:spcAft>
                <a:spcPct val="0"/>
              </a:spcAft>
              <a:tabLst>
                <a:tab pos="31511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b="1" i="0" u="none" strike="noStrike" cap="none" normalizeH="0" baseline="0" dirty="0">
                <a:ln>
                  <a:noFill/>
                </a:ln>
                <a:effectLst/>
                <a:ea typeface="Times New Roman" panose="02020603050405020304" pitchFamily="18" charset="0"/>
                <a:cs typeface="Arial" panose="020B0604020202020204" pitchFamily="34" charset="0"/>
              </a:rPr>
              <a:t>1 - Defensive warfare</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M</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aintain Enemy Contact</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O</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rientate toward the Main Body (stronghold)</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erform Continuous Reconnaissance</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rovide Early Warning</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rovide Reaction Time and Maneuver Space</a:t>
            </a: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b="1" i="0" u="none" strike="noStrike" cap="none" normalizeH="0" baseline="0" dirty="0">
                <a:ln>
                  <a:noFill/>
                </a:ln>
                <a:effectLst/>
                <a:ea typeface="Times New Roman" panose="02020603050405020304" pitchFamily="18" charset="0"/>
                <a:cs typeface="Arial" panose="020B0604020202020204" pitchFamily="34" charset="0"/>
              </a:rPr>
              <a:t>2 - Offensive warfare</a:t>
            </a: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M</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ake Time for Discipleship (for self and others)</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O</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bey Your Chain of Command (God, Jesus-Word and Holy Spirit) </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ray for Wisdom  </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attern Your Life for Others to Follow </a:t>
            </a:r>
            <a:endParaRPr kumimoji="0" lang="en-US" altLang="en-US" sz="2400" i="0" u="none" strike="noStrike" cap="none" normalizeH="0" baseline="0" dirty="0">
              <a:ln>
                <a:noFill/>
              </a:ln>
              <a:effectLst/>
            </a:endParaRPr>
          </a:p>
          <a:p>
            <a:pPr marL="0" marR="0" lvl="0" indent="0" algn="l" defTabSz="914400" rtl="0" eaLnBrk="0" fontAlgn="base" latinLnBrk="0" hangingPunct="0">
              <a:lnSpc>
                <a:spcPct val="150000"/>
              </a:lnSpc>
              <a:spcBef>
                <a:spcPct val="0"/>
              </a:spcBef>
              <a:spcAft>
                <a:spcPct val="0"/>
              </a:spcAft>
              <a:buClrTx/>
              <a:buSzTx/>
              <a:buFontTx/>
              <a:buNone/>
              <a:tabLst>
                <a:tab pos="3151188" algn="l"/>
              </a:tabLst>
            </a:pPr>
            <a:r>
              <a:rPr kumimoji="0" lang="en-US" altLang="en-US" sz="2400" i="0" u="none" strike="noStrike" cap="none" normalizeH="0" baseline="0" dirty="0">
                <a:ln>
                  <a:noFill/>
                </a:ln>
                <a:effectLst>
                  <a:outerShdw blurRad="38100" dist="38100" dir="2700000" algn="tl">
                    <a:srgbClr val="C0C0C0"/>
                  </a:outerShdw>
                </a:effectLst>
                <a:ea typeface="Times New Roman" panose="02020603050405020304" pitchFamily="18" charset="0"/>
                <a:cs typeface="Arial" panose="020B0604020202020204" pitchFamily="34" charset="0"/>
              </a:rPr>
              <a:t>• P</a:t>
            </a:r>
            <a:r>
              <a:rPr kumimoji="0" lang="en-US" altLang="en-US" sz="2400" i="0" u="none" strike="noStrike" cap="none" normalizeH="0" baseline="0" dirty="0">
                <a:ln>
                  <a:noFill/>
                </a:ln>
                <a:effectLst/>
                <a:ea typeface="Times New Roman" panose="02020603050405020304" pitchFamily="18" charset="0"/>
                <a:cs typeface="Arial" panose="020B0604020202020204" pitchFamily="34" charset="0"/>
              </a:rPr>
              <a:t>ress toward the Mark for the Prize of the high calling of God</a:t>
            </a:r>
            <a:endParaRPr kumimoji="0" lang="en-US" altLang="en-US" sz="2400" i="0" u="none" strike="noStrike" cap="none" normalizeH="0" baseline="0" dirty="0">
              <a:ln>
                <a:noFill/>
              </a:ln>
              <a:effectLst/>
            </a:endParaRPr>
          </a:p>
        </p:txBody>
      </p:sp>
    </p:spTree>
    <p:extLst>
      <p:ext uri="{BB962C8B-B14F-4D97-AF65-F5344CB8AC3E}">
        <p14:creationId xmlns:p14="http://schemas.microsoft.com/office/powerpoint/2010/main" val="270155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40C4-C4E4-D8A7-6C77-BE7E198B7778}"/>
              </a:ext>
            </a:extLst>
          </p:cNvPr>
          <p:cNvSpPr>
            <a:spLocks noGrp="1"/>
          </p:cNvSpPr>
          <p:nvPr>
            <p:ph type="title"/>
          </p:nvPr>
        </p:nvSpPr>
        <p:spPr>
          <a:xfrm>
            <a:off x="325120" y="355600"/>
            <a:ext cx="11633200" cy="6248400"/>
          </a:xfrm>
        </p:spPr>
        <p:txBody>
          <a:bodyPr>
            <a:normAutofit fontScale="90000"/>
          </a:bodyPr>
          <a:lstStyle/>
          <a:p>
            <a:pPr marL="0" marR="0">
              <a:spcBef>
                <a:spcPts val="0"/>
              </a:spcBef>
              <a:spcAft>
                <a:spcPts val="0"/>
              </a:spcAft>
              <a:tabLst>
                <a:tab pos="3150870" algn="l"/>
              </a:tabLst>
            </a:pPr>
            <a:r>
              <a:rPr lang="en-US" sz="2700" b="1" u="sng" kern="0" dirty="0">
                <a:solidFill>
                  <a:schemeClr val="tx1"/>
                </a:solidFill>
                <a:effectLst/>
                <a:latin typeface="Arial" panose="020B0604020202020204" pitchFamily="34" charset="0"/>
              </a:rPr>
              <a:t>Spiritual Warfare of Ephesians  6:10-20 (Type and Duration)</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War</a:t>
            </a:r>
            <a:r>
              <a:rPr lang="en-US" sz="2000" b="0" kern="0" dirty="0">
                <a:solidFill>
                  <a:schemeClr val="tx1"/>
                </a:solidFill>
                <a:effectLst/>
                <a:latin typeface="Arial" panose="020B0604020202020204" pitchFamily="34" charset="0"/>
              </a:rPr>
              <a:t> won on the cross at Calvary when Jesus said, “It is Finished!”</a:t>
            </a:r>
            <a:br>
              <a:rPr lang="en-US" sz="2000" b="1" kern="0" dirty="0">
                <a:solidFill>
                  <a:schemeClr val="tx1"/>
                </a:solidFill>
                <a:effectLst/>
                <a:latin typeface="Arial" panose="020B0604020202020204" pitchFamily="34" charset="0"/>
              </a:rPr>
            </a:br>
            <a:r>
              <a:rPr lang="en-US" sz="2000" dirty="0">
                <a:solidFill>
                  <a:schemeClr val="tx1"/>
                </a:solidFill>
                <a:effectLst/>
                <a:latin typeface="Times New Roman" panose="02020603050405020304" pitchFamily="18" charset="0"/>
                <a:ea typeface="Times New Roman" panose="02020603050405020304" pitchFamily="18" charset="0"/>
              </a:rPr>
              <a:t> </a:t>
            </a:r>
            <a:br>
              <a:rPr lang="en-US" sz="2000" dirty="0">
                <a:solidFill>
                  <a:schemeClr val="tx1"/>
                </a:solidFill>
                <a:effectLst/>
                <a:latin typeface="Times New Roman" panose="02020603050405020304" pitchFamily="18" charset="0"/>
                <a:ea typeface="Times New Roman" panose="02020603050405020304" pitchFamily="18" charset="0"/>
              </a:rPr>
            </a:br>
            <a:br>
              <a:rPr lang="en-US" sz="2000" dirty="0">
                <a:solidFill>
                  <a:schemeClr val="tx1"/>
                </a:solidFill>
                <a:effectLst/>
                <a:latin typeface="Times New Roman" panose="02020603050405020304" pitchFamily="18" charset="0"/>
                <a:ea typeface="Times New Roman" panose="02020603050405020304" pitchFamily="18" charset="0"/>
              </a:rPr>
            </a:br>
            <a:r>
              <a:rPr lang="en-US" sz="2000" b="1" kern="0" dirty="0">
                <a:solidFill>
                  <a:schemeClr val="tx1"/>
                </a:solidFill>
                <a:effectLst/>
                <a:latin typeface="Arial" panose="020B0604020202020204" pitchFamily="34" charset="0"/>
              </a:rPr>
              <a:t>Skirmish</a:t>
            </a:r>
            <a:r>
              <a:rPr lang="en-US" sz="2000" b="0" kern="0" dirty="0">
                <a:solidFill>
                  <a:schemeClr val="tx1"/>
                </a:solidFill>
                <a:effectLst/>
                <a:latin typeface="Arial" panose="020B0604020202020204" pitchFamily="34" charset="0"/>
              </a:rPr>
              <a:t> (daily)			       </a:t>
            </a:r>
            <a:r>
              <a:rPr lang="en-US" sz="2000" b="1" kern="0" dirty="0">
                <a:solidFill>
                  <a:schemeClr val="tx1"/>
                </a:solidFill>
                <a:effectLst/>
                <a:latin typeface="Arial" panose="020B0604020202020204" pitchFamily="34" charset="0"/>
              </a:rPr>
              <a:t>Conflict</a:t>
            </a:r>
            <a:r>
              <a:rPr lang="en-US" sz="2000" b="0" kern="0" dirty="0">
                <a:solidFill>
                  <a:schemeClr val="tx1"/>
                </a:solidFill>
                <a:effectLst/>
                <a:latin typeface="Arial" panose="020B0604020202020204" pitchFamily="34" charset="0"/>
              </a:rPr>
              <a:t> (one a week or longer) 		</a:t>
            </a:r>
            <a:r>
              <a:rPr lang="en-US" sz="2000" b="1" kern="0" dirty="0">
                <a:solidFill>
                  <a:schemeClr val="tx1"/>
                </a:solidFill>
                <a:effectLst/>
                <a:latin typeface="Arial" panose="020B0604020202020204" pitchFamily="34" charset="0"/>
              </a:rPr>
              <a:t>Temptations	</a:t>
            </a:r>
            <a:br>
              <a:rPr lang="en-US" sz="2000" b="1" kern="0" dirty="0">
                <a:solidFill>
                  <a:schemeClr val="tx1"/>
                </a:solidFill>
                <a:effectLst/>
                <a:latin typeface="Arial" panose="020B0604020202020204" pitchFamily="34" charset="0"/>
              </a:rPr>
            </a:br>
            <a:r>
              <a:rPr lang="en-US" sz="2000" b="0" kern="0" dirty="0">
                <a:solidFill>
                  <a:schemeClr val="tx1"/>
                </a:solidFill>
                <a:effectLst/>
                <a:latin typeface="Arial" panose="020B0604020202020204" pitchFamily="34" charset="0"/>
              </a:rPr>
              <a:t> </a:t>
            </a: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Operation</a:t>
            </a:r>
            <a:r>
              <a:rPr lang="en-US" sz="2000" b="0" kern="0" dirty="0">
                <a:solidFill>
                  <a:schemeClr val="tx1"/>
                </a:solidFill>
                <a:effectLst/>
                <a:latin typeface="Arial" panose="020B0604020202020204" pitchFamily="34" charset="0"/>
              </a:rPr>
              <a:t> (up to 2 weeks)		</a:t>
            </a:r>
            <a:r>
              <a:rPr lang="en-US" sz="2000" b="1" kern="0" dirty="0">
                <a:solidFill>
                  <a:schemeClr val="tx1"/>
                </a:solidFill>
                <a:effectLst/>
                <a:latin typeface="Arial" panose="020B0604020202020204" pitchFamily="34" charset="0"/>
              </a:rPr>
              <a:t>Blitz</a:t>
            </a:r>
            <a:r>
              <a:rPr lang="en-US" sz="2000" b="0" kern="0" dirty="0">
                <a:solidFill>
                  <a:schemeClr val="tx1"/>
                </a:solidFill>
                <a:effectLst/>
                <a:latin typeface="Arial" panose="020B0604020202020204" pitchFamily="34" charset="0"/>
              </a:rPr>
              <a:t>			   Boot Camp / Specialty Training</a:t>
            </a:r>
            <a:br>
              <a:rPr lang="en-US" sz="2000" b="1" kern="0" dirty="0">
                <a:solidFill>
                  <a:schemeClr val="tx1"/>
                </a:solidFill>
                <a:effectLst/>
                <a:latin typeface="Arial" panose="020B0604020202020204" pitchFamily="34" charset="0"/>
              </a:rPr>
            </a:br>
            <a:r>
              <a:rPr lang="en-US" sz="2000" b="0" kern="0" dirty="0">
                <a:solidFill>
                  <a:schemeClr val="tx1"/>
                </a:solidFill>
                <a:effectLst/>
                <a:latin typeface="Arial" panose="020B0604020202020204" pitchFamily="34" charset="0"/>
              </a:rPr>
              <a:t> </a:t>
            </a: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Battle</a:t>
            </a:r>
            <a:r>
              <a:rPr lang="en-US" sz="2000" b="0" kern="0" dirty="0">
                <a:solidFill>
                  <a:schemeClr val="tx1"/>
                </a:solidFill>
                <a:effectLst/>
                <a:latin typeface="Arial" panose="020B0604020202020204" pitchFamily="34" charset="0"/>
              </a:rPr>
              <a:t> (long over an area) 		</a:t>
            </a:r>
            <a:r>
              <a:rPr lang="en-US" sz="2000" b="1" kern="0" dirty="0">
                <a:solidFill>
                  <a:schemeClr val="tx1"/>
                </a:solidFill>
                <a:effectLst/>
                <a:latin typeface="Arial" panose="020B0604020202020204" pitchFamily="34" charset="0"/>
              </a:rPr>
              <a:t>Campaign </a:t>
            </a:r>
            <a:r>
              <a:rPr lang="en-US" sz="2000" b="0" kern="0" dirty="0">
                <a:solidFill>
                  <a:schemeClr val="tx1"/>
                </a:solidFill>
                <a:effectLst/>
                <a:latin typeface="Arial" panose="020B0604020202020204" pitchFamily="34" charset="0"/>
              </a:rPr>
              <a:t>(long over a territory)   </a:t>
            </a:r>
            <a:r>
              <a:rPr lang="en-US" sz="2000" b="1" kern="0" dirty="0">
                <a:solidFill>
                  <a:schemeClr val="tx1"/>
                </a:solidFill>
                <a:effectLst/>
                <a:latin typeface="Arial" panose="020B0604020202020204" pitchFamily="34" charset="0"/>
              </a:rPr>
              <a:t>Trials</a:t>
            </a:r>
            <a:r>
              <a:rPr lang="en-US" sz="2000" b="0" kern="0" dirty="0">
                <a:solidFill>
                  <a:schemeClr val="tx1"/>
                </a:solidFill>
                <a:effectLst/>
                <a:latin typeface="Arial" panose="020B0604020202020204" pitchFamily="34" charset="0"/>
              </a:rPr>
              <a:t> / University</a:t>
            </a:r>
            <a:br>
              <a:rPr lang="en-US" sz="2000" b="0" kern="0" dirty="0">
                <a:solidFill>
                  <a:schemeClr val="tx1"/>
                </a:solidFill>
                <a:effectLst/>
                <a:latin typeface="Arial" panose="020B0604020202020204" pitchFamily="34" charset="0"/>
              </a:rPr>
            </a:br>
            <a:br>
              <a:rPr lang="en-US" sz="2000" b="0"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Lessons from the Old testament written for our learning (Romans 15:4)</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King David’s life:   Seek and obey God 	(2 Samuel 5:23-24, 1 Chronicles 14:14-15)</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000" b="1" kern="0" dirty="0">
                <a:solidFill>
                  <a:schemeClr val="tx1"/>
                </a:solidFill>
                <a:effectLst/>
                <a:latin typeface="Arial" panose="020B0604020202020204" pitchFamily="34" charset="0"/>
              </a:rPr>
              <a:t>	        	  or </a:t>
            </a:r>
            <a:br>
              <a:rPr lang="en-US" sz="2000" b="1" kern="0" dirty="0">
                <a:solidFill>
                  <a:schemeClr val="tx1"/>
                </a:solidFill>
                <a:effectLst/>
                <a:latin typeface="Arial" panose="020B0604020202020204" pitchFamily="34" charset="0"/>
              </a:rPr>
            </a:br>
            <a:br>
              <a:rPr lang="en-US" sz="2000" b="1" kern="0" dirty="0">
                <a:solidFill>
                  <a:schemeClr val="tx1"/>
                </a:solidFill>
                <a:effectLst/>
                <a:latin typeface="Arial" panose="020B0604020202020204" pitchFamily="34" charset="0"/>
              </a:rPr>
            </a:br>
            <a:r>
              <a:rPr lang="en-US" sz="2700" b="1" kern="0" dirty="0">
                <a:solidFill>
                  <a:schemeClr val="tx1"/>
                </a:solidFill>
                <a:effectLst/>
                <a:latin typeface="Arial" panose="020B0604020202020204" pitchFamily="34" charset="0"/>
              </a:rPr>
              <a:t>             Do </a:t>
            </a:r>
            <a:r>
              <a:rPr lang="en-US" sz="2700" b="1" kern="0" dirty="0" err="1">
                <a:solidFill>
                  <a:schemeClr val="tx1"/>
                </a:solidFill>
                <a:effectLst/>
                <a:latin typeface="Arial" panose="020B0604020202020204" pitchFamily="34" charset="0"/>
              </a:rPr>
              <a:t>noT</a:t>
            </a:r>
            <a:r>
              <a:rPr lang="en-US" sz="2700" b="1" kern="0" dirty="0">
                <a:solidFill>
                  <a:schemeClr val="tx1"/>
                </a:solidFill>
                <a:effectLst/>
                <a:latin typeface="Arial" panose="020B0604020202020204" pitchFamily="34" charset="0"/>
              </a:rPr>
              <a:t> </a:t>
            </a:r>
            <a:r>
              <a:rPr lang="en-US" sz="2000" b="1" kern="0" dirty="0">
                <a:solidFill>
                  <a:schemeClr val="tx1"/>
                </a:solidFill>
                <a:effectLst/>
                <a:latin typeface="Arial" panose="020B0604020202020204" pitchFamily="34" charset="0"/>
              </a:rPr>
              <a:t>seek and obey god  (2 Samuel 24, 1 Chronicles 21-22)</a:t>
            </a:r>
            <a:endParaRPr lang="en-US" sz="3600" dirty="0">
              <a:solidFill>
                <a:schemeClr val="tx1"/>
              </a:solidFill>
            </a:endParaRPr>
          </a:p>
        </p:txBody>
      </p:sp>
    </p:spTree>
    <p:extLst>
      <p:ext uri="{BB962C8B-B14F-4D97-AF65-F5344CB8AC3E}">
        <p14:creationId xmlns:p14="http://schemas.microsoft.com/office/powerpoint/2010/main" val="4282485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9579</TotalTime>
  <Words>433</Words>
  <Application>Microsoft Office PowerPoint</Application>
  <PresentationFormat>Widescreen</PresentationFormat>
  <Paragraphs>20</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Arial Black</vt:lpstr>
      <vt:lpstr>Calibri</vt:lpstr>
      <vt:lpstr>Century Gothic</vt:lpstr>
      <vt:lpstr>Skeena</vt:lpstr>
      <vt:lpstr>Times New Roman</vt:lpstr>
      <vt:lpstr>Mesh</vt:lpstr>
      <vt:lpstr>PowerPoint Presentation</vt:lpstr>
      <vt:lpstr>Men of Purity, Power, and Praise (MOPPP)  Luke 9:23   1.  We meet knowing that we have similar temptations, trials, and challenges - to provoke one another unto love and good works. (Hebrews 10:24-25)   2.  We meet to strengthen our daily walk our selves, our family, our work, our community, and our local church. (Colossians 3)   3.  We meet to focus on the Lord Jesus Christ, believing in the centrality of  His death and resurrection. (Romans 6:4-5)  Why is purity first?</vt:lpstr>
      <vt:lpstr>PowerPoint Presentation</vt:lpstr>
      <vt:lpstr>Spiritual Warfare of Ephesians  6:10-20 (Type and Duration)   War won on the cross at Calvary when Jesus said, “It is Finished!”    Skirmish (daily)          Conflict (one a week or longer)   Temptations    Operation (up to 2 weeks)  Blitz      Boot Camp / Specialty Training   Battle (long over an area)   Campaign (long over a territory)   Trials / University   Lessons from the Old testament written for our learning (Romans 15:4)  King David’s life:   Seek and obey God  (2 Samuel 5:23-24, 1 Chronicles 14:14-15)              or                Do noT seek and obey god  (2 Samuel 24, 1 Chronicles 21-22)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Bill</cp:lastModifiedBy>
  <cp:revision>1033</cp:revision>
  <cp:lastPrinted>2022-08-10T18:47:12Z</cp:lastPrinted>
  <dcterms:created xsi:type="dcterms:W3CDTF">2013-07-15T20:26:40Z</dcterms:created>
  <dcterms:modified xsi:type="dcterms:W3CDTF">2022-08-10T19:39:20Z</dcterms:modified>
</cp:coreProperties>
</file>