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5" r:id="rId3"/>
    <p:sldId id="282" r:id="rId4"/>
    <p:sldId id="283" r:id="rId5"/>
    <p:sldId id="279" r:id="rId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052519-A41D-41CC-A6F8-ED66DF3AD270}" v="18" dt="2022-09-24T11:10:13.1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" userId="e5502471a9019beb" providerId="LiveId" clId="{BF052519-A41D-41CC-A6F8-ED66DF3AD270}"/>
    <pc:docChg chg="undo custSel addSld delSld modSld sldOrd">
      <pc:chgData name="Bill" userId="e5502471a9019beb" providerId="LiveId" clId="{BF052519-A41D-41CC-A6F8-ED66DF3AD270}" dt="2022-09-25T12:05:11.359" v="3360" actId="6549"/>
      <pc:docMkLst>
        <pc:docMk/>
      </pc:docMkLst>
      <pc:sldChg chg="modSp mod">
        <pc:chgData name="Bill" userId="e5502471a9019beb" providerId="LiveId" clId="{BF052519-A41D-41CC-A6F8-ED66DF3AD270}" dt="2022-09-25T11:56:30.950" v="3349" actId="113"/>
        <pc:sldMkLst>
          <pc:docMk/>
          <pc:sldMk cId="1832529462" sldId="275"/>
        </pc:sldMkLst>
        <pc:spChg chg="mod">
          <ac:chgData name="Bill" userId="e5502471a9019beb" providerId="LiveId" clId="{BF052519-A41D-41CC-A6F8-ED66DF3AD270}" dt="2022-09-25T11:56:30.950" v="3349" actId="113"/>
          <ac:spMkLst>
            <pc:docMk/>
            <pc:sldMk cId="1832529462" sldId="275"/>
            <ac:spMk id="2" creationId="{6D10A524-DE47-4733-A5C4-6CB325176FEE}"/>
          </ac:spMkLst>
        </pc:spChg>
        <pc:spChg chg="mod">
          <ac:chgData name="Bill" userId="e5502471a9019beb" providerId="LiveId" clId="{BF052519-A41D-41CC-A6F8-ED66DF3AD270}" dt="2022-09-24T08:47:13.984" v="350" actId="20577"/>
          <ac:spMkLst>
            <pc:docMk/>
            <pc:sldMk cId="1832529462" sldId="275"/>
            <ac:spMk id="3" creationId="{9C6C2478-E982-45B8-BC5F-460F486BB217}"/>
          </ac:spMkLst>
        </pc:spChg>
      </pc:sldChg>
      <pc:sldChg chg="modSp del mod">
        <pc:chgData name="Bill" userId="e5502471a9019beb" providerId="LiveId" clId="{BF052519-A41D-41CC-A6F8-ED66DF3AD270}" dt="2022-09-24T09:52:50.678" v="1649" actId="47"/>
        <pc:sldMkLst>
          <pc:docMk/>
          <pc:sldMk cId="1385803785" sldId="277"/>
        </pc:sldMkLst>
        <pc:spChg chg="mod">
          <ac:chgData name="Bill" userId="e5502471a9019beb" providerId="LiveId" clId="{BF052519-A41D-41CC-A6F8-ED66DF3AD270}" dt="2022-09-20T00:24:18.924" v="74" actId="113"/>
          <ac:spMkLst>
            <pc:docMk/>
            <pc:sldMk cId="1385803785" sldId="277"/>
            <ac:spMk id="2" creationId="{21A1545C-5DB6-468B-EB08-3FEC65E68415}"/>
          </ac:spMkLst>
        </pc:spChg>
        <pc:picChg chg="mod">
          <ac:chgData name="Bill" userId="e5502471a9019beb" providerId="LiveId" clId="{BF052519-A41D-41CC-A6F8-ED66DF3AD270}" dt="2022-09-20T00:24:33.878" v="75" actId="14100"/>
          <ac:picMkLst>
            <pc:docMk/>
            <pc:sldMk cId="1385803785" sldId="277"/>
            <ac:picMk id="1026" creationId="{1A289E87-80DB-9C5A-517A-3F7CC7793784}"/>
          </ac:picMkLst>
        </pc:picChg>
      </pc:sldChg>
      <pc:sldChg chg="modSp mod ord">
        <pc:chgData name="Bill" userId="e5502471a9019beb" providerId="LiveId" clId="{BF052519-A41D-41CC-A6F8-ED66DF3AD270}" dt="2022-09-25T12:05:11.359" v="3360" actId="6549"/>
        <pc:sldMkLst>
          <pc:docMk/>
          <pc:sldMk cId="3172628034" sldId="279"/>
        </pc:sldMkLst>
        <pc:spChg chg="mod">
          <ac:chgData name="Bill" userId="e5502471a9019beb" providerId="LiveId" clId="{BF052519-A41D-41CC-A6F8-ED66DF3AD270}" dt="2022-09-25T12:05:11.359" v="3360" actId="6549"/>
          <ac:spMkLst>
            <pc:docMk/>
            <pc:sldMk cId="3172628034" sldId="279"/>
            <ac:spMk id="2" creationId="{6D10A524-DE47-4733-A5C4-6CB325176FEE}"/>
          </ac:spMkLst>
        </pc:spChg>
      </pc:sldChg>
      <pc:sldChg chg="modSp add del mod setBg">
        <pc:chgData name="Bill" userId="e5502471a9019beb" providerId="LiveId" clId="{BF052519-A41D-41CC-A6F8-ED66DF3AD270}" dt="2022-09-24T09:44:59.872" v="1495" actId="47"/>
        <pc:sldMkLst>
          <pc:docMk/>
          <pc:sldMk cId="3607163099" sldId="280"/>
        </pc:sldMkLst>
        <pc:spChg chg="mod">
          <ac:chgData name="Bill" userId="e5502471a9019beb" providerId="LiveId" clId="{BF052519-A41D-41CC-A6F8-ED66DF3AD270}" dt="2022-09-24T08:54:27.161" v="462" actId="6549"/>
          <ac:spMkLst>
            <pc:docMk/>
            <pc:sldMk cId="3607163099" sldId="280"/>
            <ac:spMk id="2" creationId="{6D10A524-DE47-4733-A5C4-6CB325176FEE}"/>
          </ac:spMkLst>
        </pc:spChg>
        <pc:spChg chg="mod">
          <ac:chgData name="Bill" userId="e5502471a9019beb" providerId="LiveId" clId="{BF052519-A41D-41CC-A6F8-ED66DF3AD270}" dt="2022-09-24T08:52:34.303" v="446" actId="6549"/>
          <ac:spMkLst>
            <pc:docMk/>
            <pc:sldMk cId="3607163099" sldId="280"/>
            <ac:spMk id="3" creationId="{9C6C2478-E982-45B8-BC5F-460F486BB217}"/>
          </ac:spMkLst>
        </pc:spChg>
      </pc:sldChg>
      <pc:sldChg chg="modSp add del mod setBg">
        <pc:chgData name="Bill" userId="e5502471a9019beb" providerId="LiveId" clId="{BF052519-A41D-41CC-A6F8-ED66DF3AD270}" dt="2022-09-24T09:59:29.138" v="1808" actId="47"/>
        <pc:sldMkLst>
          <pc:docMk/>
          <pc:sldMk cId="3160073104" sldId="281"/>
        </pc:sldMkLst>
        <pc:spChg chg="mod">
          <ac:chgData name="Bill" userId="e5502471a9019beb" providerId="LiveId" clId="{BF052519-A41D-41CC-A6F8-ED66DF3AD270}" dt="2022-09-24T09:48:28.332" v="1498" actId="21"/>
          <ac:spMkLst>
            <pc:docMk/>
            <pc:sldMk cId="3160073104" sldId="281"/>
            <ac:spMk id="2" creationId="{6D10A524-DE47-4733-A5C4-6CB325176FEE}"/>
          </ac:spMkLst>
        </pc:spChg>
      </pc:sldChg>
      <pc:sldChg chg="addSp modSp mod setBg">
        <pc:chgData name="Bill" userId="e5502471a9019beb" providerId="LiveId" clId="{BF052519-A41D-41CC-A6F8-ED66DF3AD270}" dt="2022-09-25T11:50:53.391" v="3166" actId="113"/>
        <pc:sldMkLst>
          <pc:docMk/>
          <pc:sldMk cId="2523999400" sldId="282"/>
        </pc:sldMkLst>
        <pc:spChg chg="mod">
          <ac:chgData name="Bill" userId="e5502471a9019beb" providerId="LiveId" clId="{BF052519-A41D-41CC-A6F8-ED66DF3AD270}" dt="2022-09-25T11:50:53.391" v="3166" actId="113"/>
          <ac:spMkLst>
            <pc:docMk/>
            <pc:sldMk cId="2523999400" sldId="282"/>
            <ac:spMk id="2" creationId="{6D10A524-DE47-4733-A5C4-6CB325176FEE}"/>
          </ac:spMkLst>
        </pc:spChg>
        <pc:spChg chg="mod">
          <ac:chgData name="Bill" userId="e5502471a9019beb" providerId="LiveId" clId="{BF052519-A41D-41CC-A6F8-ED66DF3AD270}" dt="2022-09-24T09:44:35.537" v="1494" actId="1035"/>
          <ac:spMkLst>
            <pc:docMk/>
            <pc:sldMk cId="2523999400" sldId="282"/>
            <ac:spMk id="3" creationId="{9C6C2478-E982-45B8-BC5F-460F486BB217}"/>
          </ac:spMkLst>
        </pc:spChg>
        <pc:graphicFrameChg chg="add mod modGraphic">
          <ac:chgData name="Bill" userId="e5502471a9019beb" providerId="LiveId" clId="{BF052519-A41D-41CC-A6F8-ED66DF3AD270}" dt="2022-09-25T11:49:45.766" v="3164" actId="113"/>
          <ac:graphicFrameMkLst>
            <pc:docMk/>
            <pc:sldMk cId="2523999400" sldId="282"/>
            <ac:graphicFrameMk id="4" creationId="{4F09AF45-664A-7CD3-4FD8-1939B1D96F2D}"/>
          </ac:graphicFrameMkLst>
        </pc:graphicFrameChg>
      </pc:sldChg>
      <pc:sldChg chg="delSp modSp mod setBg">
        <pc:chgData name="Bill" userId="e5502471a9019beb" providerId="LiveId" clId="{BF052519-A41D-41CC-A6F8-ED66DF3AD270}" dt="2022-09-25T11:54:57.875" v="3345" actId="6549"/>
        <pc:sldMkLst>
          <pc:docMk/>
          <pc:sldMk cId="378062299" sldId="283"/>
        </pc:sldMkLst>
        <pc:spChg chg="mod">
          <ac:chgData name="Bill" userId="e5502471a9019beb" providerId="LiveId" clId="{BF052519-A41D-41CC-A6F8-ED66DF3AD270}" dt="2022-09-24T11:24:27.606" v="2840" actId="6549"/>
          <ac:spMkLst>
            <pc:docMk/>
            <pc:sldMk cId="378062299" sldId="283"/>
            <ac:spMk id="2" creationId="{6D10A524-DE47-4733-A5C4-6CB325176FEE}"/>
          </ac:spMkLst>
        </pc:spChg>
        <pc:spChg chg="del mod">
          <ac:chgData name="Bill" userId="e5502471a9019beb" providerId="LiveId" clId="{BF052519-A41D-41CC-A6F8-ED66DF3AD270}" dt="2022-09-24T10:15:21.778" v="2217" actId="478"/>
          <ac:spMkLst>
            <pc:docMk/>
            <pc:sldMk cId="378062299" sldId="283"/>
            <ac:spMk id="3" creationId="{9C6C2478-E982-45B8-BC5F-460F486BB217}"/>
          </ac:spMkLst>
        </pc:spChg>
        <pc:graphicFrameChg chg="mod modGraphic">
          <ac:chgData name="Bill" userId="e5502471a9019beb" providerId="LiveId" clId="{BF052519-A41D-41CC-A6F8-ED66DF3AD270}" dt="2022-09-25T11:54:57.875" v="3345" actId="6549"/>
          <ac:graphicFrameMkLst>
            <pc:docMk/>
            <pc:sldMk cId="378062299" sldId="283"/>
            <ac:graphicFrameMk id="4" creationId="{4F09AF45-664A-7CD3-4FD8-1939B1D96F2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9/25/2022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9/25/2022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9/25/2022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Aug - Sep 2022, Our Lord Jesus Christ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The Gospel of Matthew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 – Turn to Matthew 13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Mystery Revealed in 7 Parables, part 2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Speaker</a:t>
            </a: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 Bill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10A524-DE47-4733-A5C4-6CB325176FEE}"/>
              </a:ext>
            </a:extLst>
          </p:cNvPr>
          <p:cNvSpPr txBox="1"/>
          <p:nvPr/>
        </p:nvSpPr>
        <p:spPr>
          <a:xfrm>
            <a:off x="200205" y="816860"/>
            <a:ext cx="11791590" cy="58169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sz="1200" b="1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b="1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(1) to (4) to the multitudes</a:t>
            </a:r>
          </a:p>
          <a:p>
            <a:endParaRPr lang="en-US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13:1-9      (1) Sower, Seed, &amp; </a:t>
            </a:r>
            <a:r>
              <a:rPr lang="en-US" sz="24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Soils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 			13:18-23  </a:t>
            </a:r>
            <a:r>
              <a:rPr lang="en-US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revealed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                                                	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   					13:10-17  purpose of parables 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revealed</a:t>
            </a: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13:24-30  (2) Wheat &amp; </a:t>
            </a:r>
            <a:r>
              <a:rPr lang="en-US" sz="2400" u="sng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Tares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 			13:36-43  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revealed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</a:t>
            </a:r>
          </a:p>
          <a:p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13:31-32  (3) Mustard Seed &amp; </a:t>
            </a:r>
            <a:r>
              <a:rPr lang="en-US" sz="2400" u="sng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Birds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		</a:t>
            </a:r>
          </a:p>
          <a:p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13:33-35  (4) </a:t>
            </a:r>
            <a:r>
              <a:rPr lang="en-US" sz="2400" u="sng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Leaven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Hid in Bread  			</a:t>
            </a: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---------------------------------------------------------------------------------------------------------------------------</a:t>
            </a:r>
          </a:p>
          <a:p>
            <a:r>
              <a:rPr lang="en-US" sz="2400" b="1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(5) to (7) to the disciples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13:44   	     (5) 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Man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Buys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a 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Field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for its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Treasure </a:t>
            </a:r>
            <a:r>
              <a:rPr lang="en-US" sz="2400" dirty="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(field is Israel)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		</a:t>
            </a:r>
          </a:p>
          <a:p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13:45-46  (6) 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Merchant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Buys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a 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Pearl</a:t>
            </a:r>
            <a:r>
              <a:rPr lang="en-US" sz="2400" dirty="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of </a:t>
            </a: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Great Price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(pearl is the Gentiles)		</a:t>
            </a:r>
          </a:p>
          <a:p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 47-48 (7)  Separation of Good &amp; </a:t>
            </a:r>
            <a:r>
              <a:rPr lang="en-US" sz="2400" u="sng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Bad Fish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	13:49-50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revealed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	          		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6C2478-E982-45B8-BC5F-460F486BB217}"/>
              </a:ext>
            </a:extLst>
          </p:cNvPr>
          <p:cNvSpPr txBox="1"/>
          <p:nvPr/>
        </p:nvSpPr>
        <p:spPr>
          <a:xfrm>
            <a:off x="71361" y="167819"/>
            <a:ext cx="12058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i="1" dirty="0">
                <a:solidFill>
                  <a:schemeClr val="bg1"/>
                </a:solidFill>
              </a:rPr>
              <a:t>  Matthew 13 -  Seven Parables of the Kingdom of Heaven (mysteries </a:t>
            </a:r>
            <a:r>
              <a:rPr lang="en-US" sz="2400" b="1" i="1" dirty="0">
                <a:solidFill>
                  <a:schemeClr val="bg1"/>
                </a:solidFill>
              </a:rPr>
              <a:t>revealed</a:t>
            </a:r>
            <a:r>
              <a:rPr lang="en-US" sz="2400" i="1" dirty="0">
                <a:solidFill>
                  <a:schemeClr val="bg1"/>
                </a:solidFill>
              </a:rPr>
              <a:t> to believers)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529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10A524-DE47-4733-A5C4-6CB325176FEE}"/>
              </a:ext>
            </a:extLst>
          </p:cNvPr>
          <p:cNvSpPr txBox="1"/>
          <p:nvPr/>
        </p:nvSpPr>
        <p:spPr>
          <a:xfrm>
            <a:off x="200205" y="714120"/>
            <a:ext cx="11791590" cy="59708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sz="1400" b="1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00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(1) to (4) to the multitudes					</a:t>
            </a:r>
          </a:p>
          <a:p>
            <a:endParaRPr lang="en-US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13:1-9, 18-23       	(1) Sower, Seed, &amp; </a:t>
            </a:r>
            <a:r>
              <a:rPr lang="en-US" sz="20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Soils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			</a:t>
            </a:r>
            <a:r>
              <a:rPr lang="en-US" sz="2000" i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                                                </a:t>
            </a:r>
          </a:p>
          <a:p>
            <a:endParaRPr lang="en-US" sz="16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13:10-17  	purpose of parables </a:t>
            </a:r>
            <a:r>
              <a:rPr lang="en-US" sz="2000" i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revealed</a:t>
            </a:r>
          </a:p>
          <a:p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13:24-30, 36-43   	(2) Wheat &amp; </a:t>
            </a:r>
            <a:r>
              <a:rPr lang="en-US" sz="2000" u="sng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Tares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 				</a:t>
            </a:r>
          </a:p>
          <a:p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13:31-32  	(3) Mustard Seed &amp; </a:t>
            </a:r>
            <a:r>
              <a:rPr lang="en-US" sz="2000" u="sng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Birds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		</a:t>
            </a:r>
          </a:p>
          <a:p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13:33-35  	(4) </a:t>
            </a:r>
            <a:r>
              <a:rPr lang="en-US" sz="2000" u="sng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Leaven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Hid in Bread  			</a:t>
            </a: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-----------------------------------------------------------</a:t>
            </a:r>
          </a:p>
          <a:p>
            <a:r>
              <a:rPr lang="en-US" sz="200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(5) to (7) to the disciples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</a:t>
            </a: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13:44   	  (5) Buy a Field for its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000" b="1" dirty="0">
                <a:solidFill>
                  <a:srgbClr val="00B05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Treasure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	</a:t>
            </a:r>
          </a:p>
          <a:p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13:45-46  (6) Buy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a </a:t>
            </a:r>
            <a:r>
              <a:rPr lang="en-US" sz="2000" dirty="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Pearl of </a:t>
            </a:r>
            <a:r>
              <a:rPr lang="en-US" sz="2000" b="1" dirty="0">
                <a:solidFill>
                  <a:srgbClr val="00B05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Great Price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	</a:t>
            </a:r>
          </a:p>
          <a:p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 47-50 (7) Separation of Good &amp; </a:t>
            </a:r>
            <a:r>
              <a:rPr lang="en-US" sz="2000" u="sng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Bad Fish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Question: Why are Matthew, Mark, and Luke different?</a:t>
            </a: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				   Answer:   Inspiration of Scripture (2 Tim 3:16-17)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6C2478-E982-45B8-BC5F-460F486BB217}"/>
              </a:ext>
            </a:extLst>
          </p:cNvPr>
          <p:cNvSpPr txBox="1"/>
          <p:nvPr/>
        </p:nvSpPr>
        <p:spPr>
          <a:xfrm>
            <a:off x="71361" y="95901"/>
            <a:ext cx="12058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i="1" dirty="0">
                <a:solidFill>
                  <a:schemeClr val="bg1"/>
                </a:solidFill>
              </a:rPr>
              <a:t>  Matthew 13 -  Seven Parables  compared to Mark, Luke, and John (0 parables)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F09AF45-664A-7CD3-4FD8-1939B1D96F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661616"/>
              </p:ext>
            </p:extLst>
          </p:nvPr>
        </p:nvGraphicFramePr>
        <p:xfrm>
          <a:off x="5384113" y="899507"/>
          <a:ext cx="6306913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4557">
                  <a:extLst>
                    <a:ext uri="{9D8B030D-6E8A-4147-A177-3AD203B41FA5}">
                      <a16:colId xmlns:a16="http://schemas.microsoft.com/office/drawing/2014/main" val="2927683250"/>
                    </a:ext>
                  </a:extLst>
                </a:gridCol>
                <a:gridCol w="2075382">
                  <a:extLst>
                    <a:ext uri="{9D8B030D-6E8A-4147-A177-3AD203B41FA5}">
                      <a16:colId xmlns:a16="http://schemas.microsoft.com/office/drawing/2014/main" val="1081989198"/>
                    </a:ext>
                  </a:extLst>
                </a:gridCol>
                <a:gridCol w="2186974">
                  <a:extLst>
                    <a:ext uri="{9D8B030D-6E8A-4147-A177-3AD203B41FA5}">
                      <a16:colId xmlns:a16="http://schemas.microsoft.com/office/drawing/2014/main" val="1013964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800" dirty="0"/>
                        <a:t>Parable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Luke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5911023"/>
                  </a:ext>
                </a:extLst>
              </a:tr>
              <a:tr h="344232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2400" dirty="0"/>
                        <a:t>(1) Sower, Seed, and Soil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4:1-20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Same event -  different order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8:4-15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Same event -  different 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592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(2) Wheat</a:t>
                      </a:r>
                    </a:p>
                    <a:p>
                      <a:r>
                        <a:rPr lang="en-US" sz="2400" dirty="0"/>
                        <a:t>and Tares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4:30-32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Same event -  different order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13:18-19</a:t>
                      </a:r>
                    </a:p>
                    <a:p>
                      <a:r>
                        <a:rPr lang="en-US" sz="2400" b="1" dirty="0"/>
                        <a:t>Different event</a:t>
                      </a:r>
                    </a:p>
                    <a:p>
                      <a:r>
                        <a:rPr lang="en-US" sz="2400" b="1" dirty="0"/>
                        <a:t>Different time</a:t>
                      </a:r>
                    </a:p>
                    <a:p>
                      <a:r>
                        <a:rPr lang="en-US" sz="2400" b="1" dirty="0"/>
                        <a:t>Similar scene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876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(3) Mustard Seed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Note: Kingdom of Heaven is the same as kingdom of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13:20-21</a:t>
                      </a:r>
                    </a:p>
                    <a:p>
                      <a:r>
                        <a:rPr lang="en-US" sz="2400" b="1" dirty="0"/>
                        <a:t>Different event</a:t>
                      </a:r>
                    </a:p>
                    <a:p>
                      <a:r>
                        <a:rPr lang="en-US" sz="2400" b="1" dirty="0"/>
                        <a:t>Different time</a:t>
                      </a:r>
                    </a:p>
                    <a:p>
                      <a:r>
                        <a:rPr lang="en-US" sz="2400" b="1" dirty="0"/>
                        <a:t>Similar scene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728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999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10A524-DE47-4733-A5C4-6CB325176FEE}"/>
              </a:ext>
            </a:extLst>
          </p:cNvPr>
          <p:cNvSpPr txBox="1"/>
          <p:nvPr/>
        </p:nvSpPr>
        <p:spPr>
          <a:xfrm>
            <a:off x="150510" y="182046"/>
            <a:ext cx="11791590" cy="654025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sz="2400" b="1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7 Parables compared to 7 Churches</a:t>
            </a:r>
          </a:p>
          <a:p>
            <a:endParaRPr lang="en-US" sz="2800" b="1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457200" indent="-457200">
              <a:buAutoNum type="arabicParenBoth"/>
            </a:pP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Sower, Seed, &amp; </a:t>
            </a:r>
            <a:r>
              <a:rPr lang="en-US" sz="20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Soils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		</a:t>
            </a: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                                                </a:t>
            </a: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      purpose of parables </a:t>
            </a:r>
            <a:r>
              <a:rPr lang="en-US" sz="2000" i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revealed</a:t>
            </a:r>
          </a:p>
          <a:p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(2) Wheat &amp; </a:t>
            </a:r>
            <a:r>
              <a:rPr lang="en-US" sz="2000" u="sng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Tares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 				</a:t>
            </a:r>
          </a:p>
          <a:p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(3) Mustard Seed &amp; </a:t>
            </a:r>
            <a:r>
              <a:rPr lang="en-US" sz="2000" u="sng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Birds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		</a:t>
            </a:r>
          </a:p>
          <a:p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(4) </a:t>
            </a:r>
            <a:r>
              <a:rPr lang="en-US" sz="2000" u="sng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Leaven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Hid in Bread  			</a:t>
            </a:r>
          </a:p>
          <a:p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(5) Buy a 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Field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for its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000" b="1" dirty="0">
                <a:solidFill>
                  <a:srgbClr val="00B05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Treasure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	</a:t>
            </a:r>
          </a:p>
          <a:p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(6) Buy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a </a:t>
            </a:r>
            <a:r>
              <a:rPr lang="en-US" sz="2000" b="1" dirty="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Pearl</a:t>
            </a:r>
            <a:r>
              <a:rPr lang="en-US" sz="2000" dirty="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of </a:t>
            </a:r>
            <a:r>
              <a:rPr lang="en-US" sz="2000" b="1" dirty="0">
                <a:solidFill>
                  <a:srgbClr val="00B05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Great Price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	</a:t>
            </a:r>
          </a:p>
          <a:p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(7) Separation of Good &amp; </a:t>
            </a:r>
            <a:r>
              <a:rPr lang="en-US" sz="2000" u="sng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Bad Fish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  </a:t>
            </a:r>
          </a:p>
          <a:p>
            <a:endParaRPr lang="en-US" sz="10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endParaRPr lang="en-US" sz="10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endParaRPr lang="en-US" sz="10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endParaRPr lang="en-US" sz="10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13:51-52  Scribe’s treasure of new &amp; old</a:t>
            </a:r>
          </a:p>
          <a:p>
            <a:endParaRPr lang="en-US" sz="900" b="1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13:53-58  Jesus rejected at Nazareth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F09AF45-664A-7CD3-4FD8-1939B1D96F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981276"/>
              </p:ext>
            </p:extLst>
          </p:nvPr>
        </p:nvGraphicFramePr>
        <p:xfrm>
          <a:off x="4907280" y="152648"/>
          <a:ext cx="7134210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538">
                  <a:extLst>
                    <a:ext uri="{9D8B030D-6E8A-4147-A177-3AD203B41FA5}">
                      <a16:colId xmlns:a16="http://schemas.microsoft.com/office/drawing/2014/main" val="2927683250"/>
                    </a:ext>
                  </a:extLst>
                </a:gridCol>
                <a:gridCol w="5082672">
                  <a:extLst>
                    <a:ext uri="{9D8B030D-6E8A-4147-A177-3AD203B41FA5}">
                      <a16:colId xmlns:a16="http://schemas.microsoft.com/office/drawing/2014/main" val="1081989198"/>
                    </a:ext>
                  </a:extLst>
                </a:gridCol>
              </a:tblGrid>
              <a:tr h="455047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2400" dirty="0"/>
                        <a:t>Parable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2400" dirty="0"/>
                        <a:t>Revelation 2-3 (19-20 or 21-22)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5911023"/>
                  </a:ext>
                </a:extLst>
              </a:tr>
              <a:tr h="451865">
                <a:tc>
                  <a:txBody>
                    <a:bodyPr/>
                    <a:lstStyle/>
                    <a:p>
                      <a:pPr marL="457200" indent="-457200" algn="l">
                        <a:buFontTx/>
                        <a:buAutoNum type="arabicParenBoth"/>
                      </a:pPr>
                      <a:r>
                        <a:rPr lang="en-US" sz="2400" dirty="0"/>
                        <a:t>Sower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2400" dirty="0"/>
                        <a:t>30-100 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2:1-7  “overcomer will eat of the tree of life … in the paradise of God       (21-22)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592688"/>
                  </a:ext>
                </a:extLst>
              </a:tr>
              <a:tr h="451865">
                <a:tc>
                  <a:txBody>
                    <a:bodyPr/>
                    <a:lstStyle/>
                    <a:p>
                      <a:r>
                        <a:rPr lang="en-US" sz="2400" dirty="0"/>
                        <a:t>(2) Wheat</a:t>
                      </a:r>
                    </a:p>
                    <a:p>
                      <a:r>
                        <a:rPr lang="en-US" sz="2400" dirty="0"/>
                        <a:t>100-312 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2:8-11  “overcomer shall not be hurt  of the second death”                         (21-22)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876141"/>
                  </a:ext>
                </a:extLst>
              </a:tr>
              <a:tr h="451865">
                <a:tc>
                  <a:txBody>
                    <a:bodyPr/>
                    <a:lstStyle/>
                    <a:p>
                      <a:r>
                        <a:rPr lang="en-US" sz="2400" dirty="0"/>
                        <a:t>(3) Mustard</a:t>
                      </a:r>
                    </a:p>
                    <a:p>
                      <a:r>
                        <a:rPr lang="en-US" sz="2400" dirty="0"/>
                        <a:t>312-605 AD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2:12-17  “overcomer …  eat hidden manna …  a new name”                (19-20)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728770"/>
                  </a:ext>
                </a:extLst>
              </a:tr>
              <a:tr h="451865">
                <a:tc>
                  <a:txBody>
                    <a:bodyPr/>
                    <a:lstStyle/>
                    <a:p>
                      <a:r>
                        <a:rPr lang="en-US" sz="2400" dirty="0"/>
                        <a:t>(4) Leaven</a:t>
                      </a:r>
                    </a:p>
                    <a:p>
                      <a:r>
                        <a:rPr lang="en-US" sz="2400" dirty="0"/>
                        <a:t>605-1520 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2:18-29  “overcomer … to him I  (Christ)  give power over the nations.”     (19-20)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4830357"/>
                  </a:ext>
                </a:extLst>
              </a:tr>
              <a:tr h="451865">
                <a:tc>
                  <a:txBody>
                    <a:bodyPr/>
                    <a:lstStyle/>
                    <a:p>
                      <a:r>
                        <a:rPr lang="en-US" sz="2400" dirty="0"/>
                        <a:t>(5) Field</a:t>
                      </a:r>
                    </a:p>
                    <a:p>
                      <a:r>
                        <a:rPr lang="en-US" sz="2400" dirty="0"/>
                        <a:t>1520-1750 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3:1-6  “overcomer … white clothing … not blot out of the book of life”  (19-20)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881265"/>
                  </a:ext>
                </a:extLst>
              </a:tr>
              <a:tr h="451865">
                <a:tc>
                  <a:txBody>
                    <a:bodyPr/>
                    <a:lstStyle/>
                    <a:p>
                      <a:r>
                        <a:rPr lang="en-US" sz="2400" dirty="0"/>
                        <a:t>(6) Pearl</a:t>
                      </a:r>
                    </a:p>
                    <a:p>
                      <a:r>
                        <a:rPr lang="en-US" sz="2400" dirty="0"/>
                        <a:t>1750-1900 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3:7-13  “overcomer …  write on him a new name …  &amp; New Jerusalem (21-22)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273379"/>
                  </a:ext>
                </a:extLst>
              </a:tr>
              <a:tr h="451865">
                <a:tc>
                  <a:txBody>
                    <a:bodyPr/>
                    <a:lstStyle/>
                    <a:p>
                      <a:r>
                        <a:rPr lang="en-US" sz="2400" dirty="0"/>
                        <a:t>(7) Fish</a:t>
                      </a:r>
                    </a:p>
                    <a:p>
                      <a:r>
                        <a:rPr lang="en-US" sz="2400"/>
                        <a:t>1900 - </a:t>
                      </a:r>
                      <a:r>
                        <a:rPr lang="en-US" sz="2400" dirty="0"/>
                        <a:t>present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3:14-22  “overcomer …  will sit with me (Jesus) in my  (Christ’s ) throne” (21-22)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614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062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10A524-DE47-4733-A5C4-6CB325176FEE}"/>
              </a:ext>
            </a:extLst>
          </p:cNvPr>
          <p:cNvSpPr txBox="1"/>
          <p:nvPr/>
        </p:nvSpPr>
        <p:spPr>
          <a:xfrm>
            <a:off x="606175" y="804601"/>
            <a:ext cx="10921429" cy="58169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sz="2400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ea typeface="Cambria Math" panose="02040503050406030204" pitchFamily="18" charset="0"/>
                <a:cs typeface="Calibri" panose="020F0502020204030204" pitchFamily="34" charset="0"/>
              </a:rPr>
              <a:t>Monday	</a:t>
            </a: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24:1-3      A Response by Jesus and the Disciples Triple Question</a:t>
            </a: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Calibri" panose="020F0502020204030204" pitchFamily="34" charset="0"/>
              </a:rPr>
              <a:t>Tuesday	</a:t>
            </a: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24:3-14    Jesus Answers the Disciples about the Church Then and Today</a:t>
            </a:r>
          </a:p>
          <a:p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ea typeface="Cambria Math" panose="02040503050406030204" pitchFamily="18" charset="0"/>
                <a:cs typeface="Calibri" panose="020F0502020204030204" pitchFamily="34" charset="0"/>
              </a:rPr>
              <a:t>Wednesday	</a:t>
            </a: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24:15-22  Jesus Answers the Disciples about Israel</a:t>
            </a:r>
          </a:p>
          <a:p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Calibri" panose="020F0502020204030204" pitchFamily="34" charset="0"/>
              </a:rPr>
              <a:t>Thursday	24:23-26  “put your own title”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Friday		24:32-35  Jesus Answers the Disciples about the Church with 4 Parables</a:t>
            </a: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Calibri" panose="020F0502020204030204" pitchFamily="34" charset="0"/>
              </a:rPr>
              <a:t>Saturday	</a:t>
            </a: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24:36-39  No One Knows When Jesus Will Return</a:t>
            </a:r>
          </a:p>
          <a:p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ea typeface="Cambria Math" panose="02040503050406030204" pitchFamily="18" charset="0"/>
                <a:cs typeface="Calibri" panose="020F0502020204030204" pitchFamily="34" charset="0"/>
              </a:rPr>
              <a:t>Sunday		24:40-51  “put your own title”</a:t>
            </a:r>
          </a:p>
          <a:p>
            <a:endParaRPr lang="en-US" sz="2400" b="1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6C2478-E982-45B8-BC5F-460F486BB217}"/>
              </a:ext>
            </a:extLst>
          </p:cNvPr>
          <p:cNvSpPr txBox="1"/>
          <p:nvPr/>
        </p:nvSpPr>
        <p:spPr>
          <a:xfrm>
            <a:off x="50813" y="106631"/>
            <a:ext cx="12058996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Matthew 24:  A seven-day devotional schedule from September 19 to 25 </a:t>
            </a:r>
            <a:r>
              <a:rPr lang="en-US" sz="2400" i="1" dirty="0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628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8569</TotalTime>
  <Words>817</Words>
  <Application>Microsoft Office PowerPoint</Application>
  <PresentationFormat>Widescreen</PresentationFormat>
  <Paragraphs>142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Fellowship Church Sunday School  Aug - Sep 2022, Our Lord Jesus Christ  The Gospel of Matthew  Today – Turn to Matthew 13  Mystery Revealed in 7 Parables, part 2  Speaker:  Bill Heath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</cp:lastModifiedBy>
  <cp:revision>182</cp:revision>
  <cp:lastPrinted>2022-09-25T12:01:44Z</cp:lastPrinted>
  <dcterms:created xsi:type="dcterms:W3CDTF">2021-12-26T22:17:50Z</dcterms:created>
  <dcterms:modified xsi:type="dcterms:W3CDTF">2022-09-25T12:05:19Z</dcterms:modified>
</cp:coreProperties>
</file>