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vsdx" ContentType="application/vnd.ms-visio.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77" r:id="rId3"/>
    <p:sldId id="278" r:id="rId4"/>
    <p:sldId id="275" r:id="rId5"/>
  </p:sldIdLst>
  <p:sldSz cx="12192000" cy="6858000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1362D75-A369-4514-8669-629613793A18}" v="109" dt="2022-08-14T03:44:58.202"/>
    <p1510:client id="{D7A29D86-F158-4E7F-8A7B-DE9D9214A444}" v="169" dt="2022-08-13T15:13:20.47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824" autoAdjust="0"/>
    <p:restoredTop sz="94660"/>
  </p:normalViewPr>
  <p:slideViewPr>
    <p:cSldViewPr snapToGrid="0">
      <p:cViewPr varScale="1">
        <p:scale>
          <a:sx n="59" d="100"/>
          <a:sy n="59" d="100"/>
        </p:scale>
        <p:origin x="892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ill" userId="e5502471a9019beb" providerId="LiveId" clId="{41362D75-A369-4514-8669-629613793A18}"/>
    <pc:docChg chg="undo custSel addSld modSld sldOrd">
      <pc:chgData name="Bill" userId="e5502471a9019beb" providerId="LiveId" clId="{41362D75-A369-4514-8669-629613793A18}" dt="2022-08-14T04:05:11.344" v="672"/>
      <pc:docMkLst>
        <pc:docMk/>
      </pc:docMkLst>
      <pc:sldChg chg="ord">
        <pc:chgData name="Bill" userId="e5502471a9019beb" providerId="LiveId" clId="{41362D75-A369-4514-8669-629613793A18}" dt="2022-08-14T04:04:28.877" v="670"/>
        <pc:sldMkLst>
          <pc:docMk/>
          <pc:sldMk cId="1832529462" sldId="275"/>
        </pc:sldMkLst>
      </pc:sldChg>
      <pc:sldChg chg="modSp mod">
        <pc:chgData name="Bill" userId="e5502471a9019beb" providerId="LiveId" clId="{41362D75-A369-4514-8669-629613793A18}" dt="2022-08-14T03:44:58.201" v="313" actId="1038"/>
        <pc:sldMkLst>
          <pc:docMk/>
          <pc:sldMk cId="1385803785" sldId="277"/>
        </pc:sldMkLst>
        <pc:spChg chg="mod">
          <ac:chgData name="Bill" userId="e5502471a9019beb" providerId="LiveId" clId="{41362D75-A369-4514-8669-629613793A18}" dt="2022-08-14T03:44:33.121" v="229" actId="255"/>
          <ac:spMkLst>
            <pc:docMk/>
            <pc:sldMk cId="1385803785" sldId="277"/>
            <ac:spMk id="2" creationId="{21A1545C-5DB6-468B-EB08-3FEC65E68415}"/>
          </ac:spMkLst>
        </pc:spChg>
        <pc:picChg chg="mod">
          <ac:chgData name="Bill" userId="e5502471a9019beb" providerId="LiveId" clId="{41362D75-A369-4514-8669-629613793A18}" dt="2022-08-14T03:44:58.201" v="313" actId="1038"/>
          <ac:picMkLst>
            <pc:docMk/>
            <pc:sldMk cId="1385803785" sldId="277"/>
            <ac:picMk id="1026" creationId="{1A289E87-80DB-9C5A-517A-3F7CC7793784}"/>
          </ac:picMkLst>
        </pc:picChg>
      </pc:sldChg>
      <pc:sldChg chg="delSp modSp new mod ord setBg">
        <pc:chgData name="Bill" userId="e5502471a9019beb" providerId="LiveId" clId="{41362D75-A369-4514-8669-629613793A18}" dt="2022-08-14T04:05:11.344" v="672"/>
        <pc:sldMkLst>
          <pc:docMk/>
          <pc:sldMk cId="629662797" sldId="278"/>
        </pc:sldMkLst>
        <pc:spChg chg="del">
          <ac:chgData name="Bill" userId="e5502471a9019beb" providerId="LiveId" clId="{41362D75-A369-4514-8669-629613793A18}" dt="2022-08-14T03:23:05.703" v="93" actId="478"/>
          <ac:spMkLst>
            <pc:docMk/>
            <pc:sldMk cId="629662797" sldId="278"/>
            <ac:spMk id="2" creationId="{EC5235BE-68F1-A7A4-D6EA-BC550D458B36}"/>
          </ac:spMkLst>
        </pc:spChg>
        <pc:spChg chg="mod">
          <ac:chgData name="Bill" userId="e5502471a9019beb" providerId="LiveId" clId="{41362D75-A369-4514-8669-629613793A18}" dt="2022-08-14T04:04:04.029" v="668" actId="1036"/>
          <ac:spMkLst>
            <pc:docMk/>
            <pc:sldMk cId="629662797" sldId="278"/>
            <ac:spMk id="3" creationId="{4CCDA539-CFDC-661C-9A1D-938CF00CE4B4}"/>
          </ac:spMkLst>
        </pc:spChg>
        <pc:spChg chg="del">
          <ac:chgData name="Bill" userId="e5502471a9019beb" providerId="LiveId" clId="{41362D75-A369-4514-8669-629613793A18}" dt="2022-08-14T03:23:55.571" v="99" actId="478"/>
          <ac:spMkLst>
            <pc:docMk/>
            <pc:sldMk cId="629662797" sldId="278"/>
            <ac:spMk id="4" creationId="{6264F701-CBA2-DD98-6C47-FE43BAECBEE1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2725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28A852-B911-4C93-AAB0-2DFCCC3B37E5}" type="datetimeFigureOut">
              <a:rPr lang="en-US" smtClean="0"/>
              <a:t>8/13/2022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13" y="4518025"/>
            <a:ext cx="5683250" cy="36972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8575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2725" y="8918575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7F6C9B-4AE2-4BE4-88B6-FD41C40E5B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522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81C00C-1569-40C7-82E2-DA934C5919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45C107-2A7B-4FCE-9C6F-CD7A31F722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1D9E9A-BE0A-4E22-A8F6-BEB3F50B35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5D91B-08C7-467F-847E-DF9B26D7F106}" type="datetime1">
              <a:rPr lang="en-US" smtClean="0"/>
              <a:t>8/13/2022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CB50C7-9584-4D2C-B499-26DB2613C9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FD97FE-19B8-4537-820C-C3A5696CB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59574-4CD3-4A56-8C7E-A4671EBF73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11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C05695-CE00-4DFD-9666-9D1BF890E1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B2E3C64-821C-4B29-84AC-CFDC2AABF2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FAFBA5-9C3A-44B5-9EA9-5A8369E67A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4101E-E8C6-4C34-B121-70E6A0F72FA4}" type="datetime1">
              <a:rPr lang="en-US" smtClean="0"/>
              <a:t>8/13/2022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FE5EFE-A9FB-4E57-A631-30A145B550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400FF9-6843-45B4-AB0E-0E7883BF6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59574-4CD3-4A56-8C7E-A4671EBF73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1605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04D176D-8411-4CE6-8492-AC8F565121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86F8BA-AEED-4EED-9072-3E21D93AFA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600E40-CAF6-4CB4-876D-93B9F9121F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4CDCB-9E33-406B-8993-93B407C8AEDF}" type="datetime1">
              <a:rPr lang="en-US" smtClean="0"/>
              <a:t>8/13/2022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181CAF-9995-4694-A791-7F0124C79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883706-4B16-4D22-8C86-EB1D2C9EF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59574-4CD3-4A56-8C7E-A4671EBF73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9022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BBAE69-EDFD-4A7D-A1C4-771FB24F78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ED37AA-C9DF-4783-B822-AE703B48AD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64D149-6D96-4419-9891-EADCC829B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17933-78D6-457E-8F14-AFA89ECC8267}" type="datetime1">
              <a:rPr lang="en-US" smtClean="0"/>
              <a:t>8/13/2022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DD7F94-E36E-43A7-AD95-50F0ED52C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4FC60E-D97D-4CAF-8C53-B1CD726CD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59574-4CD3-4A56-8C7E-A4671EBF73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2559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503AD4-0801-47FD-A183-5BF87AF0A9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6CF11A-A058-46BA-B20D-4BC92FBE1B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5DC734-9BC4-4BF3-A1CC-336835224D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33FE4-ECE3-441B-8DE4-8CF91CAB2B70}" type="datetime1">
              <a:rPr lang="en-US" smtClean="0"/>
              <a:t>8/13/2022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D305DC-8CB8-4DD7-B633-FB8614D476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1B2DD6-F671-4853-B494-198D0F47B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59574-4CD3-4A56-8C7E-A4671EBF73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263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148BDD-913D-45D3-93B0-3F34FB753A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8ECD2E-2B57-4D0C-8707-920EB6EBDD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C10CA3-D2CA-486D-B64C-522105D174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F05098-1493-4C70-9F44-DCFC4E06E7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443AA-FBEE-4F81-A443-1C8CD7DDF835}" type="datetime1">
              <a:rPr lang="en-US" smtClean="0"/>
              <a:t>8/13/2022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E3CBDF-CEE7-42B2-8639-512814BCA9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97B533-B683-41FC-A20C-FA07DE7B2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59574-4CD3-4A56-8C7E-A4671EBF73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8421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C36FDE-E9B4-4255-A993-43B5DD0A40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9B180D-4770-49C7-867C-CD003C87BB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D836AF-99F0-46AA-A89A-8120F97DAD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F547139-914A-4A4A-8B4C-E4363E84D0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705FE96-A863-4D19-9438-ABD60D61B9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CAB0AF2-9FDA-48B5-A56A-A55D72A79D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0D9EB-98E0-4D5D-B6DF-8519E307DFA6}" type="datetime1">
              <a:rPr lang="en-US" smtClean="0"/>
              <a:t>8/13/2022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AE6D53D-8308-4253-B156-06BC0C10A0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DD9AB4A-B45E-4DEC-ADF1-38B92195A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59574-4CD3-4A56-8C7E-A4671EBF73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0286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CC88C1-1B75-449E-A019-8FCA0B54EE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0D61EF-0978-4D2E-8294-D230314905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CE05A-7379-4D93-AF01-9D8AF38840C3}" type="datetime1">
              <a:rPr lang="en-US" smtClean="0"/>
              <a:t>8/13/2022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5A2861-4054-4F27-91AA-3761D1363C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81F128-26C2-4578-AAA5-7295BF63F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59574-4CD3-4A56-8C7E-A4671EBF73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9468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EBD3234-237D-4FAB-AF2B-6A3433EE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D8107-E5F8-4F74-BA23-95B63BC6E742}" type="datetime1">
              <a:rPr lang="en-US" smtClean="0"/>
              <a:t>8/13/2022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1127C2-EC99-41CE-B8D4-B7553F9CD9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5282DC-1DEF-41CD-A521-02C5438E45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59574-4CD3-4A56-8C7E-A4671EBF73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6133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B0FAD9-9B82-472C-8A2F-F704DCB056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356F67-C550-466F-A8FD-194E09AF5D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3531AC4-7B7A-4765-B52B-C09AF38459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324C15-3B0B-4EC6-A947-829F51FFE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C544C-1053-4FDB-8753-91F19867B1A0}" type="datetime1">
              <a:rPr lang="en-US" smtClean="0"/>
              <a:t>8/13/2022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B33EB6-5BA9-4347-89F6-1AE46BB106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CE7B59-F846-4B06-95F8-F1F19BB471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59574-4CD3-4A56-8C7E-A4671EBF73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4015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323B08-482B-4D8A-A280-3810A158EB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49528F0-3A2F-4731-BFD5-7C5A8B652F5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1CB4B3-F285-4376-8DB8-8BEA795F52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FACFF1-85F5-44CF-BC67-B0F8D55DA6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E38D4-A85E-4FB5-B742-29A5014475E6}" type="datetime1">
              <a:rPr lang="en-US" smtClean="0"/>
              <a:t>8/13/2022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52CBFB-0D8C-4331-AAE8-AF0F27CFC8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55402C-6DA5-408F-8FD1-A1BD15CA7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59574-4CD3-4A56-8C7E-A4671EBF73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6423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6524840-24F3-4C02-84C1-8AC0E4B083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24E94B-195D-4D65-BF20-E16D0FE938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493662-241A-4E6D-9C61-07A5A683F6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AF456C-99C5-4DC7-A8BD-98578A665D3E}" type="datetime1">
              <a:rPr lang="en-US" smtClean="0"/>
              <a:t>8/13/2022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7BDA06-B513-49F8-A3E0-FA3B139027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0BB1AF-49F1-45E6-9F4C-F8B580C56D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B59574-4CD3-4A56-8C7E-A4671EBF73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758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Visio_Drawing.vsdx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66B332A4-D438-4773-A77F-5ED49A448D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53768" y="0"/>
            <a:ext cx="8284464" cy="6858000"/>
          </a:xfrm>
          <a:custGeom>
            <a:avLst/>
            <a:gdLst>
              <a:gd name="connsiteX0" fmla="*/ 1818109 w 8284464"/>
              <a:gd name="connsiteY0" fmla="*/ 0 h 6858000"/>
              <a:gd name="connsiteX1" fmla="*/ 6466355 w 8284464"/>
              <a:gd name="connsiteY1" fmla="*/ 0 h 6858000"/>
              <a:gd name="connsiteX2" fmla="*/ 6620596 w 8284464"/>
              <a:gd name="connsiteY2" fmla="*/ 109683 h 6858000"/>
              <a:gd name="connsiteX3" fmla="*/ 8284464 w 8284464"/>
              <a:gd name="connsiteY3" fmla="*/ 3429000 h 6858000"/>
              <a:gd name="connsiteX4" fmla="*/ 6620596 w 8284464"/>
              <a:gd name="connsiteY4" fmla="*/ 6748318 h 6858000"/>
              <a:gd name="connsiteX5" fmla="*/ 6466355 w 8284464"/>
              <a:gd name="connsiteY5" fmla="*/ 6858000 h 6858000"/>
              <a:gd name="connsiteX6" fmla="*/ 1818109 w 8284464"/>
              <a:gd name="connsiteY6" fmla="*/ 6858000 h 6858000"/>
              <a:gd name="connsiteX7" fmla="*/ 1663869 w 8284464"/>
              <a:gd name="connsiteY7" fmla="*/ 6748318 h 6858000"/>
              <a:gd name="connsiteX8" fmla="*/ 0 w 8284464"/>
              <a:gd name="connsiteY8" fmla="*/ 3429000 h 6858000"/>
              <a:gd name="connsiteX9" fmla="*/ 1663869 w 8284464"/>
              <a:gd name="connsiteY9" fmla="*/ 10968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284464" h="6858000">
                <a:moveTo>
                  <a:pt x="1818109" y="0"/>
                </a:moveTo>
                <a:lnTo>
                  <a:pt x="6466355" y="0"/>
                </a:lnTo>
                <a:lnTo>
                  <a:pt x="6620596" y="109683"/>
                </a:lnTo>
                <a:cubicBezTo>
                  <a:pt x="7630666" y="865069"/>
                  <a:pt x="8284464" y="2070683"/>
                  <a:pt x="8284464" y="3429000"/>
                </a:cubicBezTo>
                <a:cubicBezTo>
                  <a:pt x="8284464" y="4787317"/>
                  <a:pt x="7630666" y="5992931"/>
                  <a:pt x="6620596" y="6748318"/>
                </a:cubicBezTo>
                <a:lnTo>
                  <a:pt x="6466355" y="6858000"/>
                </a:lnTo>
                <a:lnTo>
                  <a:pt x="1818109" y="6858000"/>
                </a:lnTo>
                <a:lnTo>
                  <a:pt x="1663869" y="6748318"/>
                </a:lnTo>
                <a:cubicBezTo>
                  <a:pt x="653798" y="5992931"/>
                  <a:pt x="0" y="4787317"/>
                  <a:pt x="0" y="3429000"/>
                </a:cubicBezTo>
                <a:cubicBezTo>
                  <a:pt x="0" y="2070683"/>
                  <a:pt x="653798" y="865069"/>
                  <a:pt x="1663869" y="109683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DF9AD32D-FF05-44F4-BD4D-9CEE89B71E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18360" y="0"/>
            <a:ext cx="7955280" cy="6858000"/>
          </a:xfrm>
          <a:custGeom>
            <a:avLst/>
            <a:gdLst>
              <a:gd name="connsiteX0" fmla="*/ 1962423 w 7955280"/>
              <a:gd name="connsiteY0" fmla="*/ 0 h 6858000"/>
              <a:gd name="connsiteX1" fmla="*/ 5992858 w 7955280"/>
              <a:gd name="connsiteY1" fmla="*/ 0 h 6858000"/>
              <a:gd name="connsiteX2" fmla="*/ 6040191 w 7955280"/>
              <a:gd name="connsiteY2" fmla="*/ 27216 h 6858000"/>
              <a:gd name="connsiteX3" fmla="*/ 7955280 w 7955280"/>
              <a:gd name="connsiteY3" fmla="*/ 3429000 h 6858000"/>
              <a:gd name="connsiteX4" fmla="*/ 6040191 w 7955280"/>
              <a:gd name="connsiteY4" fmla="*/ 6830784 h 6858000"/>
              <a:gd name="connsiteX5" fmla="*/ 5992858 w 7955280"/>
              <a:gd name="connsiteY5" fmla="*/ 6858000 h 6858000"/>
              <a:gd name="connsiteX6" fmla="*/ 1962423 w 7955280"/>
              <a:gd name="connsiteY6" fmla="*/ 6858000 h 6858000"/>
              <a:gd name="connsiteX7" fmla="*/ 1915089 w 7955280"/>
              <a:gd name="connsiteY7" fmla="*/ 6830784 h 6858000"/>
              <a:gd name="connsiteX8" fmla="*/ 0 w 7955280"/>
              <a:gd name="connsiteY8" fmla="*/ 3429000 h 6858000"/>
              <a:gd name="connsiteX9" fmla="*/ 1915089 w 7955280"/>
              <a:gd name="connsiteY9" fmla="*/ 2721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955280" h="6858000">
                <a:moveTo>
                  <a:pt x="1962423" y="0"/>
                </a:moveTo>
                <a:lnTo>
                  <a:pt x="5992858" y="0"/>
                </a:lnTo>
                <a:lnTo>
                  <a:pt x="6040191" y="27216"/>
                </a:lnTo>
                <a:cubicBezTo>
                  <a:pt x="7188332" y="724844"/>
                  <a:pt x="7955280" y="1987357"/>
                  <a:pt x="7955280" y="3429000"/>
                </a:cubicBezTo>
                <a:cubicBezTo>
                  <a:pt x="7955280" y="4870644"/>
                  <a:pt x="7188332" y="6133157"/>
                  <a:pt x="6040191" y="6830784"/>
                </a:cubicBezTo>
                <a:lnTo>
                  <a:pt x="5992858" y="6858000"/>
                </a:lnTo>
                <a:lnTo>
                  <a:pt x="1962423" y="6858000"/>
                </a:lnTo>
                <a:lnTo>
                  <a:pt x="1915089" y="6830784"/>
                </a:lnTo>
                <a:cubicBezTo>
                  <a:pt x="766948" y="6133157"/>
                  <a:pt x="0" y="4870644"/>
                  <a:pt x="0" y="3429000"/>
                </a:cubicBezTo>
                <a:cubicBezTo>
                  <a:pt x="0" y="1987357"/>
                  <a:pt x="766948" y="724844"/>
                  <a:pt x="1915089" y="2721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C1912F7-3EA2-4396-8A5E-275ED1B3D3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53768" y="565265"/>
            <a:ext cx="8284464" cy="563568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0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Fellowship Church Sunday School</a:t>
            </a:r>
            <a:br>
              <a:rPr lang="en-US" sz="3000" b="1" dirty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br>
              <a:rPr lang="en-US" sz="3000" b="1" dirty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en-US" sz="30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Aug - Sep 2022, Our Lord Jesus Christ</a:t>
            </a:r>
            <a:br>
              <a:rPr lang="en-US" sz="3000" b="1" dirty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br>
              <a:rPr lang="en-US" sz="3000" dirty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en-US" sz="3600" b="1" dirty="0">
                <a:solidFill>
                  <a:srgbClr val="00B050"/>
                </a:solidFill>
              </a:rPr>
              <a:t>Today – Turn to Matthew 5</a:t>
            </a:r>
            <a:br>
              <a:rPr lang="en-US" sz="3600" b="1" dirty="0">
                <a:solidFill>
                  <a:srgbClr val="00B050"/>
                </a:solidFill>
              </a:rPr>
            </a:br>
            <a:br>
              <a:rPr lang="en-US" sz="3600" b="1" dirty="0">
                <a:solidFill>
                  <a:srgbClr val="00B050"/>
                </a:solidFill>
              </a:rPr>
            </a:br>
            <a:r>
              <a:rPr lang="en-US" sz="3600" b="1" dirty="0">
                <a:solidFill>
                  <a:srgbClr val="00B050"/>
                </a:solidFill>
              </a:rPr>
              <a:t>Sermon on the Mount – the Better Way</a:t>
            </a:r>
            <a:br>
              <a:rPr lang="en-US" sz="3600" b="1" dirty="0">
                <a:solidFill>
                  <a:srgbClr val="00B050"/>
                </a:solidFill>
              </a:rPr>
            </a:br>
            <a:br>
              <a:rPr lang="en-US" sz="3600" b="1" dirty="0">
                <a:solidFill>
                  <a:srgbClr val="00B050"/>
                </a:solidFill>
              </a:rPr>
            </a:br>
            <a:r>
              <a:rPr lang="en-US" sz="3600" b="1" dirty="0">
                <a:solidFill>
                  <a:srgbClr val="00B050"/>
                </a:solidFill>
              </a:rPr>
              <a:t>Speaker</a:t>
            </a:r>
            <a:r>
              <a:rPr lang="en-US" sz="30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:  Bill Heath</a:t>
            </a:r>
            <a:endParaRPr lang="en-US" sz="30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4427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A1545C-5DB6-468B-EB08-3FEC65E684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8067" y="305439"/>
            <a:ext cx="6233504" cy="6198231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The Sermon on the Mount is not </a:t>
            </a:r>
            <a:r>
              <a:rPr lang="en-US" sz="2800" dirty="0">
                <a:solidFill>
                  <a:schemeClr val="bg1"/>
                </a:solidFill>
              </a:rPr>
              <a:t>the </a:t>
            </a:r>
            <a:br>
              <a:rPr lang="en-US" sz="2800" dirty="0">
                <a:solidFill>
                  <a:schemeClr val="bg1"/>
                </a:solidFill>
              </a:rPr>
            </a:br>
            <a:r>
              <a:rPr lang="en-US" sz="2800" dirty="0">
                <a:solidFill>
                  <a:schemeClr val="bg1"/>
                </a:solidFill>
              </a:rPr>
              <a:t>plan of salvation nor for unsaved people.</a:t>
            </a:r>
            <a:br>
              <a:rPr lang="en-US" sz="2800" dirty="0">
                <a:solidFill>
                  <a:schemeClr val="bg1"/>
                </a:solidFill>
              </a:rPr>
            </a:br>
            <a:br>
              <a:rPr lang="en-US" sz="2800" dirty="0">
                <a:solidFill>
                  <a:schemeClr val="bg1"/>
                </a:solidFill>
              </a:rPr>
            </a:br>
            <a:r>
              <a:rPr lang="en-US" sz="2800" b="1" dirty="0">
                <a:solidFill>
                  <a:schemeClr val="bg1"/>
                </a:solidFill>
              </a:rPr>
              <a:t>The Sermon on the Mount is </a:t>
            </a:r>
            <a:r>
              <a:rPr lang="en-US" sz="2800" dirty="0">
                <a:solidFill>
                  <a:schemeClr val="bg1"/>
                </a:solidFill>
              </a:rPr>
              <a:t>a new</a:t>
            </a:r>
            <a:br>
              <a:rPr lang="en-US" sz="2800" dirty="0">
                <a:solidFill>
                  <a:schemeClr val="bg1"/>
                </a:solidFill>
              </a:rPr>
            </a:br>
            <a:r>
              <a:rPr lang="en-US" sz="2800" dirty="0">
                <a:solidFill>
                  <a:schemeClr val="bg1"/>
                </a:solidFill>
              </a:rPr>
              <a:t>standard for all </a:t>
            </a:r>
            <a:r>
              <a:rPr lang="en-US" sz="2800" b="1" dirty="0">
                <a:solidFill>
                  <a:schemeClr val="bg1"/>
                </a:solidFill>
              </a:rPr>
              <a:t>past, present and future</a:t>
            </a:r>
            <a:br>
              <a:rPr lang="en-US" sz="2800" dirty="0">
                <a:solidFill>
                  <a:schemeClr val="bg1"/>
                </a:solidFill>
              </a:rPr>
            </a:br>
            <a:r>
              <a:rPr lang="en-US" sz="2800" b="1" dirty="0">
                <a:solidFill>
                  <a:schemeClr val="bg1"/>
                </a:solidFill>
              </a:rPr>
              <a:t>Christ followers  </a:t>
            </a:r>
            <a:r>
              <a:rPr lang="en-US" sz="2800" dirty="0">
                <a:solidFill>
                  <a:schemeClr val="bg1"/>
                </a:solidFill>
              </a:rPr>
              <a:t>(Jeremiah 31:31-34, John  12, Acts,  Romans 11, Rev 1-3) </a:t>
            </a:r>
            <a:br>
              <a:rPr lang="en-US" sz="2800" dirty="0">
                <a:solidFill>
                  <a:schemeClr val="bg1"/>
                </a:solidFill>
              </a:rPr>
            </a:br>
            <a:br>
              <a:rPr lang="en-US" sz="2800" dirty="0">
                <a:solidFill>
                  <a:schemeClr val="bg1"/>
                </a:solidFill>
              </a:rPr>
            </a:br>
            <a:r>
              <a:rPr lang="en-US" sz="2800" b="1" dirty="0">
                <a:solidFill>
                  <a:schemeClr val="bg1"/>
                </a:solidFill>
              </a:rPr>
              <a:t>and future: </a:t>
            </a:r>
            <a:br>
              <a:rPr lang="en-US" sz="2800" dirty="0">
                <a:solidFill>
                  <a:schemeClr val="bg1"/>
                </a:solidFill>
              </a:rPr>
            </a:br>
            <a:r>
              <a:rPr lang="en-US" sz="2800" b="1" dirty="0">
                <a:solidFill>
                  <a:schemeClr val="bg1"/>
                </a:solidFill>
              </a:rPr>
              <a:t>Tribulation saints</a:t>
            </a:r>
            <a:br>
              <a:rPr lang="en-US" sz="2800" dirty="0">
                <a:solidFill>
                  <a:schemeClr val="bg1"/>
                </a:solidFill>
              </a:rPr>
            </a:br>
            <a:r>
              <a:rPr lang="en-US" sz="2800" dirty="0">
                <a:solidFill>
                  <a:schemeClr val="bg1"/>
                </a:solidFill>
              </a:rPr>
              <a:t>(Rev 4-18)</a:t>
            </a:r>
            <a:br>
              <a:rPr lang="en-US" sz="2800" dirty="0">
                <a:solidFill>
                  <a:schemeClr val="bg1"/>
                </a:solidFill>
              </a:rPr>
            </a:br>
            <a:br>
              <a:rPr lang="en-US" sz="2800" dirty="0">
                <a:solidFill>
                  <a:schemeClr val="bg1"/>
                </a:solidFill>
              </a:rPr>
            </a:br>
            <a:r>
              <a:rPr lang="en-US" sz="2800" b="1" dirty="0">
                <a:solidFill>
                  <a:schemeClr val="bg1"/>
                </a:solidFill>
              </a:rPr>
              <a:t>Millennial saints</a:t>
            </a:r>
            <a:br>
              <a:rPr lang="en-US" sz="2800" dirty="0">
                <a:solidFill>
                  <a:schemeClr val="bg1"/>
                </a:solidFill>
              </a:rPr>
            </a:br>
            <a:r>
              <a:rPr lang="en-US" sz="2800" dirty="0">
                <a:solidFill>
                  <a:schemeClr val="bg1"/>
                </a:solidFill>
              </a:rPr>
              <a:t>Heaven on earth</a:t>
            </a:r>
            <a:br>
              <a:rPr lang="en-US" sz="2800" dirty="0">
                <a:solidFill>
                  <a:schemeClr val="bg1"/>
                </a:solidFill>
              </a:rPr>
            </a:br>
            <a:r>
              <a:rPr lang="en-US" sz="2800" dirty="0">
                <a:solidFill>
                  <a:schemeClr val="bg1"/>
                </a:solidFill>
              </a:rPr>
              <a:t>(1 Cor 6:2, Rev 19-20)</a:t>
            </a:r>
            <a:br>
              <a:rPr lang="en-US" sz="2800" dirty="0">
                <a:solidFill>
                  <a:schemeClr val="bg1"/>
                </a:solidFill>
              </a:rPr>
            </a:br>
            <a:br>
              <a:rPr lang="en-US" sz="2800" dirty="0">
                <a:solidFill>
                  <a:schemeClr val="bg1"/>
                </a:solidFill>
              </a:rPr>
            </a:br>
            <a:r>
              <a:rPr lang="en-US" sz="2800" b="1" dirty="0">
                <a:solidFill>
                  <a:schemeClr val="bg1"/>
                </a:solidFill>
              </a:rPr>
              <a:t>New Jerusalem </a:t>
            </a:r>
            <a:r>
              <a:rPr lang="en-US" sz="2800" dirty="0">
                <a:solidFill>
                  <a:schemeClr val="bg1"/>
                </a:solidFill>
              </a:rPr>
              <a:t>(Rev 21-22)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DBC22F3-A5EF-5F8A-C07F-566812163B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59574-4CD3-4A56-8C7E-A4671EBF73BA}" type="slidenum">
              <a:rPr lang="en-US" smtClean="0"/>
              <a:t>2</a:t>
            </a:fld>
            <a:endParaRPr lang="en-US"/>
          </a:p>
        </p:txBody>
      </p:sp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1A289E87-80DB-9C5A-517A-3F7CC77937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7420" y="2898191"/>
            <a:ext cx="3366436" cy="2524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70DAF24-96D3-4233-23E3-1593E22C54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97450" y="-29329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427EE880-9FD2-965E-9D50-A0293276551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1486514"/>
              </p:ext>
            </p:extLst>
          </p:nvPr>
        </p:nvGraphicFramePr>
        <p:xfrm>
          <a:off x="6835131" y="92983"/>
          <a:ext cx="5164103" cy="6652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3" imgW="7880609" imgH="10160088" progId="Visio.Drawing.15">
                  <p:embed/>
                </p:oleObj>
              </mc:Choice>
              <mc:Fallback>
                <p:oleObj name="Visio" r:id="rId3" imgW="7880609" imgH="10160088" progId="Visio.Drawing.15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427EE880-9FD2-965E-9D50-A0293276551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5131" y="92983"/>
                        <a:ext cx="5164103" cy="6652525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858037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CDA539-CFDC-661C-9A1D-938CF00CE4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5686" y="122009"/>
            <a:ext cx="11484428" cy="6584950"/>
          </a:xfrm>
        </p:spPr>
        <p:txBody>
          <a:bodyPr>
            <a:normAutofit/>
          </a:bodyPr>
          <a:lstStyle/>
          <a:p>
            <a:pPr>
              <a:lnSpc>
                <a:spcPct val="170000"/>
              </a:lnSpc>
            </a:pPr>
            <a:r>
              <a:rPr lang="en-US" sz="1800" b="1" dirty="0">
                <a:solidFill>
                  <a:schemeClr val="bg1"/>
                </a:solidFill>
              </a:rPr>
              <a:t>1 Corinthians 6:2 </a:t>
            </a:r>
            <a:r>
              <a:rPr lang="en-US" sz="1800" dirty="0">
                <a:solidFill>
                  <a:schemeClr val="bg1"/>
                </a:solidFill>
              </a:rPr>
              <a:t>(KJV) Do ye not know that the </a:t>
            </a:r>
            <a:r>
              <a:rPr lang="en-US" sz="1800" b="1" u="sng" dirty="0">
                <a:solidFill>
                  <a:schemeClr val="bg1"/>
                </a:solidFill>
              </a:rPr>
              <a:t>saints shall judge the world</a:t>
            </a:r>
            <a:r>
              <a:rPr lang="en-US" sz="1800" dirty="0">
                <a:solidFill>
                  <a:schemeClr val="bg1"/>
                </a:solidFill>
              </a:rPr>
              <a:t>? and if </a:t>
            </a:r>
            <a:r>
              <a:rPr lang="en-US" sz="1800" b="1" dirty="0">
                <a:solidFill>
                  <a:schemeClr val="bg1"/>
                </a:solidFill>
              </a:rPr>
              <a:t>the world shall be judged by you</a:t>
            </a:r>
            <a:r>
              <a:rPr lang="en-US" sz="1800" dirty="0">
                <a:solidFill>
                  <a:schemeClr val="bg1"/>
                </a:solidFill>
              </a:rPr>
              <a:t>, are ye unworthy to judge the smallest matters?        </a:t>
            </a:r>
            <a:r>
              <a:rPr lang="en-US" sz="1800" dirty="0">
                <a:highlight>
                  <a:srgbClr val="FFFF00"/>
                </a:highlight>
              </a:rPr>
              <a:t>/Hebrews 10:24-25 “PROVOKE UNTO LOVE AND GOOD WORKS”/</a:t>
            </a:r>
          </a:p>
          <a:p>
            <a:pPr>
              <a:lnSpc>
                <a:spcPct val="170000"/>
              </a:lnSpc>
            </a:pPr>
            <a:r>
              <a:rPr lang="en-US" sz="1800" b="1" dirty="0">
                <a:solidFill>
                  <a:schemeClr val="bg1"/>
                </a:solidFill>
              </a:rPr>
              <a:t>2 Timothy 2:12 </a:t>
            </a:r>
            <a:r>
              <a:rPr lang="en-US" sz="1800" dirty="0">
                <a:solidFill>
                  <a:schemeClr val="bg1"/>
                </a:solidFill>
              </a:rPr>
              <a:t>(KJV)  If we suffer, </a:t>
            </a:r>
            <a:r>
              <a:rPr lang="en-US" sz="1800" b="1" u="sng" dirty="0">
                <a:solidFill>
                  <a:schemeClr val="bg1"/>
                </a:solidFill>
              </a:rPr>
              <a:t>we shall also reign with [him]</a:t>
            </a:r>
            <a:r>
              <a:rPr lang="en-US" sz="1800" b="1" dirty="0">
                <a:solidFill>
                  <a:schemeClr val="bg1"/>
                </a:solidFill>
              </a:rPr>
              <a:t>: </a:t>
            </a:r>
            <a:r>
              <a:rPr lang="en-US" sz="1800" dirty="0">
                <a:solidFill>
                  <a:schemeClr val="bg1"/>
                </a:solidFill>
              </a:rPr>
              <a:t>if we deny [him], he also will deny us:</a:t>
            </a:r>
          </a:p>
          <a:p>
            <a:pPr>
              <a:lnSpc>
                <a:spcPct val="170000"/>
              </a:lnSpc>
            </a:pPr>
            <a:r>
              <a:rPr lang="en-US" sz="1800" b="1" dirty="0">
                <a:solidFill>
                  <a:schemeClr val="bg1"/>
                </a:solidFill>
              </a:rPr>
              <a:t>Revelation 2:26-27 </a:t>
            </a:r>
            <a:r>
              <a:rPr lang="en-US" sz="1800" dirty="0">
                <a:solidFill>
                  <a:schemeClr val="bg1"/>
                </a:solidFill>
              </a:rPr>
              <a:t>(KJV)  And he that </a:t>
            </a:r>
            <a:r>
              <a:rPr lang="en-US" sz="1800" b="1" u="sng" dirty="0" err="1">
                <a:solidFill>
                  <a:schemeClr val="bg1"/>
                </a:solidFill>
              </a:rPr>
              <a:t>overcometh</a:t>
            </a:r>
            <a:r>
              <a:rPr lang="en-US" sz="1800" b="1" dirty="0">
                <a:solidFill>
                  <a:schemeClr val="bg1"/>
                </a:solidFill>
              </a:rPr>
              <a:t>, and </a:t>
            </a:r>
            <a:r>
              <a:rPr lang="en-US" sz="1800" b="1" dirty="0" err="1">
                <a:solidFill>
                  <a:schemeClr val="bg1"/>
                </a:solidFill>
              </a:rPr>
              <a:t>keepeth</a:t>
            </a:r>
            <a:r>
              <a:rPr lang="en-US" sz="1800" b="1" dirty="0">
                <a:solidFill>
                  <a:schemeClr val="bg1"/>
                </a:solidFill>
              </a:rPr>
              <a:t> my works unto the end, </a:t>
            </a:r>
            <a:r>
              <a:rPr lang="en-US" sz="1800" b="1" u="sng" dirty="0">
                <a:solidFill>
                  <a:schemeClr val="bg1"/>
                </a:solidFill>
              </a:rPr>
              <a:t>to him will I give power over the nations:</a:t>
            </a:r>
            <a:r>
              <a:rPr lang="en-US" sz="1800" b="1" dirty="0">
                <a:solidFill>
                  <a:schemeClr val="bg1"/>
                </a:solidFill>
              </a:rPr>
              <a:t> And </a:t>
            </a:r>
            <a:r>
              <a:rPr lang="en-US" sz="1800" b="1" u="sng" dirty="0">
                <a:solidFill>
                  <a:schemeClr val="bg1"/>
                </a:solidFill>
              </a:rPr>
              <a:t>he shall rule them with a rod of iron</a:t>
            </a:r>
            <a:r>
              <a:rPr lang="en-US" sz="1800" b="1" dirty="0">
                <a:solidFill>
                  <a:schemeClr val="bg1"/>
                </a:solidFill>
              </a:rPr>
              <a:t>; </a:t>
            </a:r>
            <a:r>
              <a:rPr lang="en-US" sz="1800" dirty="0">
                <a:solidFill>
                  <a:schemeClr val="bg1"/>
                </a:solidFill>
              </a:rPr>
              <a:t>as the vessels of a potter shall they be broken to shivers: even as I received of my Father.	   </a:t>
            </a:r>
            <a:r>
              <a:rPr lang="en-US" sz="1800" dirty="0">
                <a:highlight>
                  <a:srgbClr val="FFFF00"/>
                </a:highlight>
              </a:rPr>
              <a:t> /“WE MUST ALL STAND BEFORE THE JUDGMENT SEAT OF CHRIST” 2 Cor 5:10-11 , 1 Cor 3/</a:t>
            </a:r>
          </a:p>
          <a:p>
            <a:pPr>
              <a:lnSpc>
                <a:spcPct val="170000"/>
              </a:lnSpc>
            </a:pPr>
            <a:r>
              <a:rPr lang="en-US" sz="1800" b="1" dirty="0">
                <a:solidFill>
                  <a:schemeClr val="bg1"/>
                </a:solidFill>
              </a:rPr>
              <a:t>Revelation 3:21 </a:t>
            </a:r>
            <a:r>
              <a:rPr lang="en-US" sz="1800" dirty="0">
                <a:solidFill>
                  <a:schemeClr val="bg1"/>
                </a:solidFill>
              </a:rPr>
              <a:t>(KJV)  To him that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en-US" sz="1800" b="1" u="sng" dirty="0" err="1">
                <a:solidFill>
                  <a:schemeClr val="bg1"/>
                </a:solidFill>
              </a:rPr>
              <a:t>overcometh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en-US" sz="1800" dirty="0">
                <a:solidFill>
                  <a:schemeClr val="bg1"/>
                </a:solidFill>
              </a:rPr>
              <a:t>will I grant to </a:t>
            </a:r>
            <a:r>
              <a:rPr lang="en-US" sz="1800" b="1" u="sng" dirty="0">
                <a:solidFill>
                  <a:schemeClr val="bg1"/>
                </a:solidFill>
              </a:rPr>
              <a:t>sit with me in my throne</a:t>
            </a:r>
            <a:r>
              <a:rPr lang="en-US" sz="1800" dirty="0">
                <a:solidFill>
                  <a:schemeClr val="bg1"/>
                </a:solidFill>
              </a:rPr>
              <a:t>, even as I also overcame, and am </a:t>
            </a:r>
            <a:r>
              <a:rPr lang="en-US" sz="1800" b="1" dirty="0">
                <a:solidFill>
                  <a:schemeClr val="bg1"/>
                </a:solidFill>
              </a:rPr>
              <a:t>set down with my Father in his throne.	                   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>
                <a:highlight>
                  <a:srgbClr val="FFFF00"/>
                </a:highlight>
              </a:rPr>
              <a:t>/Revelation 2-3 “I KNOW THY WORKS”/</a:t>
            </a:r>
            <a:endParaRPr lang="en-US" sz="1800" dirty="0">
              <a:solidFill>
                <a:schemeClr val="bg1"/>
              </a:solidFill>
            </a:endParaRPr>
          </a:p>
          <a:p>
            <a:pPr>
              <a:lnSpc>
                <a:spcPct val="170000"/>
              </a:lnSpc>
            </a:pPr>
            <a:r>
              <a:rPr lang="en-US" sz="1800" b="1" dirty="0">
                <a:solidFill>
                  <a:schemeClr val="bg1"/>
                </a:solidFill>
              </a:rPr>
              <a:t>Revelation 5:10 </a:t>
            </a:r>
            <a:r>
              <a:rPr lang="en-US" sz="1800" dirty="0">
                <a:solidFill>
                  <a:schemeClr val="bg1"/>
                </a:solidFill>
              </a:rPr>
              <a:t>(KJV)  And hast made us unto our God </a:t>
            </a:r>
            <a:r>
              <a:rPr lang="en-US" sz="1800" b="1" dirty="0">
                <a:solidFill>
                  <a:schemeClr val="bg1"/>
                </a:solidFill>
              </a:rPr>
              <a:t>kings and priests: and </a:t>
            </a:r>
            <a:r>
              <a:rPr lang="en-US" sz="1800" b="1" u="sng" dirty="0">
                <a:solidFill>
                  <a:schemeClr val="bg1"/>
                </a:solidFill>
              </a:rPr>
              <a:t>we shall reign on the earth</a:t>
            </a:r>
            <a:r>
              <a:rPr lang="en-US" sz="1800" b="1" dirty="0">
                <a:solidFill>
                  <a:schemeClr val="bg1"/>
                </a:solidFill>
              </a:rPr>
              <a:t>.</a:t>
            </a:r>
          </a:p>
          <a:p>
            <a:pPr>
              <a:lnSpc>
                <a:spcPct val="170000"/>
              </a:lnSpc>
            </a:pPr>
            <a:r>
              <a:rPr lang="en-US" sz="1800" b="1" dirty="0">
                <a:solidFill>
                  <a:schemeClr val="bg1"/>
                </a:solidFill>
              </a:rPr>
              <a:t>Revelation 20:6 </a:t>
            </a:r>
            <a:r>
              <a:rPr lang="en-US" sz="1800" dirty="0">
                <a:solidFill>
                  <a:schemeClr val="bg1"/>
                </a:solidFill>
              </a:rPr>
              <a:t>(KJV) Blessed and holy [</a:t>
            </a:r>
            <a:r>
              <a:rPr lang="en-US" sz="1800" i="1" dirty="0">
                <a:solidFill>
                  <a:schemeClr val="bg1"/>
                </a:solidFill>
              </a:rPr>
              <a:t>is</a:t>
            </a:r>
            <a:r>
              <a:rPr lang="en-US" sz="1800" dirty="0">
                <a:solidFill>
                  <a:schemeClr val="bg1"/>
                </a:solidFill>
              </a:rPr>
              <a:t>] he that hath part in the first resurrection: on such the second death hath no power, but </a:t>
            </a:r>
            <a:r>
              <a:rPr lang="en-US" sz="1800" b="1" dirty="0">
                <a:solidFill>
                  <a:schemeClr val="bg1"/>
                </a:solidFill>
              </a:rPr>
              <a:t>they shall be priests of God and of Christ, and </a:t>
            </a:r>
            <a:r>
              <a:rPr lang="en-US" sz="1800" b="1" u="sng" dirty="0">
                <a:solidFill>
                  <a:schemeClr val="bg1"/>
                </a:solidFill>
              </a:rPr>
              <a:t>shall reign with him a thousand years</a:t>
            </a:r>
            <a:r>
              <a:rPr lang="en-US" sz="1800" b="1" dirty="0">
                <a:solidFill>
                  <a:schemeClr val="bg1"/>
                </a:solidFill>
              </a:rPr>
              <a:t>. </a:t>
            </a:r>
          </a:p>
          <a:p>
            <a:pPr>
              <a:lnSpc>
                <a:spcPct val="170000"/>
              </a:lnSpc>
            </a:pPr>
            <a:r>
              <a:rPr lang="en-US" sz="1800" b="1" dirty="0">
                <a:solidFill>
                  <a:schemeClr val="bg1"/>
                </a:solidFill>
              </a:rPr>
              <a:t>Revelation 21:7 </a:t>
            </a:r>
            <a:r>
              <a:rPr lang="en-US" sz="1800" dirty="0">
                <a:solidFill>
                  <a:schemeClr val="bg1"/>
                </a:solidFill>
              </a:rPr>
              <a:t>(KJV)  He that </a:t>
            </a:r>
            <a:r>
              <a:rPr lang="en-US" sz="1800" b="1" u="sng" dirty="0" err="1">
                <a:solidFill>
                  <a:schemeClr val="bg1"/>
                </a:solidFill>
              </a:rPr>
              <a:t>overcometh</a:t>
            </a:r>
            <a:r>
              <a:rPr lang="en-US" sz="1800" b="1" u="sng" dirty="0">
                <a:solidFill>
                  <a:schemeClr val="bg1"/>
                </a:solidFill>
              </a:rPr>
              <a:t> shall inherit all things</a:t>
            </a:r>
            <a:r>
              <a:rPr lang="en-US" sz="1800" dirty="0">
                <a:solidFill>
                  <a:schemeClr val="bg1"/>
                </a:solidFill>
              </a:rPr>
              <a:t>; and I will be his God, and he shall be my son.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8C79C9-08EE-B829-5CAE-B289AE4155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59574-4CD3-4A56-8C7E-A4671EBF73B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6627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D10A524-DE47-4733-A5C4-6CB325176FEE}"/>
              </a:ext>
            </a:extLst>
          </p:cNvPr>
          <p:cNvSpPr txBox="1"/>
          <p:nvPr/>
        </p:nvSpPr>
        <p:spPr>
          <a:xfrm>
            <a:off x="200205" y="618404"/>
            <a:ext cx="11791590" cy="625555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/>
                <a:latin typeface="Calibri" panose="020F0502020204030204" pitchFamily="34" charset="0"/>
                <a:ea typeface="Cambria Math" panose="02040503050406030204" pitchFamily="18" charset="0"/>
                <a:cs typeface="Calibri" panose="020F0502020204030204" pitchFamily="34" charset="0"/>
              </a:rPr>
              <a:t>5:1-12</a:t>
            </a:r>
            <a:r>
              <a:rPr lang="en-US" sz="2400" i="1" dirty="0">
                <a:effectLst/>
                <a:latin typeface="Calibri" panose="020F0502020204030204" pitchFamily="34" charset="0"/>
                <a:ea typeface="Cambria Math" panose="02040503050406030204" pitchFamily="18" charset="0"/>
                <a:cs typeface="Calibri" panose="020F0502020204030204" pitchFamily="34" charset="0"/>
              </a:rPr>
              <a:t>  </a:t>
            </a:r>
            <a:r>
              <a:rPr lang="en-US" sz="2400" b="1" i="1" dirty="0">
                <a:effectLst/>
                <a:latin typeface="Calibri" panose="020F0502020204030204" pitchFamily="34" charset="0"/>
                <a:ea typeface="Cambria Math" panose="02040503050406030204" pitchFamily="18" charset="0"/>
                <a:cs typeface="Calibri" panose="020F0502020204030204" pitchFamily="34" charset="0"/>
              </a:rPr>
              <a:t>The Eight Blessings </a:t>
            </a:r>
            <a:r>
              <a:rPr lang="en-US" sz="2400" i="1" dirty="0">
                <a:effectLst/>
                <a:latin typeface="Calibri" panose="020F0502020204030204" pitchFamily="34" charset="0"/>
                <a:ea typeface="Cambria Math" panose="02040503050406030204" pitchFamily="18" charset="0"/>
                <a:cs typeface="Calibri" panose="020F0502020204030204" pitchFamily="34" charset="0"/>
              </a:rPr>
              <a:t>(beatitudes are within 3-6, without 7-9, persecution 10-12)</a:t>
            </a:r>
            <a:endParaRPr lang="en-US" sz="2400" dirty="0">
              <a:effectLst/>
              <a:latin typeface="Calibri" panose="020F0502020204030204" pitchFamily="34" charset="0"/>
              <a:ea typeface="Cambria Math" panose="02040503050406030204" pitchFamily="18" charset="0"/>
              <a:cs typeface="Calibri" panose="020F0502020204030204" pitchFamily="34" charset="0"/>
            </a:endParaRPr>
          </a:p>
          <a:p>
            <a:r>
              <a:rPr lang="en-US" sz="2400" dirty="0"/>
              <a:t>	Poor in spirit 	- 	Kingdom of Heaven</a:t>
            </a:r>
          </a:p>
          <a:p>
            <a:r>
              <a:rPr lang="en-US" sz="2400" dirty="0"/>
              <a:t>	Mourn		-	Comforted</a:t>
            </a:r>
          </a:p>
          <a:p>
            <a:r>
              <a:rPr lang="en-US" sz="2400" dirty="0"/>
              <a:t>	Meek		-	Inherit the earth</a:t>
            </a:r>
          </a:p>
          <a:p>
            <a:r>
              <a:rPr lang="en-US" sz="2400" dirty="0"/>
              <a:t>	Hunger &amp; thirst after righteousness	-  Filled</a:t>
            </a:r>
          </a:p>
          <a:p>
            <a:r>
              <a:rPr lang="en-US" sz="2400" dirty="0"/>
              <a:t>	Merciful	-	Obtain mercy</a:t>
            </a:r>
          </a:p>
          <a:p>
            <a:r>
              <a:rPr lang="en-US" sz="2400" dirty="0"/>
              <a:t>	Pure in heart	-	See God</a:t>
            </a:r>
          </a:p>
          <a:p>
            <a:r>
              <a:rPr lang="en-US" sz="2400" dirty="0"/>
              <a:t>	Peacemakers	-	Children of God</a:t>
            </a:r>
          </a:p>
          <a:p>
            <a:r>
              <a:rPr lang="en-US" sz="2400" dirty="0"/>
              <a:t>	Persecuted	-	Kingdom of Heaven</a:t>
            </a:r>
          </a:p>
          <a:p>
            <a:endParaRPr lang="en-US" sz="1200" b="1" dirty="0"/>
          </a:p>
          <a:p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5:13-16  </a:t>
            </a:r>
            <a:r>
              <a:rPr lang="en-US" sz="2400" b="1" i="1" dirty="0">
                <a:latin typeface="Calibri" panose="020F0502020204030204" pitchFamily="34" charset="0"/>
                <a:cs typeface="Calibri" panose="020F0502020204030204" pitchFamily="34" charset="0"/>
              </a:rPr>
              <a:t>Believers are the 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mbria Math" panose="02040503050406030204" pitchFamily="18" charset="0"/>
                <a:cs typeface="Calibri" panose="020F0502020204030204" pitchFamily="34" charset="0"/>
              </a:rPr>
              <a:t>Salt </a:t>
            </a:r>
            <a:r>
              <a:rPr lang="en-US" sz="24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mbria Math" panose="02040503050406030204" pitchFamily="18" charset="0"/>
                <a:cs typeface="Calibri" panose="020F0502020204030204" pitchFamily="34" charset="0"/>
              </a:rPr>
              <a:t>(13) 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mbria Math" panose="02040503050406030204" pitchFamily="18" charset="0"/>
                <a:cs typeface="Calibri" panose="020F0502020204030204" pitchFamily="34" charset="0"/>
              </a:rPr>
              <a:t>and the Light of the World  </a:t>
            </a:r>
            <a:r>
              <a:rPr lang="en-US" sz="24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mbria Math" panose="02040503050406030204" pitchFamily="18" charset="0"/>
                <a:cs typeface="Calibri" panose="020F0502020204030204" pitchFamily="34" charset="0"/>
              </a:rPr>
              <a:t>(14-17)</a:t>
            </a:r>
          </a:p>
          <a:p>
            <a:endParaRPr lang="en-US" sz="1050" b="1" i="1" dirty="0">
              <a:solidFill>
                <a:srgbClr val="000000"/>
              </a:solidFill>
              <a:latin typeface="Calibri" panose="020F0502020204030204" pitchFamily="34" charset="0"/>
              <a:ea typeface="Cambria Math" panose="02040503050406030204" pitchFamily="18" charset="0"/>
              <a:cs typeface="Calibri" panose="020F0502020204030204" pitchFamily="34" charset="0"/>
            </a:endParaRPr>
          </a:p>
          <a:p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5:17-20  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mbria Math" panose="02040503050406030204" pitchFamily="18" charset="0"/>
                <a:cs typeface="Calibri" panose="020F0502020204030204" pitchFamily="34" charset="0"/>
              </a:rPr>
              <a:t>Christ Fulfills the Law &amp; Teachers of the  Kingdom of Heaven</a:t>
            </a:r>
          </a:p>
          <a:p>
            <a:endParaRPr lang="en-US" b="1" i="1" dirty="0">
              <a:solidFill>
                <a:srgbClr val="000000"/>
              </a:solidFill>
              <a:latin typeface="Verdana" panose="020B0604030504040204" pitchFamily="34" charset="0"/>
              <a:ea typeface="Cambria Math" panose="02040503050406030204" pitchFamily="18" charset="0"/>
            </a:endParaRPr>
          </a:p>
          <a:p>
            <a:r>
              <a:rPr lang="en-US" sz="2400" b="1" dirty="0">
                <a:solidFill>
                  <a:srgbClr val="000000"/>
                </a:solidFill>
                <a:latin typeface="Calibri" panose="020F0502020204030204" pitchFamily="34" charset="0"/>
                <a:ea typeface="Cambria Math" panose="02040503050406030204" pitchFamily="18" charset="0"/>
                <a:cs typeface="Calibri" panose="020F0502020204030204" pitchFamily="34" charset="0"/>
              </a:rPr>
              <a:t>5:21-48 </a:t>
            </a:r>
            <a:r>
              <a:rPr lang="en-US" sz="2400" b="1" i="1" dirty="0">
                <a:solidFill>
                  <a:srgbClr val="000000"/>
                </a:solidFill>
                <a:latin typeface="Calibri" panose="020F0502020204030204" pitchFamily="34" charset="0"/>
                <a:ea typeface="Cambria Math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400" b="1" i="1" dirty="0">
                <a:effectLst/>
                <a:latin typeface="Calibri" panose="020F0502020204030204" pitchFamily="34" charset="0"/>
                <a:ea typeface="Cambria Math" panose="02040503050406030204" pitchFamily="18" charset="0"/>
                <a:cs typeface="Calibri" panose="020F0502020204030204" pitchFamily="34" charset="0"/>
              </a:rPr>
              <a:t>Six Contrasts between the Law of Moses &amp; the New Testament</a:t>
            </a:r>
          </a:p>
          <a:p>
            <a:pPr algn="ctr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1-Kill /Anger, 2-Adultery, 3-Divorce, 4-Oaths-Yes/No, 5-Go Extra Mile, 6-Hate/Love enemy</a:t>
            </a:r>
          </a:p>
          <a:p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b="1" dirty="0"/>
              <a:t>Questions?  					Next Sunday:  Matthew 6  </a:t>
            </a:r>
            <a:r>
              <a:rPr lang="en-US" sz="2400" b="1" dirty="0" err="1"/>
              <a:t>Raymund</a:t>
            </a:r>
            <a:r>
              <a:rPr lang="en-US" sz="2400" b="1" dirty="0"/>
              <a:t> Remo  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C6C2478-E982-45B8-BC5F-460F486BB217}"/>
              </a:ext>
            </a:extLst>
          </p:cNvPr>
          <p:cNvSpPr txBox="1"/>
          <p:nvPr/>
        </p:nvSpPr>
        <p:spPr>
          <a:xfrm>
            <a:off x="133005" y="4347"/>
            <a:ext cx="120589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Sermon on the Mount – the Better Way    </a:t>
            </a:r>
            <a:endParaRPr lang="en-US" sz="24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667D2F-BD80-D3BE-C719-19F87937C2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59574-4CD3-4A56-8C7E-A4671EBF73BA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4" name="Picture 2" descr="See the source image">
            <a:extLst>
              <a:ext uri="{FF2B5EF4-FFF2-40B4-BE49-F238E27FC236}">
                <a16:creationId xmlns:a16="http://schemas.microsoft.com/office/drawing/2014/main" id="{D22A5602-785F-6D36-9098-65E92ED7A2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8299" y="1146528"/>
            <a:ext cx="3827558" cy="2870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25294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6772</TotalTime>
  <Words>608</Words>
  <Application>Microsoft Office PowerPoint</Application>
  <PresentationFormat>Widescreen</PresentationFormat>
  <Paragraphs>31</Paragraphs>
  <Slides>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Verdana</vt:lpstr>
      <vt:lpstr>Office Theme</vt:lpstr>
      <vt:lpstr>Visio</vt:lpstr>
      <vt:lpstr>Fellowship Church Sunday School  Aug - Sep 2022, Our Lord Jesus Christ  Today – Turn to Matthew 5  Sermon on the Mount – the Better Way  Speaker:  Bill Heath</vt:lpstr>
      <vt:lpstr>The Sermon on the Mount is not the  plan of salvation nor for unsaved people.  The Sermon on the Mount is a new standard for all past, present and future Christ followers  (Jeremiah 31:31-34, John  12, Acts,  Romans 11, Rev 1-3)   and future:  Tribulation saints (Rev 4-18)  Millennial saints Heaven on earth (1 Cor 6:2, Rev 19-20)  New Jerusalem (Rev 21-22)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Fellowship Church Sunday School  Jan – May 2022 Acts of the Apostles  Today – Turn to Acts 1</dc:title>
  <dc:creator>William Heath</dc:creator>
  <cp:lastModifiedBy>Bill</cp:lastModifiedBy>
  <cp:revision>175</cp:revision>
  <cp:lastPrinted>2022-08-14T04:07:17Z</cp:lastPrinted>
  <dcterms:created xsi:type="dcterms:W3CDTF">2021-12-26T22:17:50Z</dcterms:created>
  <dcterms:modified xsi:type="dcterms:W3CDTF">2022-08-14T04:08:31Z</dcterms:modified>
</cp:coreProperties>
</file>