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sldIdLst>
    <p:sldId id="295" r:id="rId2"/>
    <p:sldId id="335" r:id="rId3"/>
    <p:sldId id="334" r:id="rId4"/>
    <p:sldId id="333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771526" y="302079"/>
            <a:ext cx="1076325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Fellowship Church – Sunday School – May 2,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                                       Title:  Absolute Surrender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                                       Text:  Leviticus 1 and Romans 12:1-2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                                 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                                 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</p:txBody>
      </p:sp>
      <p:pic>
        <p:nvPicPr>
          <p:cNvPr id="4" name="Picture 3" descr="tabernacle_painted">
            <a:extLst>
              <a:ext uri="{FF2B5EF4-FFF2-40B4-BE49-F238E27FC236}">
                <a16:creationId xmlns:a16="http://schemas.microsoft.com/office/drawing/2014/main" id="{B1FE4E0A-8D00-417F-A15D-5FE4844C15A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919" y="2533648"/>
            <a:ext cx="3914775" cy="3009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ncampments">
            <a:extLst>
              <a:ext uri="{FF2B5EF4-FFF2-40B4-BE49-F238E27FC236}">
                <a16:creationId xmlns:a16="http://schemas.microsoft.com/office/drawing/2014/main" id="{78A19197-EEFB-439E-8E75-4E9A186FA9A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8" t="26634" r="1765"/>
          <a:stretch/>
        </p:blipFill>
        <p:spPr bwMode="auto">
          <a:xfrm>
            <a:off x="128588" y="2533649"/>
            <a:ext cx="3562350" cy="3009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abernacle7">
            <a:extLst>
              <a:ext uri="{FF2B5EF4-FFF2-40B4-BE49-F238E27FC236}">
                <a16:creationId xmlns:a16="http://schemas.microsoft.com/office/drawing/2014/main" id="{9F105CE2-B36A-4313-BEEE-8C05F3674DEA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" t="10127" r="8542" b="30380"/>
          <a:stretch/>
        </p:blipFill>
        <p:spPr bwMode="auto">
          <a:xfrm>
            <a:off x="8067676" y="2533649"/>
            <a:ext cx="3914775" cy="30098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328A01-5BDE-4637-87D0-DED5399C0132}"/>
              </a:ext>
            </a:extLst>
          </p:cNvPr>
          <p:cNvSpPr txBox="1"/>
          <p:nvPr/>
        </p:nvSpPr>
        <p:spPr>
          <a:xfrm>
            <a:off x="296804" y="5667154"/>
            <a:ext cx="339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Church in the Wilderness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7EF0C3-7A43-46ED-85EC-81846552D6C2}"/>
              </a:ext>
            </a:extLst>
          </p:cNvPr>
          <p:cNvSpPr txBox="1"/>
          <p:nvPr/>
        </p:nvSpPr>
        <p:spPr>
          <a:xfrm>
            <a:off x="4074906" y="5667154"/>
            <a:ext cx="387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 Tabernacle in the Wilderness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D36727-431A-48AC-87C9-9C647D2CA84B}"/>
              </a:ext>
            </a:extLst>
          </p:cNvPr>
          <p:cNvSpPr txBox="1"/>
          <p:nvPr/>
        </p:nvSpPr>
        <p:spPr>
          <a:xfrm>
            <a:off x="8657097" y="5667154"/>
            <a:ext cx="245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 Altar of Sacrifice</a:t>
            </a:r>
          </a:p>
        </p:txBody>
      </p:sp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B8B0-C6C4-4B12-8DDB-3BAE8F6C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71451"/>
            <a:ext cx="11410950" cy="5334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Leviticus 1 – Moses to the Children of Israel (Romans 15:4)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CCB10-51DA-4B7C-A2EE-B58AE896D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704851"/>
            <a:ext cx="11591925" cy="325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Offerer</a:t>
            </a:r>
            <a:r>
              <a:rPr lang="en-US" sz="2400" b="1" dirty="0"/>
              <a:t> </a:t>
            </a:r>
            <a:r>
              <a:rPr lang="en-US" sz="2400" dirty="0"/>
              <a:t>   Any </a:t>
            </a:r>
            <a:r>
              <a:rPr lang="en-US" sz="2400" b="1" dirty="0"/>
              <a:t>man</a:t>
            </a:r>
            <a:r>
              <a:rPr lang="en-US" sz="2400" dirty="0"/>
              <a:t> that brings a burnt </a:t>
            </a:r>
            <a:r>
              <a:rPr lang="en-US" sz="2400" b="1" dirty="0"/>
              <a:t>offering to the LORD  </a:t>
            </a:r>
          </a:p>
          <a:p>
            <a:pPr marL="0" indent="0">
              <a:buNone/>
            </a:pPr>
            <a:r>
              <a:rPr lang="en-US" sz="2400" dirty="0"/>
              <a:t>(1) Male without blemish.  </a:t>
            </a:r>
            <a:r>
              <a:rPr lang="en-US" sz="2400" b="1" dirty="0">
                <a:highlight>
                  <a:srgbClr val="0000FF"/>
                </a:highlight>
              </a:rPr>
              <a:t>(2) own voluntary will.   // First 3 offerings, Ro 12 //</a:t>
            </a:r>
          </a:p>
          <a:p>
            <a:pPr marL="0" indent="0">
              <a:buNone/>
            </a:pPr>
            <a:r>
              <a:rPr lang="en-US" sz="2400" dirty="0"/>
              <a:t>(3) At the door of the tabernacle of assembly. </a:t>
            </a:r>
          </a:p>
          <a:p>
            <a:pPr marL="0" indent="0">
              <a:buNone/>
            </a:pPr>
            <a:r>
              <a:rPr lang="en-US" sz="2400" dirty="0"/>
              <a:t>Put his hand upon the head for atonement.                                   (only cattle or flock)</a:t>
            </a:r>
          </a:p>
          <a:p>
            <a:pPr marL="0" indent="0">
              <a:buNone/>
            </a:pPr>
            <a:r>
              <a:rPr lang="en-US" sz="2400" dirty="0"/>
              <a:t>Kill the animal before the LORD.  Sprinkle </a:t>
            </a:r>
            <a:r>
              <a:rPr lang="en-US" sz="2400" b="1" dirty="0"/>
              <a:t>blood</a:t>
            </a:r>
            <a:r>
              <a:rPr lang="en-US" sz="2400" dirty="0"/>
              <a:t> on the </a:t>
            </a:r>
            <a:r>
              <a:rPr lang="en-US" sz="2400" b="1" dirty="0"/>
              <a:t>altar</a:t>
            </a:r>
            <a:r>
              <a:rPr lang="en-US" sz="2400" dirty="0"/>
              <a:t>. (only cattle or flock)</a:t>
            </a:r>
          </a:p>
          <a:p>
            <a:pPr marL="0" indent="0">
              <a:buNone/>
            </a:pPr>
            <a:r>
              <a:rPr lang="en-US" sz="2400" dirty="0"/>
              <a:t>Flay and cut  the burnt offering into pieces                                  (only cattle)</a:t>
            </a:r>
          </a:p>
          <a:p>
            <a:pPr marL="0" indent="0">
              <a:buNone/>
            </a:pPr>
            <a:r>
              <a:rPr lang="en-US" sz="2400" b="1" u="sng" dirty="0"/>
              <a:t>Priests</a:t>
            </a:r>
            <a:r>
              <a:rPr lang="en-US" sz="2400" b="1" dirty="0"/>
              <a:t> 			                                        </a:t>
            </a:r>
            <a:r>
              <a:rPr lang="en-US" sz="2400" dirty="0"/>
              <a:t>Aaron’s sons (only cattle or flock)</a:t>
            </a:r>
          </a:p>
          <a:p>
            <a:pPr marL="0" indent="0">
              <a:buNone/>
            </a:pPr>
            <a:r>
              <a:rPr lang="en-US" sz="2400" dirty="0"/>
              <a:t>7 -9, 11-13, 15-17  Maintain the altar fire and administer the offering</a:t>
            </a:r>
          </a:p>
          <a:p>
            <a:pPr marL="0" indent="0">
              <a:buNone/>
            </a:pPr>
            <a:r>
              <a:rPr lang="en-US" sz="2400" b="1" u="sng" dirty="0"/>
              <a:t>Result</a:t>
            </a:r>
          </a:p>
          <a:p>
            <a:pPr marL="0" indent="0">
              <a:buNone/>
            </a:pPr>
            <a:r>
              <a:rPr lang="en-US" sz="2400" dirty="0"/>
              <a:t>9, 13, 17  </a:t>
            </a:r>
            <a:r>
              <a:rPr lang="en-US" sz="2400" b="1" dirty="0">
                <a:highlight>
                  <a:srgbClr val="0000FF"/>
                </a:highlight>
              </a:rPr>
              <a:t>a sweet </a:t>
            </a:r>
            <a:r>
              <a:rPr lang="en-US" sz="2400" b="1" dirty="0" err="1">
                <a:highlight>
                  <a:srgbClr val="0000FF"/>
                </a:highlight>
              </a:rPr>
              <a:t>savour</a:t>
            </a:r>
            <a:r>
              <a:rPr lang="en-US" sz="2400" b="1" dirty="0">
                <a:highlight>
                  <a:srgbClr val="0000FF"/>
                </a:highlight>
              </a:rPr>
              <a:t> to the LORD  //First 3 offerings //</a:t>
            </a:r>
          </a:p>
          <a:p>
            <a:pPr marL="0" indent="0">
              <a:buNone/>
            </a:pPr>
            <a:r>
              <a:rPr lang="en-US" sz="2400" dirty="0"/>
              <a:t>                (First mention is Genesis 8:20-21.   Matthew 5:13,  2 Cor 2:14-16,  Eph 5:2)</a:t>
            </a:r>
          </a:p>
        </p:txBody>
      </p:sp>
    </p:spTree>
    <p:extLst>
      <p:ext uri="{BB962C8B-B14F-4D97-AF65-F5344CB8AC3E}">
        <p14:creationId xmlns:p14="http://schemas.microsoft.com/office/powerpoint/2010/main" val="129391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Paintings of sheep and goats">
            <a:extLst>
              <a:ext uri="{FF2B5EF4-FFF2-40B4-BE49-F238E27FC236}">
                <a16:creationId xmlns:a16="http://schemas.microsoft.com/office/drawing/2014/main" id="{B3F30BEF-BDDD-4726-A56C-5686959701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6" t="12721" r="10310" b="20711"/>
          <a:stretch/>
        </p:blipFill>
        <p:spPr bwMode="auto">
          <a:xfrm>
            <a:off x="152399" y="2413417"/>
            <a:ext cx="2876551" cy="202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Difference Between Dove and Pigeon">
            <a:extLst>
              <a:ext uri="{FF2B5EF4-FFF2-40B4-BE49-F238E27FC236}">
                <a16:creationId xmlns:a16="http://schemas.microsoft.com/office/drawing/2014/main" id="{94FCEF17-245F-4F46-9499-7D849EAA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14" b="23373"/>
          <a:stretch/>
        </p:blipFill>
        <p:spPr bwMode="auto">
          <a:xfrm>
            <a:off x="152399" y="4618454"/>
            <a:ext cx="2400300" cy="211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Ox vs Cow">
            <a:extLst>
              <a:ext uri="{FF2B5EF4-FFF2-40B4-BE49-F238E27FC236}">
                <a16:creationId xmlns:a16="http://schemas.microsoft.com/office/drawing/2014/main" id="{4AF965CA-1E33-478A-B1AB-40F6091DD6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6"/>
          <a:stretch/>
        </p:blipFill>
        <p:spPr bwMode="auto">
          <a:xfrm>
            <a:off x="66675" y="96422"/>
            <a:ext cx="337185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7C83448-7A54-4D76-B35C-C1A0F9BBD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46520"/>
              </p:ext>
            </p:extLst>
          </p:nvPr>
        </p:nvGraphicFramePr>
        <p:xfrm>
          <a:off x="3753293" y="146147"/>
          <a:ext cx="8097282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447">
                  <a:extLst>
                    <a:ext uri="{9D8B030D-6E8A-4147-A177-3AD203B41FA5}">
                      <a16:colId xmlns:a16="http://schemas.microsoft.com/office/drawing/2014/main" val="5685301"/>
                    </a:ext>
                  </a:extLst>
                </a:gridCol>
                <a:gridCol w="2466310">
                  <a:extLst>
                    <a:ext uri="{9D8B030D-6E8A-4147-A177-3AD203B41FA5}">
                      <a16:colId xmlns:a16="http://schemas.microsoft.com/office/drawing/2014/main" val="1690487462"/>
                    </a:ext>
                  </a:extLst>
                </a:gridCol>
                <a:gridCol w="3068525">
                  <a:extLst>
                    <a:ext uri="{9D8B030D-6E8A-4147-A177-3AD203B41FA5}">
                      <a16:colId xmlns:a16="http://schemas.microsoft.com/office/drawing/2014/main" val="414264490"/>
                    </a:ext>
                  </a:extLst>
                </a:gridCol>
              </a:tblGrid>
              <a:tr h="1989299">
                <a:tc>
                  <a:txBody>
                    <a:bodyPr/>
                    <a:lstStyle/>
                    <a:p>
                      <a:r>
                        <a:rPr lang="en-US" u="sng" dirty="0"/>
                        <a:t>SIZE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Large (Lev 1:3-9)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Cattle:  ox or bull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INCOME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High (Lev 1:3-9)</a:t>
                      </a:r>
                    </a:p>
                    <a:p>
                      <a:endParaRPr lang="en-US" dirty="0"/>
                    </a:p>
                    <a:p>
                      <a:r>
                        <a:rPr lang="en-US" b="0" dirty="0"/>
                        <a:t>C-19 stimulus check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&gt; 160 K year (AGI)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    </a:t>
                      </a:r>
                      <a:r>
                        <a:rPr lang="en-US" b="0" dirty="0"/>
                        <a:t>Married , filing tax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b="0" dirty="0"/>
                        <a:t>    jointly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NOTES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Gain Income by: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Work – Legal  (good)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Work – Illegal (evil)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Work – Legal/Illegal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Inheritance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917092"/>
                  </a:ext>
                </a:extLst>
              </a:tr>
              <a:tr h="1481645">
                <a:tc>
                  <a:txBody>
                    <a:bodyPr/>
                    <a:lstStyle/>
                    <a:p>
                      <a:r>
                        <a:rPr lang="en-US" dirty="0"/>
                        <a:t>Medium (Lev 1:10-13)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Flock:  sheep, goat, ram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 (Lev 1:10-13)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C-19 stimulus check</a:t>
                      </a:r>
                    </a:p>
                    <a:p>
                      <a:r>
                        <a:rPr lang="en-US" b="1" dirty="0"/>
                        <a:t>&lt; 160 K year (AGI)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History:  Time - Space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National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Cultural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Family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Personal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highlight>
                          <a:srgbClr val="0000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736005"/>
                  </a:ext>
                </a:extLst>
              </a:tr>
              <a:tr h="1989299">
                <a:tc>
                  <a:txBody>
                    <a:bodyPr/>
                    <a:lstStyle/>
                    <a:p>
                      <a:r>
                        <a:rPr lang="en-US" dirty="0"/>
                        <a:t>Small (Lev 1:14-17)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Fowl:  dove or pigeon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(Lev 1:14-17)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Poverty &lt; 26.5 K </a:t>
                      </a:r>
                      <a:r>
                        <a:rPr lang="en-US" sz="1800" b="1" dirty="0" err="1"/>
                        <a:t>yr</a:t>
                      </a:r>
                      <a:endParaRPr lang="en-US" b="1" dirty="0"/>
                    </a:p>
                    <a:p>
                      <a:r>
                        <a:rPr lang="en-US" dirty="0"/>
                        <a:t>Joseph and Mary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dirty="0"/>
                        <a:t>Luke 10:17-24, </a:t>
                      </a:r>
                    </a:p>
                    <a:p>
                      <a:r>
                        <a:rPr lang="en-US" sz="1800" dirty="0"/>
                        <a:t>1 Cor 1:25-31, 12:20-25,  Romans14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Equal access &amp; opportunity Fair playing field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Equal outcome: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God - The Bible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Jesus Christ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The Holy Spirit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00FF"/>
                          </a:highlight>
                        </a:rPr>
                        <a:t>The Congregation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5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96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F72D-ABE7-4372-B965-546BF7FD0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1" y="3100175"/>
            <a:ext cx="9103535" cy="657650"/>
          </a:xfrm>
        </p:spPr>
        <p:txBody>
          <a:bodyPr>
            <a:normAutofit/>
          </a:bodyPr>
          <a:lstStyle/>
          <a:p>
            <a:pPr algn="l"/>
            <a:r>
              <a:rPr lang="en-US" sz="2400" b="0" u="sng" dirty="0"/>
              <a:t>Look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B7A2-476B-43CD-86FC-9B109C74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3790950"/>
            <a:ext cx="11896724" cy="2466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May 9 – Daily Surrender, Leviticus 2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May 16 &amp; 23  – Wayne Naylor teaches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May 30 –  Fellowship Surrender, Leviticus 3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June – Leviticus 4 (sin),  5 (trespass), 6-7 (priesthood), and  23 (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firstfruits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CC59AE-757C-4AB6-8A86-00D5D736FFB0}"/>
              </a:ext>
            </a:extLst>
          </p:cNvPr>
          <p:cNvSpPr txBox="1">
            <a:spLocks/>
          </p:cNvSpPr>
          <p:nvPr/>
        </p:nvSpPr>
        <p:spPr>
          <a:xfrm>
            <a:off x="144571" y="88363"/>
            <a:ext cx="11896725" cy="2397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0" u="sng" dirty="0">
                <a:ea typeface="Verdana" panose="020B0604030504040204" pitchFamily="34" charset="0"/>
              </a:rPr>
              <a:t>Take it home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0" dirty="0"/>
              <a:t>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 volunteer 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absolute surrender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follow Christ with the holy spirit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be a sweet fragrance and living sacrifice unto god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Romans 12:1-2 in the context of romans chapters 12-16</a:t>
            </a:r>
          </a:p>
        </p:txBody>
      </p:sp>
    </p:spTree>
    <p:extLst>
      <p:ext uri="{BB962C8B-B14F-4D97-AF65-F5344CB8AC3E}">
        <p14:creationId xmlns:p14="http://schemas.microsoft.com/office/powerpoint/2010/main" val="4244210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8706</TotalTime>
  <Words>435</Words>
  <Application>Microsoft Office PowerPoint</Application>
  <PresentationFormat>Widescreen</PresentationFormat>
  <Paragraphs>89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Wingdings</vt:lpstr>
      <vt:lpstr>Damask</vt:lpstr>
      <vt:lpstr>PowerPoint Presentation</vt:lpstr>
      <vt:lpstr>Leviticus 1 – Moses to the Children of Israel (Romans 15:4)</vt:lpstr>
      <vt:lpstr>PowerPoint Presentation</vt:lpstr>
      <vt:lpstr>Look ahead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85</cp:revision>
  <cp:lastPrinted>2021-05-02T11:36:04Z</cp:lastPrinted>
  <dcterms:created xsi:type="dcterms:W3CDTF">2020-12-07T02:43:11Z</dcterms:created>
  <dcterms:modified xsi:type="dcterms:W3CDTF">2021-05-02T11:36:21Z</dcterms:modified>
</cp:coreProperties>
</file>