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9"/>
  </p:notesMasterIdLst>
  <p:sldIdLst>
    <p:sldId id="372" r:id="rId5"/>
    <p:sldId id="382" r:id="rId6"/>
    <p:sldId id="383" r:id="rId7"/>
    <p:sldId id="376" r:id="rId8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085BF52-3046-2463-5A42-3056237DDF1B}" name="Bill Heath" initials="BH" userId="e5502471a9019beb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447" autoAdjust="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4" y="4518026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8357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38853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5039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9/15/2024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9/15/2024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H2tOgCDohQk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helivingmessage.com/category/pray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0" y="-20636"/>
            <a:ext cx="121126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Fellowship Church, Sept 15, 2024							   			B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0" y="284480"/>
            <a:ext cx="3777906" cy="906502"/>
          </a:xfrm>
        </p:spPr>
        <p:txBody>
          <a:bodyPr>
            <a:normAutofit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5046" y="1183100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50" y="1419514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2967112" y="1282422"/>
            <a:ext cx="6756008" cy="557806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1 – 12 beginnings (origins) of life with Adam, </a:t>
            </a:r>
            <a:r>
              <a:rPr lang="en-US" sz="2000" u="sng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Genesis 1-2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2a – 12 beginnings (origins) of death with Adam, </a:t>
            </a:r>
            <a:r>
              <a:rPr lang="en-US" sz="2000" u="sng" dirty="0">
                <a:ea typeface="Cambria Math" panose="02040503050406030204" pitchFamily="18" charset="0"/>
                <a:cs typeface="Wingdings 3" panose="05040102010807070707" pitchFamily="18" charset="2"/>
              </a:rPr>
              <a:t>Genesis 3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2b –                 death with Cain &amp; Noah, </a:t>
            </a:r>
            <a:r>
              <a:rPr lang="en-US" sz="2000" u="sng" dirty="0">
                <a:ea typeface="Cambria Math" panose="02040503050406030204" pitchFamily="18" charset="0"/>
                <a:cs typeface="Wingdings 3" panose="05040102010807070707" pitchFamily="18" charset="2"/>
              </a:rPr>
              <a:t>Genesis 4:1-9:17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2c –                 death with Nimrod &amp; Babel, </a:t>
            </a:r>
            <a:r>
              <a:rPr lang="en-US" sz="2000" u="sng" dirty="0">
                <a:ea typeface="Cambria Math" panose="02040503050406030204" pitchFamily="18" charset="0"/>
                <a:cs typeface="Wingdings 3" panose="05040102010807070707" pitchFamily="18" charset="2"/>
              </a:rPr>
              <a:t>Genesis 9:18-11:32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3 – 12 beginnings of Israel with Abraham, </a:t>
            </a:r>
            <a:r>
              <a:rPr lang="en-US" sz="2000" u="sng" dirty="0">
                <a:ea typeface="Cambria Math" panose="02040503050406030204" pitchFamily="18" charset="0"/>
                <a:cs typeface="Wingdings 3" panose="05040102010807070707" pitchFamily="18" charset="2"/>
              </a:rPr>
              <a:t>Genesis 12-50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4a – exit from slavery in Egypt to the Red Sea, </a:t>
            </a:r>
            <a:r>
              <a:rPr lang="en-US" sz="2000" u="sng" dirty="0">
                <a:ea typeface="Cambria Math" panose="02040503050406030204" pitchFamily="18" charset="0"/>
              </a:rPr>
              <a:t>Exodus 1-12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4b – from the Red Sea to Mount Sinai, </a:t>
            </a:r>
            <a:r>
              <a:rPr lang="en-US" sz="2000" u="sng" dirty="0">
                <a:ea typeface="Cambria Math" panose="02040503050406030204" pitchFamily="18" charset="0"/>
              </a:rPr>
              <a:t>Exodus 13-18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4c – Mount Sinai (Law) 10 Commandments, </a:t>
            </a:r>
            <a:r>
              <a:rPr lang="en-US" sz="2000" u="sng" dirty="0">
                <a:ea typeface="Cambria Math" panose="02040503050406030204" pitchFamily="18" charset="0"/>
              </a:rPr>
              <a:t>Exodus 19-24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4d – Mount Sinai (Law) the Tabernacle, </a:t>
            </a:r>
            <a:r>
              <a:rPr lang="en-US" sz="2000" u="sng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Exodus 25-40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5a – Mount Sinai (Law) approach a holy God, </a:t>
            </a:r>
            <a:r>
              <a:rPr lang="en-US" sz="2000" u="sng" dirty="0">
                <a:ea typeface="Cambria Math" panose="02040503050406030204" pitchFamily="18" charset="0"/>
              </a:rPr>
              <a:t>Leviticus 1-17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5b – Mount Sinai (Law) live a holy life, </a:t>
            </a:r>
            <a:r>
              <a:rPr lang="en-US" sz="2000" u="sng" dirty="0">
                <a:ea typeface="Cambria Math" panose="02040503050406030204" pitchFamily="18" charset="0"/>
              </a:rPr>
              <a:t>Leviticus 18-27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a typeface="Cambria Math" panose="02040503050406030204" pitchFamily="18" charset="0"/>
              </a:rPr>
              <a:t>6a – Mount Sinai (Law) prepare to depart, </a:t>
            </a:r>
            <a:r>
              <a:rPr lang="en-US" sz="2000" u="sng" dirty="0">
                <a:ea typeface="Cambria Math" panose="02040503050406030204" pitchFamily="18" charset="0"/>
              </a:rPr>
              <a:t>Numbers 1-10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8AD6C3-4B79-CE1B-8F8C-D1C6D35B7DD9}"/>
              </a:ext>
            </a:extLst>
          </p:cNvPr>
          <p:cNvSpPr txBox="1"/>
          <p:nvPr/>
        </p:nvSpPr>
        <p:spPr>
          <a:xfrm>
            <a:off x="107774" y="4124036"/>
            <a:ext cx="27882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Isaiah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Corinthians 15:1-4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2 Timothy 3:10,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FEE1DC-AA74-6F54-F6AB-79A605AFA571}"/>
              </a:ext>
            </a:extLst>
          </p:cNvPr>
          <p:cNvSpPr txBox="1"/>
          <p:nvPr/>
        </p:nvSpPr>
        <p:spPr>
          <a:xfrm>
            <a:off x="9915597" y="4086610"/>
            <a:ext cx="2262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Proverbs 20:10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Daniel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4B2075-334E-F210-E0F1-5A980E2E9C52}"/>
              </a:ext>
            </a:extLst>
          </p:cNvPr>
          <p:cNvSpPr txBox="1"/>
          <p:nvPr/>
        </p:nvSpPr>
        <p:spPr>
          <a:xfrm>
            <a:off x="40640" y="481970"/>
            <a:ext cx="37779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It's all about you Jesus (9:55-9:59)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5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8357BD0-B24D-9855-1B5D-CF163480425C}"/>
              </a:ext>
            </a:extLst>
          </p:cNvPr>
          <p:cNvSpPr txBox="1"/>
          <p:nvPr/>
        </p:nvSpPr>
        <p:spPr>
          <a:xfrm>
            <a:off x="1991360" y="0"/>
            <a:ext cx="8178800" cy="58124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</a:rPr>
              <a:t>at Mount Sinai (Law) &amp;  Tabernacle, </a:t>
            </a:r>
            <a:r>
              <a:rPr lang="en-US" sz="2400" u="sng" dirty="0">
                <a:ea typeface="Cambria Math" panose="02040503050406030204" pitchFamily="18" charset="0"/>
              </a:rPr>
              <a:t>Exodus 25-40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55867DB-840D-FDFF-34DF-D54B7C54E4BB}"/>
              </a:ext>
            </a:extLst>
          </p:cNvPr>
          <p:cNvSpPr txBox="1"/>
          <p:nvPr/>
        </p:nvSpPr>
        <p:spPr>
          <a:xfrm>
            <a:off x="0" y="708091"/>
            <a:ext cx="1215817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Date: 1490-1489 BC, appx 1 year camped at Mount Sinai (Exodus 19:1 to Numbers 10:10)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/>
          </a:p>
          <a:p>
            <a:r>
              <a:rPr lang="en-US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New Testament: Matthew 26:61, 27:40, 27:63, John 2:19-22, Acts 7:43-44, 1 Cor 6:19-20, 2 Cor 5:1, </a:t>
            </a:r>
          </a:p>
          <a:p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               </a:t>
            </a:r>
            <a:r>
              <a:rPr lang="en-US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Hebrews 8:2-5, 9:1-28, 13:10-14, 2 Peter 1:13-14, Revelation 15:5, 21:3</a:t>
            </a:r>
          </a:p>
          <a:p>
            <a:r>
              <a:rPr lang="en-US" sz="16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										         </a:t>
            </a:r>
            <a:r>
              <a:rPr lang="en-US" sz="2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</a:t>
            </a:r>
            <a:r>
              <a:rPr lang="en-US" sz="2000" b="1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Exodus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arenR"/>
            </a:pPr>
            <a:r>
              <a:rPr lang="en-US" sz="20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Tabernacle Design								 	 25-27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600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Offerings &gt;Ark &gt; Lampstand &gt; Curtains &gt; Boards &gt; Sockets (silver) &gt;Veil &gt; Altar &gt; Court (Lev 24:1-4)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arenR" startAt="2"/>
            </a:pPr>
            <a:r>
              <a:rPr lang="en-US" sz="2000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Ceremonial laws										 28-31</a:t>
            </a:r>
            <a:r>
              <a:rPr lang="en-US" sz="600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Priest’s clothes &gt; Consecration (Leviticus 8:1-36) &gt; Sacrifices &gt; Altar of Incense &gt; Anointing oil &gt; Incense &gt;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Skilled workers &gt; Sabbath sign (In Genesis – no rules, testimony o 6-day creation)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3)  Golden Calf										 32-34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6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Moses comes down from Mt Sinai  &gt; Golden Calf (</a:t>
            </a:r>
            <a:r>
              <a:rPr lang="en-US" sz="1600" dirty="0" err="1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Deut</a:t>
            </a:r>
            <a:r>
              <a:rPr lang="en-US" sz="16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9:6-29, 10:1-5) &gt; Moses’ entreaty and anger &gt;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Journey resumed &gt; Moses intercedes &gt; 2 Tablets replaced &gt; Covenant renewed &gt; Moses face shines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342900" indent="-342900">
              <a:buAutoNum type="arabicParenR" startAt="4"/>
            </a:pPr>
            <a:r>
              <a:rPr lang="en-US" sz="20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Tabernacle Built										 35-40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6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Sabbath &gt; Skilled workers &gt; Gifts received &gt;Tabernacle underwritten &gt; Construction proceeds &gt;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Tabernacle completed &gt; Cost &gt; Priest’s clothes &gt; Tabernacle erected &gt; Glory of the LORD (Numbers 9:15-28)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latin typeface="Calibri" panose="020F0502020204030204" pitchFamily="34" charset="0"/>
              <a:ea typeface="Cambria Math" panose="020405030504060302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mbria Math" panose="02040503050406030204" pitchFamily="18" charset="0"/>
              </a:rPr>
              <a:t>Example and Shadow of heaven</a:t>
            </a:r>
            <a:r>
              <a:rPr lang="en-US" dirty="0">
                <a:latin typeface="Calibri" panose="020F0502020204030204" pitchFamily="34" charset="0"/>
                <a:ea typeface="Cambria Math" panose="02040503050406030204" pitchFamily="18" charset="0"/>
              </a:rPr>
              <a:t>ly things</a:t>
            </a:r>
            <a:r>
              <a:rPr lang="en-US" sz="1800" dirty="0">
                <a:effectLst/>
                <a:latin typeface="Calibri" panose="020F0502020204030204" pitchFamily="34" charset="0"/>
                <a:ea typeface="Cambria Math" panose="02040503050406030204" pitchFamily="18" charset="0"/>
              </a:rPr>
              <a:t>.   Temporary, external, incomplete.   7 months w/Philistines.   50 chapters.   500 years.</a:t>
            </a:r>
            <a:endParaRPr lang="en-US" sz="16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59011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8357BD0-B24D-9855-1B5D-CF163480425C}"/>
              </a:ext>
            </a:extLst>
          </p:cNvPr>
          <p:cNvSpPr txBox="1"/>
          <p:nvPr/>
        </p:nvSpPr>
        <p:spPr>
          <a:xfrm>
            <a:off x="1991360" y="0"/>
            <a:ext cx="8178800" cy="58124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</a:rPr>
              <a:t>at Mount Sinai (Law) &amp;  Tabernacle, </a:t>
            </a:r>
            <a:r>
              <a:rPr lang="en-US" sz="2400" u="sng" dirty="0">
                <a:ea typeface="Cambria Math" panose="02040503050406030204" pitchFamily="18" charset="0"/>
              </a:rPr>
              <a:t>Exodus 25-40</a:t>
            </a:r>
          </a:p>
        </p:txBody>
      </p:sp>
      <p:pic>
        <p:nvPicPr>
          <p:cNvPr id="5" name="Picture 4" descr="tabernacle_painted">
            <a:extLst>
              <a:ext uri="{FF2B5EF4-FFF2-40B4-BE49-F238E27FC236}">
                <a16:creationId xmlns:a16="http://schemas.microsoft.com/office/drawing/2014/main" id="{A8891A04-AE77-865A-D0C7-E054E6F99F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120" y="3544429"/>
            <a:ext cx="4968240" cy="324315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splash">
            <a:extLst>
              <a:ext uri="{FF2B5EF4-FFF2-40B4-BE49-F238E27FC236}">
                <a16:creationId xmlns:a16="http://schemas.microsoft.com/office/drawing/2014/main" id="{F17DF099-599C-9D28-004A-65430F8027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393"/>
          <a:stretch/>
        </p:blipFill>
        <p:spPr bwMode="auto">
          <a:xfrm>
            <a:off x="5720080" y="3571381"/>
            <a:ext cx="6108897" cy="321373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3DA2DBA-C038-3EA3-D1B2-3AD9DBB54206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l="7673" t="10046" r="5904" b="13075"/>
          <a:stretch/>
        </p:blipFill>
        <p:spPr>
          <a:xfrm>
            <a:off x="40640" y="1247185"/>
            <a:ext cx="2174240" cy="1493520"/>
          </a:xfrm>
          <a:prstGeom prst="rect">
            <a:avLst/>
          </a:prstGeom>
        </p:spPr>
      </p:pic>
      <p:pic>
        <p:nvPicPr>
          <p:cNvPr id="10" name="Picture 9" descr="laver">
            <a:extLst>
              <a:ext uri="{FF2B5EF4-FFF2-40B4-BE49-F238E27FC236}">
                <a16:creationId xmlns:a16="http://schemas.microsoft.com/office/drawing/2014/main" id="{908A4DE4-B010-4FA4-F888-086665ACA6F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357" y="1165077"/>
            <a:ext cx="1450364" cy="16061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 descr="menorah">
            <a:extLst>
              <a:ext uri="{FF2B5EF4-FFF2-40B4-BE49-F238E27FC236}">
                <a16:creationId xmlns:a16="http://schemas.microsoft.com/office/drawing/2014/main" id="{3F5EE3A6-1593-C592-A7B5-079A5531DA8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803" y="1070257"/>
            <a:ext cx="1612227" cy="17403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Tabernacle_table_of_showbread_tb_n030301">
            <a:extLst>
              <a:ext uri="{FF2B5EF4-FFF2-40B4-BE49-F238E27FC236}">
                <a16:creationId xmlns:a16="http://schemas.microsoft.com/office/drawing/2014/main" id="{D2A6E164-B71A-A5E3-0113-1CCF58BBA26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596" y="1231945"/>
            <a:ext cx="2019300" cy="15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AD9DD26-947E-095B-EE85-93AA59BF480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115044" y="1314117"/>
            <a:ext cx="1914310" cy="142658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04B2870-AA30-C3A0-05D5-53422EE1D95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237050" y="1326780"/>
            <a:ext cx="1914310" cy="1426588"/>
          </a:xfrm>
          <a:prstGeom prst="rect">
            <a:avLst/>
          </a:prstGeom>
        </p:spPr>
      </p:pic>
      <p:sp>
        <p:nvSpPr>
          <p:cNvPr id="2" name="Arrow: Right 1">
            <a:extLst>
              <a:ext uri="{FF2B5EF4-FFF2-40B4-BE49-F238E27FC236}">
                <a16:creationId xmlns:a16="http://schemas.microsoft.com/office/drawing/2014/main" id="{CEA3BD79-4689-2584-F7EE-44CEB142D63F}"/>
              </a:ext>
            </a:extLst>
          </p:cNvPr>
          <p:cNvSpPr/>
          <p:nvPr/>
        </p:nvSpPr>
        <p:spPr>
          <a:xfrm>
            <a:off x="-1" y="691945"/>
            <a:ext cx="12204897" cy="34105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A91065-D918-A4C5-2E27-5D09949A3682}"/>
              </a:ext>
            </a:extLst>
          </p:cNvPr>
          <p:cNvSpPr txBox="1"/>
          <p:nvPr/>
        </p:nvSpPr>
        <p:spPr>
          <a:xfrm>
            <a:off x="326368" y="2761775"/>
            <a:ext cx="14173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John 1 </a:t>
            </a:r>
          </a:p>
          <a:p>
            <a:r>
              <a:rPr lang="en-US" dirty="0"/>
              <a:t>Lamb of God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B3B7D6-134F-91EA-7200-0E8B43433CD8}"/>
              </a:ext>
            </a:extLst>
          </p:cNvPr>
          <p:cNvSpPr txBox="1"/>
          <p:nvPr/>
        </p:nvSpPr>
        <p:spPr>
          <a:xfrm>
            <a:off x="6021667" y="2796636"/>
            <a:ext cx="18968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John 8-9 </a:t>
            </a:r>
          </a:p>
          <a:p>
            <a:r>
              <a:rPr lang="en-US" dirty="0"/>
              <a:t>Light of the World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120699-55C1-B25D-4D74-1D8773036621}"/>
              </a:ext>
            </a:extLst>
          </p:cNvPr>
          <p:cNvSpPr txBox="1"/>
          <p:nvPr/>
        </p:nvSpPr>
        <p:spPr>
          <a:xfrm>
            <a:off x="4460213" y="2777775"/>
            <a:ext cx="13704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John 6-7</a:t>
            </a:r>
          </a:p>
          <a:p>
            <a:r>
              <a:rPr lang="en-US" dirty="0"/>
              <a:t>Bread of Life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ED0E03E-78FA-ED59-5047-103EBAEF05C8}"/>
              </a:ext>
            </a:extLst>
          </p:cNvPr>
          <p:cNvSpPr txBox="1"/>
          <p:nvPr/>
        </p:nvSpPr>
        <p:spPr>
          <a:xfrm>
            <a:off x="8305487" y="2802752"/>
            <a:ext cx="15165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John  10-17</a:t>
            </a:r>
          </a:p>
          <a:p>
            <a:r>
              <a:rPr lang="en-US" dirty="0"/>
              <a:t>Shepherd-vine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315A94D-9242-B8A7-6007-D92D43A8B6FF}"/>
              </a:ext>
            </a:extLst>
          </p:cNvPr>
          <p:cNvSpPr txBox="1"/>
          <p:nvPr/>
        </p:nvSpPr>
        <p:spPr>
          <a:xfrm>
            <a:off x="650240" y="3442967"/>
            <a:ext cx="2187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John 1 –Lamb of God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3B5BB80-3854-C5E3-33C5-5D90F2CD8032}"/>
              </a:ext>
            </a:extLst>
          </p:cNvPr>
          <p:cNvSpPr txBox="1"/>
          <p:nvPr/>
        </p:nvSpPr>
        <p:spPr>
          <a:xfrm>
            <a:off x="10253112" y="2782078"/>
            <a:ext cx="19665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Revelation 1, 21-22</a:t>
            </a:r>
          </a:p>
          <a:p>
            <a:r>
              <a:rPr lang="en-US" dirty="0"/>
              <a:t>Alpha &amp; Omega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8326070-17DB-0433-7408-57CBA99A8309}"/>
              </a:ext>
            </a:extLst>
          </p:cNvPr>
          <p:cNvSpPr txBox="1"/>
          <p:nvPr/>
        </p:nvSpPr>
        <p:spPr>
          <a:xfrm>
            <a:off x="2711662" y="2764270"/>
            <a:ext cx="13227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John 4</a:t>
            </a:r>
          </a:p>
          <a:p>
            <a:r>
              <a:rPr lang="en-US" dirty="0"/>
              <a:t>Living water</a:t>
            </a:r>
          </a:p>
        </p:txBody>
      </p:sp>
    </p:spTree>
    <p:extLst>
      <p:ext uri="{BB962C8B-B14F-4D97-AF65-F5344CB8AC3E}">
        <p14:creationId xmlns:p14="http://schemas.microsoft.com/office/powerpoint/2010/main" val="821016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CF4905-AEA6-4B29-4A0B-5BD1F1EFA797}"/>
              </a:ext>
            </a:extLst>
          </p:cNvPr>
          <p:cNvSpPr txBox="1"/>
          <p:nvPr/>
        </p:nvSpPr>
        <p:spPr>
          <a:xfrm>
            <a:off x="0" y="10160"/>
            <a:ext cx="12192000" cy="6834948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Sunday School Schedule-2024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i="1" dirty="0">
                <a:solidFill>
                  <a:srgbClr val="FFFFFF"/>
                </a:solidFill>
                <a:latin typeface="Gill Sans MT"/>
              </a:rPr>
              <a:t>Mas de Cristo class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i="1" dirty="0">
              <a:solidFill>
                <a:srgbClr val="FFFFFF"/>
              </a:solidFill>
              <a:latin typeface="Gill Sans MT"/>
            </a:endParaRPr>
          </a:p>
          <a:p>
            <a:pPr>
              <a:defRPr/>
            </a:pPr>
            <a:r>
              <a:rPr lang="en-US" sz="2000" b="1" dirty="0"/>
              <a:t>COMPLETED:  </a:t>
            </a:r>
          </a:p>
          <a:p>
            <a:pPr>
              <a:defRPr/>
            </a:pPr>
            <a:r>
              <a:rPr lang="en-US" sz="2000" dirty="0"/>
              <a:t>OT/ Genesis (4), Exodus (4), Psalms (4), Proverbs, Ecclesiastes, Amos, Obadiah, Malachi  </a:t>
            </a:r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  <a:p>
            <a:pPr>
              <a:defRPr/>
            </a:pPr>
            <a:r>
              <a:rPr lang="en-US" sz="2000" dirty="0"/>
              <a:t>NT/ Mark, Colossians, Philemon, James, Jude </a:t>
            </a:r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  <a:p>
            <a:pPr>
              <a:defRPr/>
            </a:pPr>
            <a:r>
              <a:rPr lang="en-US" sz="2000" dirty="0"/>
              <a:t>The purpose of the Old Testament:  (1) </a:t>
            </a:r>
            <a:r>
              <a:rPr lang="en-US" sz="2000" b="1" dirty="0"/>
              <a:t>Learn</a:t>
            </a:r>
            <a:r>
              <a:rPr lang="en-US" sz="2000" dirty="0"/>
              <a:t> – Romans 15:4  (2) </a:t>
            </a:r>
            <a:r>
              <a:rPr lang="en-US" sz="2000" b="1" dirty="0"/>
              <a:t>Admonish</a:t>
            </a:r>
            <a:r>
              <a:rPr lang="en-US" sz="2000" dirty="0"/>
              <a:t> – 1 Corinthians 10:1-10   </a:t>
            </a:r>
          </a:p>
          <a:p>
            <a:pPr>
              <a:defRPr/>
            </a:pPr>
            <a:r>
              <a:rPr lang="en-US" sz="2000" dirty="0"/>
              <a:t>(3) </a:t>
            </a:r>
            <a:r>
              <a:rPr lang="en-US" sz="2000" b="1" dirty="0"/>
              <a:t>Shadow</a:t>
            </a:r>
            <a:r>
              <a:rPr lang="en-US" sz="2000" dirty="0"/>
              <a:t> – Col 2:17, Heb 8:5, 10:1  (4)</a:t>
            </a:r>
            <a:r>
              <a:rPr lang="en-US" sz="2000" b="1" dirty="0"/>
              <a:t> Figure </a:t>
            </a:r>
            <a:r>
              <a:rPr lang="en-US" sz="2000" dirty="0"/>
              <a:t>– Ro 5:14,  1 Cor 4:6,  Heb  9:9, 11:19, 1 Peter 3:21 </a:t>
            </a:r>
          </a:p>
          <a:p>
            <a:pPr>
              <a:defRPr/>
            </a:pPr>
            <a:r>
              <a:rPr lang="en-US" sz="2000" dirty="0"/>
              <a:t>(5) </a:t>
            </a:r>
            <a:r>
              <a:rPr lang="en-US" sz="2000" b="1" dirty="0"/>
              <a:t>Type</a:t>
            </a:r>
            <a:r>
              <a:rPr lang="en-US" sz="2000" dirty="0"/>
              <a:t> or </a:t>
            </a:r>
            <a:r>
              <a:rPr lang="en-US" sz="2000" b="1" dirty="0"/>
              <a:t>antitype</a:t>
            </a:r>
            <a:r>
              <a:rPr lang="en-US" sz="2000" dirty="0"/>
              <a:t>  - specific people are like God or the Devil to help New Testament Christ-followers to </a:t>
            </a:r>
          </a:p>
          <a:p>
            <a:pPr>
              <a:defRPr/>
            </a:pPr>
            <a:r>
              <a:rPr lang="en-US" sz="2000" dirty="0"/>
              <a:t>      discern good from evil, obey God, follow Jesus, and be filled with the Holy Spirit.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Invitation to the 2024 daily Bible reading schedule.   </a:t>
            </a:r>
          </a:p>
          <a:p>
            <a:pPr>
              <a:defRPr/>
            </a:pP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Isaiah from May 9 to Oct 18.  Copies on the back table</a:t>
            </a:r>
            <a:r>
              <a:rPr lang="en-US" sz="2800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.</a:t>
            </a: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</a:endParaRPr>
          </a:p>
          <a:p>
            <a:pPr>
              <a:lnSpc>
                <a:spcPts val="1200"/>
              </a:lnSpc>
            </a:pPr>
            <a:r>
              <a:rPr lang="en-US" sz="2400" b="1" dirty="0"/>
              <a:t>Next Sunday,  Leviticus 1-17,  Approaching a Holy God</a:t>
            </a:r>
            <a:endParaRPr lang="en-US" sz="2400" i="1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  <p:pic>
        <p:nvPicPr>
          <p:cNvPr id="4" name="Picture 3" descr="A person with their arms raised in the air&#10;&#10;Description automatically generated">
            <a:extLst>
              <a:ext uri="{FF2B5EF4-FFF2-40B4-BE49-F238E27FC236}">
                <a16:creationId xmlns:a16="http://schemas.microsoft.com/office/drawing/2014/main" id="{F1F748F1-33A5-D386-0A0D-7CB6B6D802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314144" y="10160"/>
            <a:ext cx="2877856" cy="150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05875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207C0E-3C9C-45D4-8479-63E71002B4C9}">
  <ds:schemaRefs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elements/1.1/"/>
    <ds:schemaRef ds:uri="f98cc253-feff-40fd-b75e-dde241986d3d"/>
    <ds:schemaRef ds:uri="http://schemas.microsoft.com/office/2006/documentManagement/types"/>
    <ds:schemaRef ds:uri="7ea62328-f9cb-43bf-99db-6009b3f2bb1b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76857</TotalTime>
  <Words>803</Words>
  <Application>Microsoft Office PowerPoint</Application>
  <PresentationFormat>Widescreen</PresentationFormat>
  <Paragraphs>98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Aharoni</vt:lpstr>
      <vt:lpstr>Arial</vt:lpstr>
      <vt:lpstr>Calibri</vt:lpstr>
      <vt:lpstr>Cambria Math</vt:lpstr>
      <vt:lpstr>Gill Sans MT</vt:lpstr>
      <vt:lpstr>Verdana</vt:lpstr>
      <vt:lpstr>Theme1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1721</cp:revision>
  <cp:lastPrinted>2024-09-15T12:05:29Z</cp:lastPrinted>
  <dcterms:created xsi:type="dcterms:W3CDTF">2013-07-15T20:26:40Z</dcterms:created>
  <dcterms:modified xsi:type="dcterms:W3CDTF">2024-09-15T12:05:38Z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