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0" d="100"/>
          <a:sy n="40" d="100"/>
        </p:scale>
        <p:origin x="138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3175" tIns="46587" rIns="93175" bIns="46587" rtlCol="0"/>
          <a:lstStyle>
            <a:lvl1pPr algn="l">
              <a:defRPr sz="1200"/>
            </a:lvl1pPr>
          </a:lstStyle>
          <a:p>
            <a:endParaRPr lang="en-US"/>
          </a:p>
        </p:txBody>
      </p:sp>
      <p:sp>
        <p:nvSpPr>
          <p:cNvPr id="3" name="Date Placeholder 2"/>
          <p:cNvSpPr>
            <a:spLocks noGrp="1"/>
          </p:cNvSpPr>
          <p:nvPr>
            <p:ph type="dt" idx="1"/>
          </p:nvPr>
        </p:nvSpPr>
        <p:spPr>
          <a:xfrm>
            <a:off x="3884614" y="0"/>
            <a:ext cx="2971800" cy="465693"/>
          </a:xfrm>
          <a:prstGeom prst="rect">
            <a:avLst/>
          </a:prstGeom>
        </p:spPr>
        <p:txBody>
          <a:bodyPr vert="horz" lIns="93175" tIns="46587" rIns="93175" bIns="46587" rtlCol="0"/>
          <a:lstStyle>
            <a:lvl1pPr algn="r">
              <a:defRPr sz="1200"/>
            </a:lvl1pPr>
          </a:lstStyle>
          <a:p>
            <a:fld id="{40AFA2F6-8472-431A-9CBB-901B9C10E107}" type="datetimeFigureOut">
              <a:rPr lang="en-US" smtClean="0"/>
              <a:pPr/>
              <a:t>1/16/2020</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3175" tIns="46587" rIns="93175" bIns="46587" rtlCol="0" anchor="ctr"/>
          <a:lstStyle/>
          <a:p>
            <a:endParaRPr lang="en-US"/>
          </a:p>
        </p:txBody>
      </p:sp>
      <p:sp>
        <p:nvSpPr>
          <p:cNvPr id="5" name="Notes Placeholder 4"/>
          <p:cNvSpPr>
            <a:spLocks noGrp="1"/>
          </p:cNvSpPr>
          <p:nvPr>
            <p:ph type="body" sz="quarter" idx="3"/>
          </p:nvPr>
        </p:nvSpPr>
        <p:spPr>
          <a:xfrm>
            <a:off x="685800" y="4424086"/>
            <a:ext cx="5486400" cy="4191238"/>
          </a:xfrm>
          <a:prstGeom prst="rect">
            <a:avLst/>
          </a:prstGeom>
        </p:spPr>
        <p:txBody>
          <a:bodyPr vert="horz" lIns="93175" tIns="46587" rIns="93175" bIns="4658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4"/>
            <a:ext cx="2971800" cy="465693"/>
          </a:xfrm>
          <a:prstGeom prst="rect">
            <a:avLst/>
          </a:prstGeom>
        </p:spPr>
        <p:txBody>
          <a:bodyPr vert="horz" lIns="93175" tIns="46587" rIns="93175"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846554"/>
            <a:ext cx="2971800" cy="465693"/>
          </a:xfrm>
          <a:prstGeom prst="rect">
            <a:avLst/>
          </a:prstGeom>
        </p:spPr>
        <p:txBody>
          <a:bodyPr vert="horz" lIns="93175" tIns="46587" rIns="93175" bIns="46587" rtlCol="0" anchor="b"/>
          <a:lstStyle>
            <a:lvl1pPr algn="r">
              <a:defRPr sz="1200"/>
            </a:lvl1pPr>
          </a:lstStyle>
          <a:p>
            <a:fld id="{B20167DF-2D04-4BA4-9092-229A61B321C3}" type="slidenum">
              <a:rPr lang="en-US" smtClean="0"/>
              <a:pPr/>
              <a:t>‹#›</a:t>
            </a:fld>
            <a:endParaRPr lang="en-US"/>
          </a:p>
        </p:txBody>
      </p:sp>
    </p:spTree>
    <p:extLst>
      <p:ext uri="{BB962C8B-B14F-4D97-AF65-F5344CB8AC3E}">
        <p14:creationId xmlns:p14="http://schemas.microsoft.com/office/powerpoint/2010/main" val="3619607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0167DF-2D04-4BA4-9092-229A61B321C3}" type="slidenum">
              <a:rPr lang="en-US" smtClean="0"/>
              <a:pPr/>
              <a:t>1</a:t>
            </a:fld>
            <a:endParaRPr lang="en-US"/>
          </a:p>
        </p:txBody>
      </p:sp>
    </p:spTree>
    <p:extLst>
      <p:ext uri="{BB962C8B-B14F-4D97-AF65-F5344CB8AC3E}">
        <p14:creationId xmlns:p14="http://schemas.microsoft.com/office/powerpoint/2010/main" val="3111531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0167DF-2D04-4BA4-9092-229A61B321C3}" type="slidenum">
              <a:rPr lang="en-US" smtClean="0"/>
              <a:pPr/>
              <a:t>2</a:t>
            </a:fld>
            <a:endParaRPr lang="en-US"/>
          </a:p>
        </p:txBody>
      </p:sp>
    </p:spTree>
    <p:extLst>
      <p:ext uri="{BB962C8B-B14F-4D97-AF65-F5344CB8AC3E}">
        <p14:creationId xmlns:p14="http://schemas.microsoft.com/office/powerpoint/2010/main" val="1078110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819E135-168D-41D0-8A28-CCA2004B9B9A}" type="datetimeFigureOut">
              <a:rPr lang="en-US" smtClean="0"/>
              <a:pPr/>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3E611-F9C7-4809-8E09-02ADD4C8F1F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19E135-168D-41D0-8A28-CCA2004B9B9A}" type="datetimeFigureOut">
              <a:rPr lang="en-US" smtClean="0"/>
              <a:pPr/>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3E611-F9C7-4809-8E09-02ADD4C8F1F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19E135-168D-41D0-8A28-CCA2004B9B9A}" type="datetimeFigureOut">
              <a:rPr lang="en-US" smtClean="0"/>
              <a:pPr/>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3E611-F9C7-4809-8E09-02ADD4C8F1F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19E135-168D-41D0-8A28-CCA2004B9B9A}" type="datetimeFigureOut">
              <a:rPr lang="en-US" smtClean="0"/>
              <a:pPr/>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3E611-F9C7-4809-8E09-02ADD4C8F1F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19E135-168D-41D0-8A28-CCA2004B9B9A}" type="datetimeFigureOut">
              <a:rPr lang="en-US" smtClean="0"/>
              <a:pPr/>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3E611-F9C7-4809-8E09-02ADD4C8F1F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819E135-168D-41D0-8A28-CCA2004B9B9A}" type="datetimeFigureOut">
              <a:rPr lang="en-US" smtClean="0"/>
              <a:pPr/>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13E611-F9C7-4809-8E09-02ADD4C8F1F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819E135-168D-41D0-8A28-CCA2004B9B9A}" type="datetimeFigureOut">
              <a:rPr lang="en-US" smtClean="0"/>
              <a:pPr/>
              <a:t>1/16/2020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13E611-F9C7-4809-8E09-02ADD4C8F1F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19E135-168D-41D0-8A28-CCA2004B9B9A}" type="datetimeFigureOut">
              <a:rPr lang="en-US" smtClean="0"/>
              <a:pPr/>
              <a:t>1/16/2020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13E611-F9C7-4809-8E09-02ADD4C8F1F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19E135-168D-41D0-8A28-CCA2004B9B9A}" type="datetimeFigureOut">
              <a:rPr lang="en-US" smtClean="0"/>
              <a:pPr/>
              <a:t>1/16/2020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13E611-F9C7-4809-8E09-02ADD4C8F1F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19E135-168D-41D0-8A28-CCA2004B9B9A}" type="datetimeFigureOut">
              <a:rPr lang="en-US" smtClean="0"/>
              <a:pPr/>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13E611-F9C7-4809-8E09-02ADD4C8F1F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19E135-168D-41D0-8A28-CCA2004B9B9A}" type="datetimeFigureOut">
              <a:rPr lang="en-US" smtClean="0"/>
              <a:pPr/>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13E611-F9C7-4809-8E09-02ADD4C8F1F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19E135-168D-41D0-8A28-CCA2004B9B9A}" type="datetimeFigureOut">
              <a:rPr lang="en-US" smtClean="0"/>
              <a:pPr/>
              <a:t>1/16/2020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13E611-F9C7-4809-8E09-02ADD4C8F1F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hyperlink" Target="mailto:r23gibson@verizon.net"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rot="5400000">
            <a:off x="1905000" y="3429000"/>
            <a:ext cx="6553200" cy="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181600" y="152400"/>
            <a:ext cx="381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5715000" y="3429000"/>
            <a:ext cx="6553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181600" y="6705600"/>
            <a:ext cx="381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20" name="Picture 19" descr="awana color-logo.jpg"/>
          <p:cNvPicPr>
            <a:picLocks noChangeAspect="1"/>
          </p:cNvPicPr>
          <p:nvPr/>
        </p:nvPicPr>
        <p:blipFill>
          <a:blip r:embed="rId3" cstate="print"/>
          <a:stretch>
            <a:fillRect/>
          </a:stretch>
        </p:blipFill>
        <p:spPr>
          <a:xfrm>
            <a:off x="5204901" y="168144"/>
            <a:ext cx="3757730" cy="1508256"/>
          </a:xfrm>
          <a:prstGeom prst="rect">
            <a:avLst/>
          </a:prstGeom>
        </p:spPr>
      </p:pic>
      <p:sp>
        <p:nvSpPr>
          <p:cNvPr id="21" name="TextBox 20"/>
          <p:cNvSpPr txBox="1"/>
          <p:nvPr/>
        </p:nvSpPr>
        <p:spPr>
          <a:xfrm>
            <a:off x="5410200" y="1752600"/>
            <a:ext cx="3406575" cy="461665"/>
          </a:xfrm>
          <a:prstGeom prst="rect">
            <a:avLst/>
          </a:prstGeom>
          <a:noFill/>
        </p:spPr>
        <p:txBody>
          <a:bodyPr wrap="none" rtlCol="0">
            <a:spAutoFit/>
          </a:bodyPr>
          <a:lstStyle/>
          <a:p>
            <a:pPr algn="ctr"/>
            <a:r>
              <a:rPr lang="en-US" sz="2400" b="1" dirty="0"/>
              <a:t>Fellowship Church/SMCA</a:t>
            </a:r>
          </a:p>
        </p:txBody>
      </p:sp>
      <p:sp>
        <p:nvSpPr>
          <p:cNvPr id="24" name="TextBox 23"/>
          <p:cNvSpPr txBox="1"/>
          <p:nvPr/>
        </p:nvSpPr>
        <p:spPr>
          <a:xfrm>
            <a:off x="5029200" y="5688449"/>
            <a:ext cx="4238231" cy="1169551"/>
          </a:xfrm>
          <a:prstGeom prst="rect">
            <a:avLst/>
          </a:prstGeom>
          <a:noFill/>
        </p:spPr>
        <p:txBody>
          <a:bodyPr wrap="square" rtlCol="0">
            <a:spAutoFit/>
          </a:bodyPr>
          <a:lstStyle/>
          <a:p>
            <a:pPr algn="ctr">
              <a:buNone/>
            </a:pPr>
            <a:r>
              <a:rPr lang="en-US" sz="1400" dirty="0"/>
              <a:t>“</a:t>
            </a:r>
            <a:r>
              <a:rPr lang="en-US" sz="1400" i="1" dirty="0"/>
              <a:t>Study to show thyself approved unto God, </a:t>
            </a:r>
          </a:p>
          <a:p>
            <a:pPr algn="ctr">
              <a:buNone/>
            </a:pPr>
            <a:r>
              <a:rPr lang="en-US" sz="1400" i="1" dirty="0"/>
              <a:t>a workman that need not to be ashamed, </a:t>
            </a:r>
          </a:p>
          <a:p>
            <a:pPr algn="ctr">
              <a:buNone/>
            </a:pPr>
            <a:r>
              <a:rPr lang="en-US" sz="1400" i="1" dirty="0"/>
              <a:t>rightly dividing the word of truth”</a:t>
            </a:r>
            <a:endParaRPr lang="en-US" sz="1400" dirty="0"/>
          </a:p>
          <a:p>
            <a:pPr algn="ctr">
              <a:buNone/>
            </a:pPr>
            <a:r>
              <a:rPr lang="en-US" sz="1400" i="1" dirty="0"/>
              <a:t>2 Timothy 2:15</a:t>
            </a:r>
            <a:endParaRPr lang="en-US" sz="1400" dirty="0"/>
          </a:p>
          <a:p>
            <a:endParaRPr lang="en-US" sz="1400" dirty="0"/>
          </a:p>
        </p:txBody>
      </p:sp>
      <p:pic>
        <p:nvPicPr>
          <p:cNvPr id="27" name="Picture 26" descr="awana-acronym.jpg"/>
          <p:cNvPicPr>
            <a:picLocks noChangeAspect="1"/>
          </p:cNvPicPr>
          <p:nvPr/>
        </p:nvPicPr>
        <p:blipFill>
          <a:blip r:embed="rId4" cstate="print"/>
          <a:stretch>
            <a:fillRect/>
          </a:stretch>
        </p:blipFill>
        <p:spPr>
          <a:xfrm>
            <a:off x="5638801" y="2514600"/>
            <a:ext cx="3009900" cy="2753909"/>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00843233"/>
              </p:ext>
            </p:extLst>
          </p:nvPr>
        </p:nvGraphicFramePr>
        <p:xfrm>
          <a:off x="76202" y="74521"/>
          <a:ext cx="4610100" cy="6708957"/>
        </p:xfrm>
        <a:graphic>
          <a:graphicData uri="http://schemas.openxmlformats.org/drawingml/2006/table">
            <a:tbl>
              <a:tblPr>
                <a:tableStyleId>{5C22544A-7EE6-4342-B048-85BDC9FD1C3A}</a:tableStyleId>
              </a:tblPr>
              <a:tblGrid>
                <a:gridCol w="560105">
                  <a:extLst>
                    <a:ext uri="{9D8B030D-6E8A-4147-A177-3AD203B41FA5}">
                      <a16:colId xmlns:a16="http://schemas.microsoft.com/office/drawing/2014/main" val="3394625113"/>
                    </a:ext>
                  </a:extLst>
                </a:gridCol>
                <a:gridCol w="229787">
                  <a:extLst>
                    <a:ext uri="{9D8B030D-6E8A-4147-A177-3AD203B41FA5}">
                      <a16:colId xmlns:a16="http://schemas.microsoft.com/office/drawing/2014/main" val="1470790407"/>
                    </a:ext>
                  </a:extLst>
                </a:gridCol>
                <a:gridCol w="1227924">
                  <a:extLst>
                    <a:ext uri="{9D8B030D-6E8A-4147-A177-3AD203B41FA5}">
                      <a16:colId xmlns:a16="http://schemas.microsoft.com/office/drawing/2014/main" val="207103559"/>
                    </a:ext>
                  </a:extLst>
                </a:gridCol>
                <a:gridCol w="2592284">
                  <a:extLst>
                    <a:ext uri="{9D8B030D-6E8A-4147-A177-3AD203B41FA5}">
                      <a16:colId xmlns:a16="http://schemas.microsoft.com/office/drawing/2014/main" val="1470955629"/>
                    </a:ext>
                  </a:extLst>
                </a:gridCol>
              </a:tblGrid>
              <a:tr h="116433">
                <a:tc>
                  <a:txBody>
                    <a:bodyPr/>
                    <a:lstStyle/>
                    <a:p>
                      <a:pPr algn="ctr" fontAlgn="b"/>
                      <a:r>
                        <a:rPr lang="en-US" sz="500" u="none" strike="noStrike">
                          <a:effectLst/>
                        </a:rPr>
                        <a:t> </a:t>
                      </a:r>
                      <a:endParaRPr lang="en-US" sz="500" b="0" i="0" u="none" strike="noStrike">
                        <a:effectLst/>
                        <a:latin typeface="Arial" panose="020B0604020202020204" pitchFamily="34" charset="0"/>
                      </a:endParaRPr>
                    </a:p>
                  </a:txBody>
                  <a:tcPr marL="4888" marR="4888" marT="4888" marB="0" anchor="b"/>
                </a:tc>
                <a:tc>
                  <a:txBody>
                    <a:bodyPr/>
                    <a:lstStyle/>
                    <a:p>
                      <a:pPr algn="ctr" fontAlgn="b"/>
                      <a:r>
                        <a:rPr lang="en-US" sz="500" u="none" strike="noStrike">
                          <a:effectLst/>
                        </a:rPr>
                        <a:t> </a:t>
                      </a:r>
                      <a:endParaRPr lang="en-US" sz="500" b="0" i="0" u="none" strike="noStrike">
                        <a:effectLst/>
                        <a:latin typeface="Arial" panose="020B0604020202020204" pitchFamily="34" charset="0"/>
                      </a:endParaRPr>
                    </a:p>
                  </a:txBody>
                  <a:tcPr marL="4888" marR="4888" marT="4888" marB="0" anchor="b"/>
                </a:tc>
                <a:tc>
                  <a:txBody>
                    <a:bodyPr/>
                    <a:lstStyle/>
                    <a:p>
                      <a:pPr algn="ctr" fontAlgn="b"/>
                      <a:r>
                        <a:rPr lang="en-US" sz="500" u="none" strike="noStrike">
                          <a:effectLst/>
                        </a:rPr>
                        <a:t> </a:t>
                      </a:r>
                      <a:endParaRPr lang="en-US" sz="500" b="0" i="0" u="none" strike="noStrike">
                        <a:effectLst/>
                        <a:latin typeface="Arial" panose="020B0604020202020204" pitchFamily="34" charset="0"/>
                      </a:endParaRPr>
                    </a:p>
                  </a:txBody>
                  <a:tcPr marL="4888" marR="4888" marT="4888" marB="0" anchor="b"/>
                </a:tc>
                <a:tc>
                  <a:txBody>
                    <a:bodyPr/>
                    <a:lstStyle/>
                    <a:p>
                      <a:pPr algn="ctr" fontAlgn="b"/>
                      <a:r>
                        <a:rPr lang="en-US" sz="500" u="none" strike="noStrike" dirty="0">
                          <a:effectLst/>
                        </a:rPr>
                        <a:t> </a:t>
                      </a:r>
                      <a:endParaRPr lang="en-US" sz="500" b="0" i="0"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3086024192"/>
                  </a:ext>
                </a:extLst>
              </a:tr>
              <a:tr h="138350">
                <a:tc>
                  <a:txBody>
                    <a:bodyPr/>
                    <a:lstStyle/>
                    <a:p>
                      <a:pPr algn="ctr" fontAlgn="b"/>
                      <a:r>
                        <a:rPr lang="en-US" sz="800" u="none" strike="noStrike" dirty="0">
                          <a:effectLst/>
                        </a:rPr>
                        <a:t>September</a:t>
                      </a:r>
                      <a:endParaRPr lang="en-US" sz="800" b="0" i="0" u="none" strike="noStrike" dirty="0">
                        <a:effectLst/>
                        <a:latin typeface="Arial" panose="020B0604020202020204" pitchFamily="34" charset="0"/>
                      </a:endParaRPr>
                    </a:p>
                  </a:txBody>
                  <a:tcPr marL="4888" marR="4888" marT="4888" marB="0" anchor="b"/>
                </a:tc>
                <a:tc>
                  <a:txBody>
                    <a:bodyPr/>
                    <a:lstStyle/>
                    <a:p>
                      <a:pPr algn="ctr" fontAlgn="b"/>
                      <a:r>
                        <a:rPr lang="en-US" sz="800" u="none" strike="noStrike">
                          <a:effectLst/>
                        </a:rPr>
                        <a:t>15</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KICKOFF SUNDAY</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 SUNDAY </a:t>
                      </a:r>
                      <a:endParaRPr lang="en-US" sz="800" b="1" i="0" u="none" strike="noStrike">
                        <a:effectLst/>
                        <a:latin typeface="Arial" panose="020B0604020202020204" pitchFamily="34" charset="0"/>
                      </a:endParaRPr>
                    </a:p>
                  </a:txBody>
                  <a:tcPr marL="4888" marR="4888" marT="4888" marB="0" anchor="b"/>
                </a:tc>
                <a:extLst>
                  <a:ext uri="{0D108BD9-81ED-4DB2-BD59-A6C34878D82A}">
                    <a16:rowId xmlns:a16="http://schemas.microsoft.com/office/drawing/2014/main" val="1099223833"/>
                  </a:ext>
                </a:extLst>
              </a:tr>
              <a:tr h="247884">
                <a:tc>
                  <a:txBody>
                    <a:bodyPr/>
                    <a:lstStyle/>
                    <a:p>
                      <a:pPr algn="ctr" fontAlgn="b"/>
                      <a:r>
                        <a:rPr lang="en-US" sz="800" u="none" strike="noStrike" dirty="0">
                          <a:effectLst/>
                        </a:rPr>
                        <a:t> </a:t>
                      </a:r>
                      <a:endParaRPr lang="en-US" sz="800" b="0" i="0" u="none" strike="noStrike" dirty="0">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18</a:t>
                      </a:r>
                      <a:endParaRPr lang="en-US" sz="800" b="0" i="0" u="none" strike="noStrike" dirty="0">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Pastries with Parents (Parent Registration -  Director's Club Review 6:00-7:00 PM)</a:t>
                      </a:r>
                      <a:endParaRPr lang="en-US" sz="800" b="0" i="0" u="none" strike="noStrike">
                        <a:effectLst/>
                        <a:latin typeface="Arial" panose="020B0604020202020204" pitchFamily="34" charset="0"/>
                      </a:endParaRPr>
                    </a:p>
                  </a:txBody>
                  <a:tcPr marL="4888" marR="4888" marT="4888" marB="0" anchor="b"/>
                </a:tc>
                <a:extLst>
                  <a:ext uri="{0D108BD9-81ED-4DB2-BD59-A6C34878D82A}">
                    <a16:rowId xmlns:a16="http://schemas.microsoft.com/office/drawing/2014/main" val="1161938103"/>
                  </a:ext>
                </a:extLst>
              </a:tr>
              <a:tr h="138350">
                <a:tc>
                  <a:txBody>
                    <a:bodyPr/>
                    <a:lstStyle/>
                    <a:p>
                      <a:pPr algn="ctr" fontAlgn="b"/>
                      <a:r>
                        <a:rPr lang="en-US" sz="800" u="none" strike="noStrike">
                          <a:effectLst/>
                        </a:rPr>
                        <a:t> </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25</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First Night of Club </a:t>
                      </a:r>
                      <a:endParaRPr lang="en-US" sz="800" b="0" i="0" u="none" strike="noStrike">
                        <a:effectLst/>
                        <a:latin typeface="Arial" panose="020B0604020202020204" pitchFamily="34" charset="0"/>
                      </a:endParaRPr>
                    </a:p>
                  </a:txBody>
                  <a:tcPr marL="4888" marR="4888" marT="4888" marB="0" anchor="b"/>
                </a:tc>
                <a:extLst>
                  <a:ext uri="{0D108BD9-81ED-4DB2-BD59-A6C34878D82A}">
                    <a16:rowId xmlns:a16="http://schemas.microsoft.com/office/drawing/2014/main" val="3997116216"/>
                  </a:ext>
                </a:extLst>
              </a:tr>
              <a:tr h="138350">
                <a:tc>
                  <a:txBody>
                    <a:bodyPr/>
                    <a:lstStyle/>
                    <a:p>
                      <a:pPr algn="ctr" fontAlgn="b"/>
                      <a:r>
                        <a:rPr lang="en-US" sz="800" u="none" strike="noStrike">
                          <a:effectLst/>
                        </a:rPr>
                        <a:t>October</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2</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 </a:t>
                      </a:r>
                      <a:endParaRPr lang="en-US" sz="800" b="0" i="0" u="none" strike="noStrike">
                        <a:effectLst/>
                        <a:latin typeface="Arial" panose="020B0604020202020204" pitchFamily="34" charset="0"/>
                      </a:endParaRPr>
                    </a:p>
                  </a:txBody>
                  <a:tcPr marL="4888" marR="4888" marT="4888" marB="0" anchor="b"/>
                </a:tc>
                <a:extLst>
                  <a:ext uri="{0D108BD9-81ED-4DB2-BD59-A6C34878D82A}">
                    <a16:rowId xmlns:a16="http://schemas.microsoft.com/office/drawing/2014/main" val="1977831019"/>
                  </a:ext>
                </a:extLst>
              </a:tr>
              <a:tr h="138350">
                <a:tc>
                  <a:txBody>
                    <a:bodyPr/>
                    <a:lstStyle/>
                    <a:p>
                      <a:pPr algn="ctr" fontAlgn="b"/>
                      <a:r>
                        <a:rPr lang="en-US" sz="800" u="none" strike="noStrike">
                          <a:effectLst/>
                        </a:rPr>
                        <a:t>Saturday</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5</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Leadership Conference</a:t>
                      </a:r>
                      <a:endParaRPr lang="en-US" sz="800" b="0" i="0" u="none" strike="noStrike" dirty="0">
                        <a:effectLst/>
                        <a:latin typeface="Arial" panose="020B0604020202020204" pitchFamily="34" charset="0"/>
                      </a:endParaRPr>
                    </a:p>
                  </a:txBody>
                  <a:tcPr marL="4888" marR="4888" marT="4888" marB="0" anchor="b"/>
                </a:tc>
                <a:tc>
                  <a:txBody>
                    <a:bodyPr/>
                    <a:lstStyle/>
                    <a:p>
                      <a:pPr algn="ctr" fontAlgn="b"/>
                      <a:r>
                        <a:rPr lang="en-US" sz="800" u="none" strike="noStrike">
                          <a:effectLst/>
                        </a:rPr>
                        <a:t>Grace Baptist Church, Bowie, MD  8:00-3:30 Leader Training</a:t>
                      </a:r>
                      <a:endParaRPr lang="en-US" sz="800" b="0" i="0" u="none" strike="noStrike">
                        <a:effectLst/>
                        <a:latin typeface="Arial" panose="020B0604020202020204" pitchFamily="34" charset="0"/>
                      </a:endParaRPr>
                    </a:p>
                  </a:txBody>
                  <a:tcPr marL="4888" marR="4888" marT="4888" marB="0" anchor="b"/>
                </a:tc>
                <a:extLst>
                  <a:ext uri="{0D108BD9-81ED-4DB2-BD59-A6C34878D82A}">
                    <a16:rowId xmlns:a16="http://schemas.microsoft.com/office/drawing/2014/main" val="107227906"/>
                  </a:ext>
                </a:extLst>
              </a:tr>
              <a:tr h="138350">
                <a:tc>
                  <a:txBody>
                    <a:bodyPr/>
                    <a:lstStyle/>
                    <a:p>
                      <a:pPr algn="ctr" fontAlgn="b"/>
                      <a:r>
                        <a:rPr lang="en-US" sz="800" u="none" strike="noStrike">
                          <a:effectLst/>
                        </a:rPr>
                        <a:t> </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9</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err="1">
                          <a:effectLst/>
                        </a:rPr>
                        <a:t>Awana</a:t>
                      </a:r>
                      <a:r>
                        <a:rPr lang="en-US" sz="800" u="none" strike="noStrike" dirty="0">
                          <a:effectLst/>
                        </a:rPr>
                        <a:t> Uniform</a:t>
                      </a:r>
                      <a:endParaRPr lang="en-US" sz="800" b="0" i="0" u="none" strike="noStrike" dirty="0">
                        <a:effectLst/>
                        <a:latin typeface="Arial" panose="020B0604020202020204" pitchFamily="34" charset="0"/>
                      </a:endParaRPr>
                    </a:p>
                  </a:txBody>
                  <a:tcPr marL="4888" marR="4888" marT="4888" marB="0" anchor="b"/>
                </a:tc>
                <a:tc>
                  <a:txBody>
                    <a:bodyPr/>
                    <a:lstStyle/>
                    <a:p>
                      <a:pPr algn="ctr" fontAlgn="b"/>
                      <a:r>
                        <a:rPr lang="en-US" sz="800" u="none" strike="noStrike">
                          <a:effectLst/>
                        </a:rPr>
                        <a:t>Hola Hoop a Leader!!!!!</a:t>
                      </a:r>
                      <a:endParaRPr lang="en-US" sz="800" b="1" i="0" u="none" strike="noStrike">
                        <a:effectLst/>
                        <a:latin typeface="Arial" panose="020B0604020202020204" pitchFamily="34" charset="0"/>
                      </a:endParaRPr>
                    </a:p>
                  </a:txBody>
                  <a:tcPr marL="4888" marR="4888" marT="4888" marB="0" anchor="b"/>
                </a:tc>
                <a:extLst>
                  <a:ext uri="{0D108BD9-81ED-4DB2-BD59-A6C34878D82A}">
                    <a16:rowId xmlns:a16="http://schemas.microsoft.com/office/drawing/2014/main" val="1711851665"/>
                  </a:ext>
                </a:extLst>
              </a:tr>
              <a:tr h="138350">
                <a:tc>
                  <a:txBody>
                    <a:bodyPr/>
                    <a:lstStyle/>
                    <a:p>
                      <a:pPr algn="ctr" fontAlgn="b"/>
                      <a:r>
                        <a:rPr lang="en-US" sz="800" u="none" strike="noStrike">
                          <a:effectLst/>
                        </a:rPr>
                        <a:t> </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16</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err="1">
                          <a:effectLst/>
                        </a:rPr>
                        <a:t>Awana</a:t>
                      </a:r>
                      <a:r>
                        <a:rPr lang="en-US" sz="800" u="none" strike="noStrike" dirty="0">
                          <a:effectLst/>
                        </a:rPr>
                        <a:t> Uniform</a:t>
                      </a:r>
                      <a:endParaRPr lang="en-US" sz="800" b="0" i="0" u="none" strike="noStrike" dirty="0">
                        <a:effectLst/>
                        <a:latin typeface="Arial" panose="020B0604020202020204" pitchFamily="34" charset="0"/>
                      </a:endParaRPr>
                    </a:p>
                  </a:txBody>
                  <a:tcPr marL="4888" marR="4888" marT="4888" marB="0" anchor="b"/>
                </a:tc>
                <a:tc>
                  <a:txBody>
                    <a:bodyPr/>
                    <a:lstStyle/>
                    <a:p>
                      <a:pPr algn="ctr" fontAlgn="b"/>
                      <a:r>
                        <a:rPr lang="en-US" sz="800" u="none" strike="noStrike">
                          <a:effectLst/>
                        </a:rPr>
                        <a:t> </a:t>
                      </a:r>
                      <a:endParaRPr lang="en-US" sz="800" b="0" i="0" u="none" strike="noStrike">
                        <a:effectLst/>
                        <a:latin typeface="Arial" panose="020B0604020202020204" pitchFamily="34" charset="0"/>
                      </a:endParaRPr>
                    </a:p>
                  </a:txBody>
                  <a:tcPr marL="4888" marR="4888" marT="4888" marB="0" anchor="b"/>
                </a:tc>
                <a:extLst>
                  <a:ext uri="{0D108BD9-81ED-4DB2-BD59-A6C34878D82A}">
                    <a16:rowId xmlns:a16="http://schemas.microsoft.com/office/drawing/2014/main" val="735801254"/>
                  </a:ext>
                </a:extLst>
              </a:tr>
              <a:tr h="138350">
                <a:tc>
                  <a:txBody>
                    <a:bodyPr/>
                    <a:lstStyle/>
                    <a:p>
                      <a:pPr algn="ctr" fontAlgn="b"/>
                      <a:r>
                        <a:rPr lang="en-US" sz="800" u="none" strike="noStrike">
                          <a:effectLst/>
                        </a:rPr>
                        <a:t> </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23</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 </a:t>
                      </a:r>
                      <a:endParaRPr lang="en-US" sz="800" b="1" i="0" u="none" strike="noStrike">
                        <a:effectLst/>
                        <a:latin typeface="Arial" panose="020B0604020202020204" pitchFamily="34" charset="0"/>
                      </a:endParaRPr>
                    </a:p>
                  </a:txBody>
                  <a:tcPr marL="4888" marR="4888" marT="4888" marB="0" anchor="b"/>
                </a:tc>
                <a:extLst>
                  <a:ext uri="{0D108BD9-81ED-4DB2-BD59-A6C34878D82A}">
                    <a16:rowId xmlns:a16="http://schemas.microsoft.com/office/drawing/2014/main" val="1000167402"/>
                  </a:ext>
                </a:extLst>
              </a:tr>
              <a:tr h="269850">
                <a:tc>
                  <a:txBody>
                    <a:bodyPr/>
                    <a:lstStyle/>
                    <a:p>
                      <a:pPr algn="ctr" fontAlgn="b"/>
                      <a:r>
                        <a:rPr lang="en-US" sz="800" u="none" strike="noStrike">
                          <a:effectLst/>
                        </a:rPr>
                        <a:t>Saturday</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26</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Fellowship Church</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Trunk or Treat (no scary costumes please)  2:00 PM - 5:00 PM  SM-Felllowship Church</a:t>
                      </a:r>
                      <a:endParaRPr lang="en-US" sz="800" b="0" i="0" u="none" strike="noStrike">
                        <a:effectLst/>
                        <a:latin typeface="Arial" panose="020B0604020202020204" pitchFamily="34" charset="0"/>
                      </a:endParaRPr>
                    </a:p>
                  </a:txBody>
                  <a:tcPr marL="4888" marR="4888" marT="4888" marB="0" anchor="b"/>
                </a:tc>
                <a:extLst>
                  <a:ext uri="{0D108BD9-81ED-4DB2-BD59-A6C34878D82A}">
                    <a16:rowId xmlns:a16="http://schemas.microsoft.com/office/drawing/2014/main" val="356334158"/>
                  </a:ext>
                </a:extLst>
              </a:tr>
              <a:tr h="143830">
                <a:tc>
                  <a:txBody>
                    <a:bodyPr/>
                    <a:lstStyle/>
                    <a:p>
                      <a:pPr algn="ctr" fontAlgn="b"/>
                      <a:r>
                        <a:rPr lang="en-US" sz="800" u="none" strike="noStrike">
                          <a:effectLst/>
                        </a:rPr>
                        <a:t> </a:t>
                      </a:r>
                      <a:endParaRPr lang="en-US" sz="800" b="1"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30</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Candy Bar BINGO!!! </a:t>
                      </a:r>
                      <a:endParaRPr lang="en-US" sz="800" b="1" i="0" u="none" strike="noStrike">
                        <a:effectLst/>
                        <a:latin typeface="Arial" panose="020B0604020202020204" pitchFamily="34" charset="0"/>
                      </a:endParaRPr>
                    </a:p>
                  </a:txBody>
                  <a:tcPr marL="4888" marR="4888" marT="4888" marB="0" anchor="b"/>
                </a:tc>
                <a:extLst>
                  <a:ext uri="{0D108BD9-81ED-4DB2-BD59-A6C34878D82A}">
                    <a16:rowId xmlns:a16="http://schemas.microsoft.com/office/drawing/2014/main" val="3564326415"/>
                  </a:ext>
                </a:extLst>
              </a:tr>
              <a:tr h="138350">
                <a:tc>
                  <a:txBody>
                    <a:bodyPr/>
                    <a:lstStyle/>
                    <a:p>
                      <a:pPr algn="ctr" fontAlgn="b"/>
                      <a:r>
                        <a:rPr lang="en-US" sz="800" u="none" strike="noStrike">
                          <a:effectLst/>
                        </a:rPr>
                        <a:t>November</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6</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err="1">
                          <a:effectLst/>
                        </a:rPr>
                        <a:t>Awana</a:t>
                      </a:r>
                      <a:r>
                        <a:rPr lang="en-US" sz="800" u="none" strike="noStrike" dirty="0">
                          <a:effectLst/>
                        </a:rPr>
                        <a:t> Store (Cubbies, Sparks, &amp; T&amp;T)</a:t>
                      </a:r>
                      <a:endParaRPr lang="en-US" sz="800" b="1" i="1"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1282242902"/>
                  </a:ext>
                </a:extLst>
              </a:tr>
              <a:tr h="369390">
                <a:tc>
                  <a:txBody>
                    <a:bodyPr/>
                    <a:lstStyle/>
                    <a:p>
                      <a:pPr algn="ctr" fontAlgn="b"/>
                      <a:r>
                        <a:rPr lang="en-US" sz="800" u="none" strike="noStrike">
                          <a:effectLst/>
                        </a:rPr>
                        <a:t>CA</a:t>
                      </a:r>
                      <a:endParaRPr lang="en-US" sz="800" b="1" i="1"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13</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Drama </a:t>
                      </a:r>
                      <a:r>
                        <a:rPr lang="en-US" sz="800" u="none" strike="noStrike" dirty="0" err="1">
                          <a:effectLst/>
                        </a:rPr>
                        <a:t>WeekCubbies</a:t>
                      </a:r>
                      <a:r>
                        <a:rPr lang="en-US" sz="800" u="none" strike="noStrike" dirty="0">
                          <a:effectLst/>
                        </a:rPr>
                        <a:t> and Sparks will go directly to their Handbook classroom.  Sparks will be picked up from GYM end of Night.  (TREK and JOURNEY Sweet Frogs)</a:t>
                      </a:r>
                      <a:endParaRPr lang="en-US" sz="800" b="1" i="1"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32360014"/>
                  </a:ext>
                </a:extLst>
              </a:tr>
              <a:tr h="138350">
                <a:tc>
                  <a:txBody>
                    <a:bodyPr/>
                    <a:lstStyle/>
                    <a:p>
                      <a:pPr algn="ctr" fontAlgn="b"/>
                      <a:r>
                        <a:rPr lang="en-US" sz="800" u="none" strike="noStrike">
                          <a:effectLst/>
                        </a:rPr>
                        <a:t> </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20</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 </a:t>
                      </a:r>
                      <a:endParaRPr lang="en-US" sz="800" b="1" i="1"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3421709382"/>
                  </a:ext>
                </a:extLst>
              </a:tr>
              <a:tr h="143830">
                <a:tc>
                  <a:txBody>
                    <a:bodyPr/>
                    <a:lstStyle/>
                    <a:p>
                      <a:pPr algn="ctr" fontAlgn="b"/>
                      <a:r>
                        <a:rPr lang="en-US" sz="800" u="none" strike="noStrike">
                          <a:effectLst/>
                        </a:rPr>
                        <a:t> </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27</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NO AWANA</a:t>
                      </a:r>
                      <a:endParaRPr lang="en-US" sz="800" b="1"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Thanksgiving Break - NO AWANA</a:t>
                      </a:r>
                      <a:endParaRPr lang="en-US" sz="800" b="1" i="1"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1940889073"/>
                  </a:ext>
                </a:extLst>
              </a:tr>
              <a:tr h="138350">
                <a:tc>
                  <a:txBody>
                    <a:bodyPr/>
                    <a:lstStyle/>
                    <a:p>
                      <a:pPr algn="ctr" fontAlgn="b"/>
                      <a:r>
                        <a:rPr lang="en-US" sz="800" u="none" strike="noStrike">
                          <a:effectLst/>
                        </a:rPr>
                        <a:t>December</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4</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 </a:t>
                      </a:r>
                      <a:endParaRPr lang="en-US" sz="800" b="0" i="0"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1900356710"/>
                  </a:ext>
                </a:extLst>
              </a:tr>
              <a:tr h="138350">
                <a:tc>
                  <a:txBody>
                    <a:bodyPr/>
                    <a:lstStyle/>
                    <a:p>
                      <a:pPr algn="ctr" fontAlgn="b"/>
                      <a:r>
                        <a:rPr lang="en-US" sz="800" u="none" strike="noStrike">
                          <a:effectLst/>
                        </a:rPr>
                        <a:t> </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11</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Ugly Christmas Sweater Contest - prizes in each club</a:t>
                      </a:r>
                      <a:endParaRPr lang="en-US" sz="800" b="0" i="0"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3478270725"/>
                  </a:ext>
                </a:extLst>
              </a:tr>
              <a:tr h="143830">
                <a:tc>
                  <a:txBody>
                    <a:bodyPr/>
                    <a:lstStyle/>
                    <a:p>
                      <a:pPr algn="ctr" fontAlgn="b"/>
                      <a:r>
                        <a:rPr lang="en-US" sz="800" u="none" strike="noStrike">
                          <a:effectLst/>
                        </a:rPr>
                        <a:t> </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18</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Waldorf Skating Rink</a:t>
                      </a:r>
                      <a:endParaRPr lang="en-US" sz="800" b="1"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Happy Birthday Jesus at the Waldorf Skating Rink </a:t>
                      </a:r>
                      <a:endParaRPr lang="en-US" sz="800" b="0" i="0"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3987482826"/>
                  </a:ext>
                </a:extLst>
              </a:tr>
              <a:tr h="143830">
                <a:tc>
                  <a:txBody>
                    <a:bodyPr/>
                    <a:lstStyle/>
                    <a:p>
                      <a:pPr algn="ctr" fontAlgn="b"/>
                      <a:r>
                        <a:rPr lang="en-US" sz="800" u="none" strike="noStrike">
                          <a:effectLst/>
                        </a:rPr>
                        <a:t> </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25</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NO AWANA</a:t>
                      </a:r>
                      <a:endParaRPr lang="en-US" sz="800" b="1"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Merry Christmas - NO AWANA </a:t>
                      </a:r>
                      <a:endParaRPr lang="en-US" sz="800" b="1" i="1"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2555230733"/>
                  </a:ext>
                </a:extLst>
              </a:tr>
              <a:tr h="143830">
                <a:tc>
                  <a:txBody>
                    <a:bodyPr/>
                    <a:lstStyle/>
                    <a:p>
                      <a:pPr algn="ctr" fontAlgn="b"/>
                      <a:r>
                        <a:rPr lang="en-US" sz="800" u="none" strike="noStrike">
                          <a:effectLst/>
                        </a:rPr>
                        <a:t>January</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1</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NO AWANA</a:t>
                      </a:r>
                      <a:endParaRPr lang="en-US" sz="800" b="1"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Happy New Year - NO AWANA</a:t>
                      </a:r>
                      <a:endParaRPr lang="en-US" sz="800" b="1" i="0"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2611283011"/>
                  </a:ext>
                </a:extLst>
              </a:tr>
              <a:tr h="143830">
                <a:tc>
                  <a:txBody>
                    <a:bodyPr/>
                    <a:lstStyle/>
                    <a:p>
                      <a:pPr algn="ctr" fontAlgn="b"/>
                      <a:r>
                        <a:rPr lang="en-US" sz="800" u="none" strike="noStrike">
                          <a:effectLst/>
                        </a:rPr>
                        <a:t>CA/SS</a:t>
                      </a:r>
                      <a:endParaRPr lang="en-US" sz="800" b="1" i="1"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8</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 </a:t>
                      </a:r>
                      <a:endParaRPr lang="en-US" sz="800" b="1" i="0"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2743942854"/>
                  </a:ext>
                </a:extLst>
              </a:tr>
              <a:tr h="138350">
                <a:tc>
                  <a:txBody>
                    <a:bodyPr/>
                    <a:lstStyle/>
                    <a:p>
                      <a:pPr algn="ctr" fontAlgn="b"/>
                      <a:r>
                        <a:rPr lang="en-US" sz="800" u="none" strike="noStrike">
                          <a:effectLst/>
                        </a:rPr>
                        <a:t> </a:t>
                      </a:r>
                      <a:endParaRPr lang="en-US" sz="800" b="1" i="1"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15</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err="1">
                          <a:effectLst/>
                        </a:rPr>
                        <a:t>Ooodles</a:t>
                      </a:r>
                      <a:r>
                        <a:rPr lang="en-US" sz="800" u="none" strike="noStrike" dirty="0">
                          <a:effectLst/>
                        </a:rPr>
                        <a:t> of Noodles Competition</a:t>
                      </a:r>
                      <a:endParaRPr lang="en-US" sz="800" b="0" i="0"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2612638284"/>
                  </a:ext>
                </a:extLst>
              </a:tr>
              <a:tr h="138350">
                <a:tc>
                  <a:txBody>
                    <a:bodyPr/>
                    <a:lstStyle/>
                    <a:p>
                      <a:pPr algn="ctr" fontAlgn="b"/>
                      <a:r>
                        <a:rPr lang="en-US" sz="800" u="none" strike="noStrike">
                          <a:effectLst/>
                        </a:rPr>
                        <a:t> </a:t>
                      </a:r>
                      <a:endParaRPr lang="en-US" sz="800" b="1" i="1"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22</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 </a:t>
                      </a:r>
                      <a:endParaRPr lang="en-US" sz="800" b="0" i="0"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3900392380"/>
                  </a:ext>
                </a:extLst>
              </a:tr>
              <a:tr h="138350">
                <a:tc>
                  <a:txBody>
                    <a:bodyPr/>
                    <a:lstStyle/>
                    <a:p>
                      <a:pPr algn="ctr" fontAlgn="b"/>
                      <a:r>
                        <a:rPr lang="en-US" sz="800" u="none" strike="noStrike">
                          <a:effectLst/>
                        </a:rPr>
                        <a:t> </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29</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err="1">
                          <a:effectLst/>
                        </a:rPr>
                        <a:t>Awana</a:t>
                      </a:r>
                      <a:r>
                        <a:rPr lang="en-US" sz="800" u="none" strike="noStrike" dirty="0">
                          <a:effectLst/>
                        </a:rPr>
                        <a:t> Store (TREK&amp;JOURNEY Sweet Frogs)</a:t>
                      </a:r>
                      <a:endParaRPr lang="en-US" sz="800" b="1" i="1"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3198644382"/>
                  </a:ext>
                </a:extLst>
              </a:tr>
              <a:tr h="138350">
                <a:tc>
                  <a:txBody>
                    <a:bodyPr/>
                    <a:lstStyle/>
                    <a:p>
                      <a:pPr algn="ctr" fontAlgn="b"/>
                      <a:r>
                        <a:rPr lang="en-US" sz="800" u="none" strike="noStrike">
                          <a:effectLst/>
                        </a:rPr>
                        <a:t>February</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5</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 </a:t>
                      </a:r>
                      <a:endParaRPr lang="en-US" sz="800" b="1" i="1"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4177026410"/>
                  </a:ext>
                </a:extLst>
              </a:tr>
              <a:tr h="138350">
                <a:tc>
                  <a:txBody>
                    <a:bodyPr/>
                    <a:lstStyle/>
                    <a:p>
                      <a:pPr algn="ctr" fontAlgn="b"/>
                      <a:r>
                        <a:rPr lang="en-US" sz="800" u="none" strike="noStrike">
                          <a:effectLst/>
                        </a:rPr>
                        <a:t> </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12</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Valentine's Day Sock Hop w/Ice Cream Social</a:t>
                      </a:r>
                      <a:endParaRPr lang="en-US" sz="800" b="1" i="1"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965917767"/>
                  </a:ext>
                </a:extLst>
              </a:tr>
              <a:tr h="138350">
                <a:tc>
                  <a:txBody>
                    <a:bodyPr/>
                    <a:lstStyle/>
                    <a:p>
                      <a:pPr algn="ctr" fontAlgn="b"/>
                      <a:r>
                        <a:rPr lang="en-US" sz="800" u="none" strike="noStrike">
                          <a:effectLst/>
                        </a:rPr>
                        <a:t> </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19</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 </a:t>
                      </a:r>
                      <a:endParaRPr lang="en-US" sz="800" b="1" i="1"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451988887"/>
                  </a:ext>
                </a:extLst>
              </a:tr>
              <a:tr h="138350">
                <a:tc>
                  <a:txBody>
                    <a:bodyPr/>
                    <a:lstStyle/>
                    <a:p>
                      <a:pPr algn="ctr" fontAlgn="b"/>
                      <a:r>
                        <a:rPr lang="en-US" sz="800" u="none" strike="noStrike">
                          <a:effectLst/>
                        </a:rPr>
                        <a:t> </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26</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 </a:t>
                      </a:r>
                      <a:endParaRPr lang="en-US" sz="800" b="0" i="0"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3651061922"/>
                  </a:ext>
                </a:extLst>
              </a:tr>
              <a:tr h="138350">
                <a:tc>
                  <a:txBody>
                    <a:bodyPr/>
                    <a:lstStyle/>
                    <a:p>
                      <a:pPr algn="ctr" fontAlgn="b"/>
                      <a:r>
                        <a:rPr lang="en-US" sz="800" u="none" strike="noStrike">
                          <a:effectLst/>
                        </a:rPr>
                        <a:t> MARCH</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4</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 </a:t>
                      </a:r>
                      <a:endParaRPr lang="en-US" sz="800" b="1" i="1"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3856774959"/>
                  </a:ext>
                </a:extLst>
              </a:tr>
              <a:tr h="138350">
                <a:tc>
                  <a:txBody>
                    <a:bodyPr/>
                    <a:lstStyle/>
                    <a:p>
                      <a:pPr algn="ctr" fontAlgn="b"/>
                      <a:r>
                        <a:rPr lang="en-US" sz="800" u="none" strike="noStrike">
                          <a:effectLst/>
                        </a:rPr>
                        <a:t>Saturday, CA</a:t>
                      </a:r>
                      <a:endParaRPr lang="en-US" sz="800" b="1" i="1"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7</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Games</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Sparks-a-</a:t>
                      </a:r>
                      <a:r>
                        <a:rPr lang="en-US" sz="800" u="none" strike="noStrike" dirty="0" err="1">
                          <a:effectLst/>
                        </a:rPr>
                        <a:t>rama</a:t>
                      </a:r>
                      <a:r>
                        <a:rPr lang="en-US" sz="800" u="none" strike="noStrike" dirty="0">
                          <a:effectLst/>
                        </a:rPr>
                        <a:t> and </a:t>
                      </a:r>
                      <a:r>
                        <a:rPr lang="en-US" sz="800" u="none" strike="noStrike" dirty="0" err="1">
                          <a:effectLst/>
                        </a:rPr>
                        <a:t>Awana</a:t>
                      </a:r>
                      <a:r>
                        <a:rPr lang="en-US" sz="800" u="none" strike="noStrike" dirty="0">
                          <a:effectLst/>
                        </a:rPr>
                        <a:t> Games </a:t>
                      </a:r>
                      <a:endParaRPr lang="en-US" sz="800" b="1" i="1"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529509674"/>
                  </a:ext>
                </a:extLst>
              </a:tr>
              <a:tr h="369390">
                <a:tc>
                  <a:txBody>
                    <a:bodyPr/>
                    <a:lstStyle/>
                    <a:p>
                      <a:pPr algn="ctr" fontAlgn="b"/>
                      <a:r>
                        <a:rPr lang="en-US" sz="800" u="none" strike="noStrike">
                          <a:effectLst/>
                        </a:rPr>
                        <a:t> </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11</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a:t>
                      </a:r>
                      <a:endParaRPr lang="en-US" sz="800" b="0" i="0" u="none" strike="noStrike">
                        <a:effectLst/>
                        <a:latin typeface="Arial" panose="020B0604020202020204" pitchFamily="34" charset="0"/>
                      </a:endParaRPr>
                    </a:p>
                  </a:txBody>
                  <a:tcPr marL="4888" marR="4888" marT="4888" marB="0" anchor="b"/>
                </a:tc>
                <a:tc>
                  <a:txBody>
                    <a:bodyPr/>
                    <a:lstStyle/>
                    <a:p>
                      <a:pPr algn="l" fontAlgn="b"/>
                      <a:r>
                        <a:rPr lang="en-US" sz="800" u="none" strike="noStrike" dirty="0">
                          <a:effectLst/>
                        </a:rPr>
                        <a:t>Drama </a:t>
                      </a:r>
                      <a:r>
                        <a:rPr lang="en-US" sz="800" u="none" strike="noStrike" dirty="0" err="1">
                          <a:effectLst/>
                        </a:rPr>
                        <a:t>WeekCubbies</a:t>
                      </a:r>
                      <a:r>
                        <a:rPr lang="en-US" sz="800" u="none" strike="noStrike" dirty="0">
                          <a:effectLst/>
                        </a:rPr>
                        <a:t> and Sparks will go directly to their Handbook classroom.  Sparks will be picked up from GYM end of Night.  </a:t>
                      </a:r>
                      <a:endParaRPr lang="en-US" sz="800" b="1" i="1"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3007995485"/>
                  </a:ext>
                </a:extLst>
              </a:tr>
              <a:tr h="143830">
                <a:tc>
                  <a:txBody>
                    <a:bodyPr/>
                    <a:lstStyle/>
                    <a:p>
                      <a:pPr algn="ctr" fontAlgn="b"/>
                      <a:r>
                        <a:rPr lang="en-US" sz="800" u="none" strike="noStrike">
                          <a:effectLst/>
                        </a:rPr>
                        <a:t> </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18</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 </a:t>
                      </a:r>
                      <a:endParaRPr lang="en-US" sz="800" b="1" i="0"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4151822895"/>
                  </a:ext>
                </a:extLst>
              </a:tr>
              <a:tr h="143830">
                <a:tc>
                  <a:txBody>
                    <a:bodyPr/>
                    <a:lstStyle/>
                    <a:p>
                      <a:pPr algn="ctr" fontAlgn="b"/>
                      <a:r>
                        <a:rPr lang="en-US" sz="800" u="none" strike="noStrike">
                          <a:effectLst/>
                        </a:rPr>
                        <a:t> </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25</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 </a:t>
                      </a:r>
                      <a:endParaRPr lang="en-US" sz="800" b="1" i="0"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441928602"/>
                  </a:ext>
                </a:extLst>
              </a:tr>
              <a:tr h="143830">
                <a:tc>
                  <a:txBody>
                    <a:bodyPr/>
                    <a:lstStyle/>
                    <a:p>
                      <a:pPr algn="ctr" fontAlgn="b"/>
                      <a:r>
                        <a:rPr lang="en-US" sz="800" u="none" strike="noStrike">
                          <a:effectLst/>
                        </a:rPr>
                        <a:t>April</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1</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Easter Egg Hunt - Raffle</a:t>
                      </a:r>
                      <a:endParaRPr lang="en-US" sz="800" b="1" i="0"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1589278890"/>
                  </a:ext>
                </a:extLst>
              </a:tr>
              <a:tr h="143830">
                <a:tc>
                  <a:txBody>
                    <a:bodyPr/>
                    <a:lstStyle/>
                    <a:p>
                      <a:pPr algn="ctr" fontAlgn="b"/>
                      <a:r>
                        <a:rPr lang="en-US" sz="800" u="none" strike="noStrike">
                          <a:effectLst/>
                        </a:rPr>
                        <a:t> </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8</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NO AWANA</a:t>
                      </a:r>
                      <a:endParaRPr lang="en-US" sz="800" b="1"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Easter Break- No </a:t>
                      </a:r>
                      <a:r>
                        <a:rPr lang="en-US" sz="800" u="none" strike="noStrike" dirty="0" err="1">
                          <a:effectLst/>
                        </a:rPr>
                        <a:t>Awana</a:t>
                      </a:r>
                      <a:r>
                        <a:rPr lang="en-US" sz="800" u="none" strike="noStrike" dirty="0">
                          <a:effectLst/>
                        </a:rPr>
                        <a:t> </a:t>
                      </a:r>
                      <a:endParaRPr lang="en-US" sz="800" b="1" i="0"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2189844324"/>
                  </a:ext>
                </a:extLst>
              </a:tr>
              <a:tr h="143830">
                <a:tc>
                  <a:txBody>
                    <a:bodyPr/>
                    <a:lstStyle/>
                    <a:p>
                      <a:pPr algn="ctr" fontAlgn="b"/>
                      <a:r>
                        <a:rPr lang="en-US" sz="800" u="none" strike="noStrike">
                          <a:effectLst/>
                        </a:rPr>
                        <a:t> </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15</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Uniform</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 </a:t>
                      </a:r>
                      <a:endParaRPr lang="en-US" sz="800" b="1" i="0"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308993711"/>
                  </a:ext>
                </a:extLst>
              </a:tr>
              <a:tr h="143830">
                <a:tc>
                  <a:txBody>
                    <a:bodyPr/>
                    <a:lstStyle/>
                    <a:p>
                      <a:pPr algn="ctr" fontAlgn="b"/>
                      <a:r>
                        <a:rPr lang="en-US" sz="800" u="none" strike="noStrike">
                          <a:effectLst/>
                        </a:rPr>
                        <a:t>CA/SS</a:t>
                      </a:r>
                      <a:endParaRPr lang="en-US" sz="800" b="1" i="1"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22</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Unform</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(TREK &amp; JOURNEY End of Year Cookout)</a:t>
                      </a:r>
                      <a:endParaRPr lang="en-US" sz="800" b="1" i="0"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2204464202"/>
                  </a:ext>
                </a:extLst>
              </a:tr>
              <a:tr h="138350">
                <a:tc>
                  <a:txBody>
                    <a:bodyPr/>
                    <a:lstStyle/>
                    <a:p>
                      <a:pPr algn="ctr" fontAlgn="b"/>
                      <a:r>
                        <a:rPr lang="en-US" sz="800" u="none" strike="noStrike">
                          <a:effectLst/>
                        </a:rPr>
                        <a:t> </a:t>
                      </a:r>
                      <a:endParaRPr lang="en-US" sz="800" b="1" i="1"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29</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 </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err="1">
                          <a:effectLst/>
                        </a:rPr>
                        <a:t>Awana</a:t>
                      </a:r>
                      <a:r>
                        <a:rPr lang="en-US" sz="800" u="none" strike="noStrike" dirty="0">
                          <a:effectLst/>
                        </a:rPr>
                        <a:t> Store </a:t>
                      </a:r>
                      <a:endParaRPr lang="en-US" sz="800" b="1" i="1"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4117743360"/>
                  </a:ext>
                </a:extLst>
              </a:tr>
              <a:tr h="143830">
                <a:tc>
                  <a:txBody>
                    <a:bodyPr/>
                    <a:lstStyle/>
                    <a:p>
                      <a:pPr algn="ctr" fontAlgn="b"/>
                      <a:r>
                        <a:rPr lang="en-US" sz="800" u="none" strike="noStrike">
                          <a:effectLst/>
                        </a:rPr>
                        <a:t>May</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6</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Carnival</a:t>
                      </a:r>
                      <a:endParaRPr lang="en-US" sz="800" b="1"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AWANA CARNIVAL - Lot's of fun!  </a:t>
                      </a:r>
                      <a:endParaRPr lang="en-US" sz="800" b="1" i="1"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1888018226"/>
                  </a:ext>
                </a:extLst>
              </a:tr>
              <a:tr h="269850">
                <a:tc>
                  <a:txBody>
                    <a:bodyPr/>
                    <a:lstStyle/>
                    <a:p>
                      <a:pPr algn="ctr" fontAlgn="b"/>
                      <a:r>
                        <a:rPr lang="en-US" sz="800" u="none" strike="noStrike">
                          <a:effectLst/>
                        </a:rPr>
                        <a:t>Sunday</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10</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Leaders Appreciation Dinner</a:t>
                      </a:r>
                      <a:endParaRPr lang="en-US" sz="800" b="1"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a:effectLst/>
                        </a:rPr>
                        <a:t>Immediately following Fellowship Church 11:00 AM Service (approx. 12:45 PM)</a:t>
                      </a:r>
                      <a:endParaRPr lang="en-US" sz="800" b="1" i="1"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1320175852"/>
                  </a:ext>
                </a:extLst>
              </a:tr>
              <a:tr h="287660">
                <a:tc>
                  <a:txBody>
                    <a:bodyPr/>
                    <a:lstStyle/>
                    <a:p>
                      <a:pPr algn="ctr" fontAlgn="b"/>
                      <a:r>
                        <a:rPr lang="en-US" sz="800" u="none" strike="noStrike">
                          <a:effectLst/>
                        </a:rPr>
                        <a:t> </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13</a:t>
                      </a:r>
                      <a:endParaRPr lang="en-US" sz="800" b="0"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a:effectLst/>
                        </a:rPr>
                        <a:t>Awana Awards Night</a:t>
                      </a:r>
                      <a:endParaRPr lang="en-US" sz="800" b="1" i="0" u="none" strike="noStrike">
                        <a:effectLst/>
                        <a:latin typeface="Arial" panose="020B0604020202020204" pitchFamily="34" charset="0"/>
                      </a:endParaRPr>
                    </a:p>
                  </a:txBody>
                  <a:tcPr marL="4888" marR="4888" marT="4888" marB="0" anchor="b"/>
                </a:tc>
                <a:tc>
                  <a:txBody>
                    <a:bodyPr/>
                    <a:lstStyle/>
                    <a:p>
                      <a:pPr algn="ctr" fontAlgn="b"/>
                      <a:r>
                        <a:rPr lang="en-US" sz="800" u="none" strike="noStrike" dirty="0" err="1">
                          <a:effectLst/>
                        </a:rPr>
                        <a:t>Awana</a:t>
                      </a:r>
                      <a:r>
                        <a:rPr lang="en-US" sz="800" u="none" strike="noStrike" dirty="0">
                          <a:effectLst/>
                        </a:rPr>
                        <a:t> Awards Night - See you September 16, 2020 …bring a friend!</a:t>
                      </a:r>
                      <a:endParaRPr lang="en-US" sz="800" b="1" i="0" u="none" strike="noStrike" dirty="0">
                        <a:effectLst/>
                        <a:latin typeface="Arial" panose="020B0604020202020204" pitchFamily="34" charset="0"/>
                      </a:endParaRPr>
                    </a:p>
                  </a:txBody>
                  <a:tcPr marL="4888" marR="4888" marT="4888" marB="0" anchor="b"/>
                </a:tc>
                <a:extLst>
                  <a:ext uri="{0D108BD9-81ED-4DB2-BD59-A6C34878D82A}">
                    <a16:rowId xmlns:a16="http://schemas.microsoft.com/office/drawing/2014/main" val="1581486798"/>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1"/>
          </p:nvPr>
        </p:nvSpPr>
        <p:spPr>
          <a:xfrm>
            <a:off x="76200" y="152400"/>
            <a:ext cx="4343400" cy="6553200"/>
          </a:xfrm>
        </p:spPr>
        <p:txBody>
          <a:bodyPr>
            <a:normAutofit fontScale="85000" lnSpcReduction="20000"/>
          </a:bodyPr>
          <a:lstStyle/>
          <a:p>
            <a:pPr algn="ctr">
              <a:buNone/>
            </a:pPr>
            <a:r>
              <a:rPr lang="en-US" sz="1400" dirty="0"/>
              <a:t>AWANA stands for </a:t>
            </a:r>
            <a:r>
              <a:rPr lang="en-US" sz="1400" u="sng" dirty="0"/>
              <a:t>A</a:t>
            </a:r>
            <a:r>
              <a:rPr lang="en-US" sz="1400" dirty="0"/>
              <a:t>pproved </a:t>
            </a:r>
            <a:r>
              <a:rPr lang="en-US" sz="1400" u="sng" dirty="0"/>
              <a:t>W</a:t>
            </a:r>
            <a:r>
              <a:rPr lang="en-US" sz="1400" dirty="0"/>
              <a:t>orkmen </a:t>
            </a:r>
            <a:r>
              <a:rPr lang="en-US" sz="1400" u="sng" dirty="0"/>
              <a:t>A</a:t>
            </a:r>
            <a:r>
              <a:rPr lang="en-US" sz="1400" dirty="0"/>
              <a:t>re </a:t>
            </a:r>
            <a:r>
              <a:rPr lang="en-US" sz="1400" u="sng" dirty="0"/>
              <a:t>N</a:t>
            </a:r>
            <a:r>
              <a:rPr lang="en-US" sz="1400" dirty="0"/>
              <a:t>ot </a:t>
            </a:r>
            <a:r>
              <a:rPr lang="en-US" sz="1400" u="sng" dirty="0"/>
              <a:t>A</a:t>
            </a:r>
            <a:r>
              <a:rPr lang="en-US" sz="1400" dirty="0"/>
              <a:t>shamed (2Timothy 2:15). </a:t>
            </a:r>
          </a:p>
          <a:p>
            <a:pPr algn="ctr">
              <a:buNone/>
            </a:pPr>
            <a:endParaRPr lang="en-US" sz="1400" dirty="0"/>
          </a:p>
          <a:p>
            <a:pPr>
              <a:buNone/>
            </a:pPr>
            <a:r>
              <a:rPr lang="en-US" sz="1400" dirty="0"/>
              <a:t>It is an international organization dedicated to seeing children</a:t>
            </a:r>
          </a:p>
          <a:p>
            <a:pPr>
              <a:buNone/>
            </a:pPr>
            <a:r>
              <a:rPr lang="en-US" sz="1400" dirty="0"/>
              <a:t>learn of God's love for them. The AWANA program here at</a:t>
            </a:r>
          </a:p>
          <a:p>
            <a:pPr>
              <a:buNone/>
            </a:pPr>
            <a:r>
              <a:rPr lang="en-US" sz="1400" dirty="0"/>
              <a:t>Fellowship Church seeks to provide an atmosphere in which your</a:t>
            </a:r>
          </a:p>
          <a:p>
            <a:pPr>
              <a:buNone/>
            </a:pPr>
            <a:r>
              <a:rPr lang="en-US" sz="1400" dirty="0"/>
              <a:t>child can enjoy growing spiritually, physically, mentally and</a:t>
            </a:r>
          </a:p>
          <a:p>
            <a:pPr>
              <a:buNone/>
            </a:pPr>
            <a:r>
              <a:rPr lang="en-US" sz="1400" dirty="0"/>
              <a:t>emotionally.</a:t>
            </a:r>
          </a:p>
          <a:p>
            <a:pPr>
              <a:buNone/>
            </a:pPr>
            <a:endParaRPr lang="en-US" sz="1400" dirty="0"/>
          </a:p>
          <a:p>
            <a:pPr>
              <a:buNone/>
            </a:pPr>
            <a:r>
              <a:rPr lang="en-US" sz="1400" dirty="0"/>
              <a:t>Children and youth enjoy the AWANA experience in age</a:t>
            </a:r>
          </a:p>
          <a:p>
            <a:pPr>
              <a:lnSpc>
                <a:spcPct val="120000"/>
              </a:lnSpc>
              <a:buNone/>
            </a:pPr>
            <a:r>
              <a:rPr lang="en-US" sz="1400" dirty="0"/>
              <a:t>appropriate clubs:</a:t>
            </a:r>
            <a:br>
              <a:rPr lang="en-US" sz="1400" dirty="0"/>
            </a:br>
            <a:br>
              <a:rPr lang="en-US" sz="1400" dirty="0"/>
            </a:br>
            <a:r>
              <a:rPr lang="en-US" sz="1400" dirty="0"/>
              <a:t>Cubbies: 3 and 4 year olds (potty trained)</a:t>
            </a:r>
            <a:br>
              <a:rPr lang="en-US" sz="1400" dirty="0"/>
            </a:br>
            <a:r>
              <a:rPr lang="en-US" sz="1400" dirty="0"/>
              <a:t>Sparks: K-5 through 2nd grade</a:t>
            </a:r>
            <a:br>
              <a:rPr lang="en-US" sz="1400" dirty="0"/>
            </a:br>
            <a:r>
              <a:rPr lang="en-US" sz="1400" dirty="0"/>
              <a:t>Truth &amp; Training: 3rd through 5th grade</a:t>
            </a:r>
            <a:br>
              <a:rPr lang="en-US" sz="1400" dirty="0"/>
            </a:br>
            <a:r>
              <a:rPr lang="en-US" sz="1400" dirty="0"/>
              <a:t>Trek:  6th through 8th grade</a:t>
            </a:r>
          </a:p>
          <a:p>
            <a:pPr>
              <a:lnSpc>
                <a:spcPct val="120000"/>
              </a:lnSpc>
              <a:buNone/>
            </a:pPr>
            <a:r>
              <a:rPr lang="en-US" sz="1400" dirty="0"/>
              <a:t>	Journey: 9th through 12th grade</a:t>
            </a:r>
            <a:r>
              <a:rPr lang="en-US" sz="1400" baseline="30000" dirty="0"/>
              <a:t>	</a:t>
            </a:r>
            <a:endParaRPr lang="en-US" sz="1400" dirty="0"/>
          </a:p>
          <a:p>
            <a:pPr>
              <a:buNone/>
            </a:pPr>
            <a:endParaRPr lang="en-US" sz="1400" dirty="0"/>
          </a:p>
          <a:p>
            <a:pPr>
              <a:buNone/>
            </a:pPr>
            <a:r>
              <a:rPr lang="en-US" sz="1400" dirty="0"/>
              <a:t>AWANA's is a three-part program, designed to maximize each</a:t>
            </a:r>
          </a:p>
          <a:p>
            <a:pPr>
              <a:buNone/>
            </a:pPr>
            <a:r>
              <a:rPr lang="en-US" sz="1400" dirty="0"/>
              <a:t>clubber’s energy, attention, and time as they learn to know, love</a:t>
            </a:r>
          </a:p>
          <a:p>
            <a:pPr>
              <a:buNone/>
            </a:pPr>
            <a:r>
              <a:rPr lang="en-US" sz="1400" dirty="0"/>
              <a:t>and service God:</a:t>
            </a:r>
            <a:br>
              <a:rPr lang="en-US" sz="1400" dirty="0"/>
            </a:br>
            <a:br>
              <a:rPr lang="en-US" sz="1400" dirty="0"/>
            </a:br>
            <a:r>
              <a:rPr lang="en-US" sz="1400" dirty="0"/>
              <a:t>1. Handbook Time: Children and youth will work one-on-one in small groups with a trained leader to study and memorize God’s Word. This is accomplished as they work through an introductory booklet and handbook.</a:t>
            </a:r>
            <a:br>
              <a:rPr lang="en-US" sz="1400" dirty="0"/>
            </a:br>
            <a:br>
              <a:rPr lang="en-US" sz="1400" dirty="0"/>
            </a:br>
            <a:r>
              <a:rPr lang="en-US" sz="1400" dirty="0"/>
              <a:t>2. Large Group Time: Clubbers will come together to sing and hear an age-appropriate Bible story. This interactive time between adult leaders and children helps them to understand the Bible and learn to apply it to their daily lives. Clubbers are recognized for milestone and other accomplishments related to their study of the Bible and other club objectives.</a:t>
            </a:r>
            <a:br>
              <a:rPr lang="en-US" sz="1400" dirty="0"/>
            </a:br>
            <a:br>
              <a:rPr lang="en-US" sz="1400" dirty="0"/>
            </a:br>
            <a:r>
              <a:rPr lang="en-US" sz="1400" dirty="0"/>
              <a:t>3. Game Time: Children and youth learn teamwork and sportsmanship in team competition in the AWANA Games Circle.</a:t>
            </a:r>
          </a:p>
        </p:txBody>
      </p:sp>
      <p:sp>
        <p:nvSpPr>
          <p:cNvPr id="8" name="Content Placeholder 7"/>
          <p:cNvSpPr>
            <a:spLocks noGrp="1"/>
          </p:cNvSpPr>
          <p:nvPr>
            <p:ph sz="half" idx="2"/>
          </p:nvPr>
        </p:nvSpPr>
        <p:spPr>
          <a:xfrm>
            <a:off x="4800600" y="152400"/>
            <a:ext cx="4191000" cy="6553200"/>
          </a:xfrm>
        </p:spPr>
        <p:txBody>
          <a:bodyPr>
            <a:normAutofit fontScale="85000" lnSpcReduction="20000"/>
          </a:bodyPr>
          <a:lstStyle/>
          <a:p>
            <a:pPr algn="ctr">
              <a:buNone/>
            </a:pPr>
            <a:r>
              <a:rPr lang="en-US" sz="2400" dirty="0"/>
              <a:t>AWANA Club 2019-2020</a:t>
            </a:r>
          </a:p>
          <a:p>
            <a:pPr algn="ctr">
              <a:buNone/>
            </a:pPr>
            <a:endParaRPr lang="en-US" sz="1400" b="1" dirty="0">
              <a:solidFill>
                <a:srgbClr val="FF0000"/>
              </a:solidFill>
            </a:endParaRPr>
          </a:p>
          <a:p>
            <a:pPr>
              <a:buNone/>
            </a:pPr>
            <a:r>
              <a:rPr lang="en-US" sz="1400" b="1" dirty="0">
                <a:solidFill>
                  <a:srgbClr val="FF0000"/>
                </a:solidFill>
              </a:rPr>
              <a:t>September 18, 2019- 6:00-7:00 pm</a:t>
            </a:r>
          </a:p>
          <a:p>
            <a:pPr>
              <a:buNone/>
            </a:pPr>
            <a:r>
              <a:rPr lang="en-US" sz="1400" b="1" dirty="0">
                <a:solidFill>
                  <a:srgbClr val="FF0000"/>
                </a:solidFill>
              </a:rPr>
              <a:t>Registration Night</a:t>
            </a:r>
            <a:r>
              <a:rPr lang="en-US" sz="1400" dirty="0">
                <a:solidFill>
                  <a:srgbClr val="FF0000"/>
                </a:solidFill>
              </a:rPr>
              <a:t> </a:t>
            </a:r>
            <a:r>
              <a:rPr lang="en-US" sz="1400" b="1" dirty="0">
                <a:solidFill>
                  <a:srgbClr val="FF0000"/>
                </a:solidFill>
              </a:rPr>
              <a:t>(mandatory parents attendance).  </a:t>
            </a:r>
          </a:p>
          <a:p>
            <a:pPr>
              <a:buNone/>
            </a:pPr>
            <a:r>
              <a:rPr lang="en-US" sz="1400" dirty="0"/>
              <a:t>Come register your child for </a:t>
            </a:r>
            <a:r>
              <a:rPr lang="en-US" sz="1400" dirty="0" err="1"/>
              <a:t>Awana</a:t>
            </a:r>
            <a:r>
              <a:rPr lang="en-US" sz="1400" dirty="0"/>
              <a:t>, and hear details on</a:t>
            </a:r>
          </a:p>
          <a:p>
            <a:pPr>
              <a:buNone/>
            </a:pPr>
            <a:r>
              <a:rPr lang="en-US" sz="1400" dirty="0"/>
              <a:t>Handbook Time, Large Group Time, and Game Time for your</a:t>
            </a:r>
          </a:p>
          <a:p>
            <a:pPr>
              <a:buNone/>
            </a:pPr>
            <a:r>
              <a:rPr lang="en-US" sz="1400" dirty="0"/>
              <a:t>child’s club.  </a:t>
            </a:r>
            <a:endParaRPr lang="en-US" sz="1200" dirty="0"/>
          </a:p>
          <a:p>
            <a:pPr>
              <a:buNone/>
            </a:pPr>
            <a:endParaRPr lang="en-US" sz="1200" dirty="0"/>
          </a:p>
          <a:p>
            <a:pPr>
              <a:buNone/>
            </a:pPr>
            <a:r>
              <a:rPr lang="en-US" sz="1200" dirty="0"/>
              <a:t>Registration Fee: $50/child, $100/family (max)</a:t>
            </a:r>
          </a:p>
          <a:p>
            <a:pPr>
              <a:buNone/>
            </a:pPr>
            <a:r>
              <a:rPr lang="en-US" sz="1200" dirty="0"/>
              <a:t>(Fee includes handbook and vest/shirt.)</a:t>
            </a:r>
          </a:p>
          <a:p>
            <a:pPr>
              <a:buNone/>
            </a:pPr>
            <a:endParaRPr lang="en-US" sz="1200" dirty="0"/>
          </a:p>
          <a:p>
            <a:pPr>
              <a:buNone/>
            </a:pPr>
            <a:endParaRPr lang="en-US" sz="1200" dirty="0"/>
          </a:p>
          <a:p>
            <a:pPr>
              <a:buNone/>
            </a:pPr>
            <a:r>
              <a:rPr lang="en-US" sz="1400" b="1" dirty="0">
                <a:solidFill>
                  <a:srgbClr val="FF0000"/>
                </a:solidFill>
              </a:rPr>
              <a:t>September 25, 2019- 6:00-7:30 pm</a:t>
            </a:r>
          </a:p>
          <a:p>
            <a:pPr>
              <a:buNone/>
            </a:pPr>
            <a:r>
              <a:rPr lang="en-US" sz="1400" b="1" dirty="0">
                <a:solidFill>
                  <a:srgbClr val="FF0000"/>
                </a:solidFill>
              </a:rPr>
              <a:t>First Night of Club for the 2018-2019 year.</a:t>
            </a:r>
          </a:p>
          <a:p>
            <a:pPr>
              <a:buNone/>
            </a:pPr>
            <a:r>
              <a:rPr lang="en-US" sz="1400" dirty="0"/>
              <a:t>(Club runs every Wednesday beginning September 25, 2019</a:t>
            </a:r>
          </a:p>
          <a:p>
            <a:pPr>
              <a:buNone/>
            </a:pPr>
            <a:r>
              <a:rPr lang="en-US" sz="1400" dirty="0"/>
              <a:t>through May 13, 2020, from 6-7:30 pm.  See calendar on the</a:t>
            </a:r>
          </a:p>
          <a:p>
            <a:pPr>
              <a:buNone/>
            </a:pPr>
            <a:r>
              <a:rPr lang="en-US" sz="1400" dirty="0"/>
              <a:t>back for special events and more details.)</a:t>
            </a:r>
          </a:p>
          <a:p>
            <a:pPr>
              <a:buNone/>
            </a:pPr>
            <a:endParaRPr lang="en-US" sz="1400" dirty="0"/>
          </a:p>
          <a:p>
            <a:pPr>
              <a:buNone/>
            </a:pPr>
            <a:r>
              <a:rPr lang="en-US" sz="1400" dirty="0"/>
              <a:t>We are looking for Leaders to help with our Club.  Please contact</a:t>
            </a:r>
          </a:p>
          <a:p>
            <a:pPr>
              <a:buNone/>
            </a:pPr>
            <a:r>
              <a:rPr lang="en-US" sz="1400" dirty="0"/>
              <a:t>Debbie or Roy Gibson (301-392-1125/</a:t>
            </a:r>
            <a:r>
              <a:rPr lang="en-US" sz="1400" u="sng" dirty="0">
                <a:hlinkClick r:id="rId3"/>
              </a:rPr>
              <a:t>r23gibson@verizon.net</a:t>
            </a:r>
            <a:r>
              <a:rPr lang="en-US" sz="1400" u="sng" dirty="0"/>
              <a:t>)</a:t>
            </a:r>
            <a:r>
              <a:rPr lang="en-US" sz="1400" dirty="0"/>
              <a:t> if</a:t>
            </a:r>
          </a:p>
          <a:p>
            <a:pPr>
              <a:buNone/>
            </a:pPr>
            <a:r>
              <a:rPr lang="en-US" sz="1400" dirty="0"/>
              <a:t>you would like to help in </a:t>
            </a:r>
            <a:r>
              <a:rPr lang="en-US" sz="1400" dirty="0" err="1"/>
              <a:t>Awana</a:t>
            </a:r>
            <a:r>
              <a:rPr lang="en-US" sz="1400" dirty="0"/>
              <a:t>.  We need Leaders to listen to</a:t>
            </a:r>
          </a:p>
          <a:p>
            <a:pPr>
              <a:buNone/>
            </a:pPr>
            <a:r>
              <a:rPr lang="en-US" sz="1400" dirty="0"/>
              <a:t>handbook sections, secretaries to help with record keeping, help</a:t>
            </a:r>
          </a:p>
          <a:p>
            <a:pPr>
              <a:buNone/>
            </a:pPr>
            <a:r>
              <a:rPr lang="en-US" sz="1400" dirty="0"/>
              <a:t>with game time, </a:t>
            </a:r>
            <a:r>
              <a:rPr lang="en-US" sz="1400" dirty="0" err="1"/>
              <a:t>Awana</a:t>
            </a:r>
            <a:r>
              <a:rPr lang="en-US" sz="1400" dirty="0"/>
              <a:t> Store, security…..there is something for</a:t>
            </a:r>
          </a:p>
          <a:p>
            <a:pPr>
              <a:buNone/>
            </a:pPr>
            <a:r>
              <a:rPr lang="en-US" sz="1400" dirty="0"/>
              <a:t>everyone.</a:t>
            </a:r>
          </a:p>
          <a:p>
            <a:pPr algn="ctr">
              <a:buNone/>
            </a:pPr>
            <a:endParaRPr lang="en-US" sz="1400" dirty="0"/>
          </a:p>
          <a:p>
            <a:pPr algn="ctr">
              <a:buNone/>
            </a:pPr>
            <a:endParaRPr lang="en-US" sz="1400" dirty="0"/>
          </a:p>
          <a:p>
            <a:pPr algn="ctr">
              <a:buNone/>
            </a:pPr>
            <a:endParaRPr lang="en-US" dirty="0"/>
          </a:p>
        </p:txBody>
      </p:sp>
      <p:pic>
        <p:nvPicPr>
          <p:cNvPr id="15" name="Picture 14" descr="kids.jpg"/>
          <p:cNvPicPr>
            <a:picLocks noChangeAspect="1"/>
          </p:cNvPicPr>
          <p:nvPr/>
        </p:nvPicPr>
        <p:blipFill>
          <a:blip r:embed="rId4" cstate="print"/>
          <a:stretch>
            <a:fillRect/>
          </a:stretch>
        </p:blipFill>
        <p:spPr>
          <a:xfrm>
            <a:off x="6019800" y="4953000"/>
            <a:ext cx="1905000" cy="164446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457</TotalTime>
  <Words>903</Words>
  <Application>Microsoft Office PowerPoint</Application>
  <PresentationFormat>On-screen Show (4:3)</PresentationFormat>
  <Paragraphs>211</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bethany.gibson</dc:creator>
  <cp:lastModifiedBy>Bill Heath</cp:lastModifiedBy>
  <cp:revision>85</cp:revision>
  <cp:lastPrinted>2018-08-06T09:51:20Z</cp:lastPrinted>
  <dcterms:created xsi:type="dcterms:W3CDTF">2010-04-26T16:22:25Z</dcterms:created>
  <dcterms:modified xsi:type="dcterms:W3CDTF">2020-01-16T12:38:05Z</dcterms:modified>
</cp:coreProperties>
</file>