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4" r:id="rId7"/>
    <p:sldId id="263" r:id="rId8"/>
  </p:sldIdLst>
  <p:sldSz cx="9144000" cy="6858000" type="letter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07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4293" tIns="47146" rIns="94293" bIns="471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4293" tIns="47146" rIns="94293" bIns="47146" rtlCol="0"/>
          <a:lstStyle>
            <a:lvl1pPr algn="r">
              <a:defRPr sz="1200"/>
            </a:lvl1pPr>
          </a:lstStyle>
          <a:p>
            <a:fld id="{2D7DC20C-B6CC-4D01-9BF2-756A61CCED2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93" tIns="47146" rIns="94293" bIns="471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4293" tIns="47146" rIns="94293" bIns="471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4293" tIns="47146" rIns="94293" bIns="471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4293" tIns="47146" rIns="94293" bIns="47146" rtlCol="0" anchor="b"/>
          <a:lstStyle>
            <a:lvl1pPr algn="r">
              <a:defRPr sz="1200"/>
            </a:lvl1pPr>
          </a:lstStyle>
          <a:p>
            <a:fld id="{ECD0BEB5-572C-4CEC-BD0B-F112BBFFA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9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701675"/>
            <a:ext cx="4683125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BEB5-572C-4CEC-BD0B-F112BBFFAC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95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701675"/>
            <a:ext cx="4683125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BEB5-572C-4CEC-BD0B-F112BBFFAC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4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2A54C80-263E-416B-A8E0-580EDEADCBDC}" type="datetimeFigureOut">
              <a:rPr lang="en-US" smtClean="0"/>
              <a:t>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1/9/2024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9644" y="285834"/>
            <a:ext cx="5294127" cy="105169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My/Our God Squad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192" y="1337529"/>
            <a:ext cx="8323119" cy="3600231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</a:rPr>
              <a:t>(Nine Commanding Officers (CO) that Love Us)</a:t>
            </a:r>
          </a:p>
          <a:p>
            <a:endParaRPr lang="en-US" sz="1800" dirty="0">
              <a:solidFill>
                <a:srgbClr val="002060"/>
              </a:solidFill>
            </a:endParaRPr>
          </a:p>
          <a:p>
            <a:pPr algn="l"/>
            <a:r>
              <a:rPr lang="en-US" sz="2800" dirty="0">
                <a:solidFill>
                  <a:srgbClr val="002060"/>
                </a:solidFill>
              </a:rPr>
              <a:t>1 John 2:12-14, 2 Timothy 2:1-7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</a:rPr>
              <a:t>Discipleship Bible study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</a:rPr>
              <a:t>9 phases to invite Jesus in 2024</a:t>
            </a:r>
            <a:endParaRPr lang="en-US" sz="2000" dirty="0">
              <a:solidFill>
                <a:srgbClr val="002060"/>
              </a:solidFill>
            </a:endParaRPr>
          </a:p>
          <a:p>
            <a:pPr algn="l"/>
            <a:endParaRPr lang="en-US" sz="2000" dirty="0">
              <a:solidFill>
                <a:srgbClr val="002060"/>
              </a:solidFill>
            </a:endParaRPr>
          </a:p>
          <a:p>
            <a:pPr algn="l"/>
            <a:r>
              <a:rPr lang="en-US" sz="2000" dirty="0">
                <a:solidFill>
                  <a:srgbClr val="002060"/>
                </a:solidFill>
              </a:rPr>
              <a:t>16 May 2014, update Jan 10, 2024</a:t>
            </a:r>
          </a:p>
          <a:p>
            <a:pPr algn="l"/>
            <a:r>
              <a:rPr lang="en-US" sz="2000" dirty="0">
                <a:solidFill>
                  <a:srgbClr val="002060"/>
                </a:solidFill>
              </a:rPr>
              <a:t>Brother Bill Heath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3078" name="Picture 6" descr="Picture of A cooking pot over a flaming camp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179" y="3644319"/>
            <a:ext cx="3193905" cy="282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43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678" y="14241"/>
            <a:ext cx="821920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My/our God Squad </a:t>
            </a:r>
            <a:r>
              <a:rPr lang="en-US" b="1" dirty="0">
                <a:solidFill>
                  <a:srgbClr val="00B05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(9 COs that Love Us) 1 John 2:12-14</a:t>
            </a:r>
          </a:p>
          <a:p>
            <a:endParaRPr lang="en-US" sz="2000" b="1" u="sng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pPr marL="457200" indent="-457200">
              <a:buAutoNum type="arabicPeriod"/>
            </a:pP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EVANGELIZE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baby) </a:t>
            </a:r>
          </a:p>
          <a:p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2.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BASIC DISCIPLE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child)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1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ST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COntent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1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2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COntext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  	</a:t>
            </a: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3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rd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COncise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#1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    	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4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COncept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#2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3.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MINISTERING DISCIPLE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young man)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5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COnfirm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COnvict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 2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6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COmfort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COnfess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		Rifleman # 1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7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COnverse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COnsult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8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COntrol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and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COnduit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2</a:t>
            </a: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_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4.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DISCIPLE MAKER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father)</a:t>
            </a:r>
            <a:endParaRPr lang="en-US" sz="2000" i="1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9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COntinue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with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COnsistency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, and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COnsumed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     for </a:t>
            </a:r>
            <a:r>
              <a:rPr lang="en-US" sz="2000" b="1" dirty="0">
                <a:solidFill>
                  <a:srgbClr val="FF000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the glory of God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CB44AE68-77F2-24C6-AFE2-44C768FF43E8}"/>
              </a:ext>
            </a:extLst>
          </p:cNvPr>
          <p:cNvSpPr/>
          <p:nvPr/>
        </p:nvSpPr>
        <p:spPr>
          <a:xfrm>
            <a:off x="1615440" y="3850640"/>
            <a:ext cx="284480" cy="754888"/>
          </a:xfrm>
          <a:prstGeom prst="downArrow">
            <a:avLst>
              <a:gd name="adj1" fmla="val 3787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613E0AF-13C6-6C1D-A1C5-847D01448E01}"/>
              </a:ext>
            </a:extLst>
          </p:cNvPr>
          <p:cNvSpPr/>
          <p:nvPr/>
        </p:nvSpPr>
        <p:spPr>
          <a:xfrm>
            <a:off x="5076423" y="3850640"/>
            <a:ext cx="284480" cy="754888"/>
          </a:xfrm>
          <a:prstGeom prst="downArrow">
            <a:avLst>
              <a:gd name="adj1" fmla="val 3787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6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2736" y="377510"/>
            <a:ext cx="8988136" cy="65556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Our Squad Leader</a:t>
            </a:r>
            <a:r>
              <a:rPr kumimoji="0" lang="en-US" sz="20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is </a:t>
            </a: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Jesus, the Anointed One, the one in front.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He has binoculars &amp; a pistol for the distant &amp; close up warfare.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 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EVANGELIZE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20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(spiritual</a:t>
            </a:r>
            <a:r>
              <a:rPr kumimoji="0" lang="en-US" sz="2000" i="1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20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baby)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  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Repent &amp; believe on the Lord Jesus Christ (Mark 1:15, John 3)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--------------------------------------------------- 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</a:t>
            </a:r>
            <a:r>
              <a:rPr kumimoji="0" lang="en-US" sz="2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BASIC DISCIPLE</a:t>
            </a:r>
            <a:r>
              <a:rPr kumimoji="0" lang="en-US" sz="24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200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(spiritual child) 1 John 2:12-13</a:t>
            </a:r>
            <a:endParaRPr kumimoji="0" lang="en-US" sz="200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</a:t>
            </a:r>
            <a:r>
              <a:rPr kumimoji="0" lang="en-US" sz="20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COntent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	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Fire Team Leader # 1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(Applies to All)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kumimoji="0" lang="en-US" sz="20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COntext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	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Automatic Rifleman 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(Applies to Many)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</a:t>
            </a:r>
            <a:r>
              <a:rPr kumimoji="0" lang="en-US" sz="20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COncise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	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Rifleman #1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      	  (Applies to Few)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4</a:t>
            </a:r>
            <a:r>
              <a:rPr kumimoji="0" lang="en-US" sz="20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tang" panose="02030600000101010101" pitchFamily="18" charset="-127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COncept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	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Rifleman #2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 	  (Applies to All)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(spiritual laws -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we learn patience, contentment and to trust in God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Our renewed MIND (Romans 12:1-2) learns the content of the Bible, which produces faith and hope in our HEART (Romans 5:1-5).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Result: We are GROUNDED in the faith (Ephesians 3:17, 4:11-16).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i="1" u="sng" dirty="0">
                <a:solidFill>
                  <a:schemeClr val="bg1"/>
                </a:solidFill>
                <a:latin typeface="Verdana" panose="020B0604030504040204" pitchFamily="34" charset="0"/>
              </a:rPr>
              <a:t>DOCTRINE</a:t>
            </a:r>
            <a:r>
              <a:rPr lang="en-US" sz="2000" b="1" dirty="0">
                <a:latin typeface="Batang" panose="02030600000101010101" pitchFamily="18" charset="-127"/>
              </a:rPr>
              <a:t> </a:t>
            </a:r>
            <a:r>
              <a:rPr lang="en-US" sz="2000" dirty="0">
                <a:latin typeface="Batang" panose="02030600000101010101" pitchFamily="18" charset="-127"/>
              </a:rPr>
              <a:t>  </a:t>
            </a:r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</a:rPr>
              <a:t>Romans 1-</a:t>
            </a:r>
            <a:r>
              <a:rPr lang="en-US" sz="2000" b="1" dirty="0">
                <a:latin typeface="Verdana" panose="020B0604030504040204" pitchFamily="34" charset="0"/>
              </a:rPr>
              <a:t>11, </a:t>
            </a:r>
            <a:r>
              <a:rPr lang="en-US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Ephesians 1-3, 1 Corinthians 3:1 </a:t>
            </a:r>
            <a:endParaRPr lang="en-US" sz="2000" b="1" dirty="0">
              <a:solidFill>
                <a:srgbClr val="000000"/>
              </a:solidFill>
              <a:latin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127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" y="274290"/>
            <a:ext cx="896111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3. 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MINISTERING DISCIPLE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young man)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(character development to equip the saints for labor) </a:t>
            </a:r>
            <a:r>
              <a:rPr lang="en-US" i="1" dirty="0">
                <a:latin typeface="Verdana" panose="020B0604030504040204" pitchFamily="34" charset="0"/>
                <a:ea typeface="Batang" panose="02030600000101010101" pitchFamily="18" charset="-127"/>
              </a:rPr>
              <a:t>1 John 2:13-14</a:t>
            </a:r>
            <a:endParaRPr lang="en-US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5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COnfirm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COnvict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Rifleman # 2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(Obedience/good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Disobedience/evil)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6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COmfort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COnfess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			 Rifleman # 1</a:t>
            </a:r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(Comfort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Conviction by the Holy Spirit)  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7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COnverse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COnsult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(with God &amp; man, by the school of prayer and witness)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8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COntrol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and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COnduit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     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2 			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(We can deny self, take up our cross, and follow Jesus with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other believers, Acts 2:42-47, Luke 9:23)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	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b="1" i="1" dirty="0">
                <a:latin typeface="Verdana" panose="020B0604030504040204" pitchFamily="34" charset="0"/>
                <a:ea typeface="Batang" panose="02030600000101010101" pitchFamily="18" charset="-127"/>
              </a:rPr>
              <a:t>Love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– Outward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(thoughts, words &amp; acts toward others) </a:t>
            </a:r>
          </a:p>
          <a:p>
            <a:r>
              <a:rPr lang="en-US" sz="2000" b="1" i="1" dirty="0">
                <a:latin typeface="Verdana" panose="020B0604030504040204" pitchFamily="34" charset="0"/>
                <a:ea typeface="Batang" panose="02030600000101010101" pitchFamily="18" charset="-127"/>
              </a:rPr>
              <a:t>Holy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– Inward 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(truth, meekness, sexual purity, and virtue)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endParaRPr lang="en-US" sz="44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b="1" i="1" u="sng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APPLICATION</a:t>
            </a:r>
            <a:r>
              <a:rPr lang="en-US" sz="2000" b="1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Romans 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12-16, Ephesians 4-6, 2 Corinthians 7 </a:t>
            </a:r>
            <a:r>
              <a:rPr lang="en-US" sz="2000" b="1" dirty="0">
                <a:latin typeface="Batang" pitchFamily="18" charset="-127"/>
                <a:ea typeface="Batang" pitchFamily="18" charset="-127"/>
              </a:rPr>
              <a:t>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</a:t>
            </a:r>
            <a:endParaRPr lang="en-US" sz="36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2016CFDF-57D9-2E78-F74F-17EBC4E89C49}"/>
              </a:ext>
            </a:extLst>
          </p:cNvPr>
          <p:cNvSpPr/>
          <p:nvPr/>
        </p:nvSpPr>
        <p:spPr>
          <a:xfrm>
            <a:off x="1066800" y="188976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AF966C45-FE90-3286-02F3-B78640C93168}"/>
              </a:ext>
            </a:extLst>
          </p:cNvPr>
          <p:cNvSpPr/>
          <p:nvPr/>
        </p:nvSpPr>
        <p:spPr>
          <a:xfrm>
            <a:off x="1066800" y="282448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C3F276A-9E41-3DF5-B601-49A4DDD28C86}"/>
              </a:ext>
            </a:extLst>
          </p:cNvPr>
          <p:cNvSpPr/>
          <p:nvPr/>
        </p:nvSpPr>
        <p:spPr>
          <a:xfrm>
            <a:off x="1950720" y="372872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F32093E3-332F-7B08-8A27-6EF14D371D53}"/>
              </a:ext>
            </a:extLst>
          </p:cNvPr>
          <p:cNvSpPr/>
          <p:nvPr/>
        </p:nvSpPr>
        <p:spPr>
          <a:xfrm>
            <a:off x="2504440" y="280416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6B98D445-80AB-934D-E317-02D06659BE10}"/>
              </a:ext>
            </a:extLst>
          </p:cNvPr>
          <p:cNvSpPr/>
          <p:nvPr/>
        </p:nvSpPr>
        <p:spPr>
          <a:xfrm>
            <a:off x="2499360" y="1889760"/>
            <a:ext cx="213360" cy="34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088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4. 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DISCIPLE MAKER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 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father)  1 John 2:12-14</a:t>
            </a:r>
            <a:endParaRPr lang="en-US" sz="2000" i="1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9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COntinue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(to the end, by faith – not by sight) 1 Cor 9:19-27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   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with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COnsistency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, 								   1 Peter 1:22-25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and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COnsumed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		   John 21:18-22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	 						for the glory of God	   Romans 15:7</a:t>
            </a:r>
          </a:p>
          <a:p>
            <a:endParaRPr lang="en-US" sz="2000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r>
              <a:rPr lang="en-US" sz="2000" u="sng" dirty="0">
                <a:latin typeface="Verdana" panose="020B0604030504040204" pitchFamily="34" charset="0"/>
                <a:ea typeface="Batang" panose="02030600000101010101" pitchFamily="18" charset="-127"/>
              </a:rPr>
              <a:t>10-11:  Two more squad members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are behind the scene, at the rear.  </a:t>
            </a:r>
          </a:p>
          <a:p>
            <a:r>
              <a:rPr lang="en-US" sz="2000" b="1" i="1" dirty="0">
                <a:latin typeface="Verdana" panose="020B0604030504040204" pitchFamily="34" charset="0"/>
                <a:ea typeface="Batang" panose="02030600000101010101" pitchFamily="18" charset="-127"/>
              </a:rPr>
              <a:t>Grenadier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.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Used when the enemy is entrenched.  Used to cause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brokenness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and bring me to the foot of the cross. (trial/chastise)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b="1" i="1" dirty="0">
                <a:latin typeface="Verdana" panose="020B0604030504040204" pitchFamily="34" charset="0"/>
                <a:ea typeface="Batang" panose="02030600000101010101" pitchFamily="18" charset="-127"/>
              </a:rPr>
              <a:t>Medic.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Heal the wounds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inflicted by self, others, and the enemy.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Healed from pride, anger,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greed, envy, and selfishness. (comfort)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 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The disciple maker knows when they are needed, or being used, in self and others. This is wisdom from above (James 1:5-8, 3:13-18).</a:t>
            </a:r>
          </a:p>
          <a:p>
            <a:endParaRPr lang="en-US" sz="2000" i="1" dirty="0">
              <a:effectLst/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pPr algn="ctr"/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John 15:19, 1 John 2:15, Ecclesiastes 12:9-14, 2 Timothy 2:2</a:t>
            </a:r>
            <a:endParaRPr lang="en-US" sz="2000" b="1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388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678" y="14241"/>
            <a:ext cx="821920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My/our God Squad </a:t>
            </a:r>
            <a:r>
              <a:rPr lang="en-US" b="1" dirty="0">
                <a:solidFill>
                  <a:srgbClr val="00B05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(9 COs that Love Us)</a:t>
            </a:r>
          </a:p>
          <a:p>
            <a:endParaRPr lang="en-US" sz="2000" b="1" u="sng" dirty="0">
              <a:latin typeface="Verdana" panose="020B0604030504040204" pitchFamily="34" charset="0"/>
              <a:ea typeface="Batang" panose="02030600000101010101" pitchFamily="18" charset="-127"/>
            </a:endParaRPr>
          </a:p>
          <a:p>
            <a:pPr marL="457200" indent="-457200">
              <a:buAutoNum type="arabicPeriod"/>
            </a:pP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EVANGELIZE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baby) </a:t>
            </a:r>
          </a:p>
          <a:p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2.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BASIC DISCIPLE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child)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1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ST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COntent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1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2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COntext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  	</a:t>
            </a: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3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rd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COncise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#1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    	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4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COncept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		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#2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3.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MINISTERING DISCIPLE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young man)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5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COnfirm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COnvict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Rifleman # 2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6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COmfort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COnfess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   		Rifleman # 1 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7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COnverse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or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COnsult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Automatic Rifleman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8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	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COntrol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Batang" panose="02030600000101010101" pitchFamily="18" charset="-127"/>
              </a:rPr>
              <a:t>and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COnduit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    		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Fire Team Leader # 2</a:t>
            </a:r>
          </a:p>
          <a:p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_</a:t>
            </a:r>
            <a:r>
              <a:rPr lang="en-US" sz="2400" dirty="0">
                <a:latin typeface="Verdana" panose="020B0604030504040204" pitchFamily="34" charset="0"/>
                <a:ea typeface="Batang" panose="02030600000101010101" pitchFamily="18" charset="-127"/>
              </a:rPr>
              <a:t>--------------------------------------------------------</a:t>
            </a:r>
            <a:endParaRPr lang="en-US" sz="24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4. </a:t>
            </a:r>
            <a:r>
              <a:rPr lang="en-US" sz="2400" b="1" u="sng" dirty="0">
                <a:latin typeface="Verdana" panose="020B0604030504040204" pitchFamily="34" charset="0"/>
                <a:ea typeface="Batang" panose="02030600000101010101" pitchFamily="18" charset="-127"/>
              </a:rPr>
              <a:t>DISCIPLE MAKER</a:t>
            </a:r>
            <a:r>
              <a:rPr lang="en-US" sz="2400" b="1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Batang" panose="02030600000101010101" pitchFamily="18" charset="-127"/>
              </a:rPr>
              <a:t>(spiritual father)</a:t>
            </a:r>
            <a:endParaRPr lang="en-US" sz="2000" i="1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	9</a:t>
            </a:r>
            <a:r>
              <a:rPr lang="en-US" sz="2000" baseline="30000" dirty="0">
                <a:latin typeface="Verdana" panose="020B0604030504040204" pitchFamily="34" charset="0"/>
                <a:ea typeface="Batang" panose="02030600000101010101" pitchFamily="18" charset="-127"/>
              </a:rPr>
              <a:t>th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COntinue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with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COnsistency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, and </a:t>
            </a:r>
            <a:r>
              <a:rPr lang="en-US" sz="2000" dirty="0" err="1">
                <a:latin typeface="Verdana" panose="020B0604030504040204" pitchFamily="34" charset="0"/>
                <a:ea typeface="Batang" panose="02030600000101010101" pitchFamily="18" charset="-127"/>
              </a:rPr>
              <a:t>COnsumed</a:t>
            </a:r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</a:t>
            </a:r>
          </a:p>
          <a:p>
            <a:r>
              <a:rPr lang="en-US" sz="2000" dirty="0">
                <a:latin typeface="Verdana" panose="020B0604030504040204" pitchFamily="34" charset="0"/>
                <a:ea typeface="Batang" panose="02030600000101010101" pitchFamily="18" charset="-127"/>
              </a:rPr>
              <a:t>              for </a:t>
            </a:r>
            <a:r>
              <a:rPr lang="en-US" sz="2000" b="1" dirty="0">
                <a:solidFill>
                  <a:srgbClr val="FF0000"/>
                </a:solidFill>
                <a:latin typeface="Verdana" panose="020B0604030504040204" pitchFamily="34" charset="0"/>
                <a:ea typeface="Batang" panose="02030600000101010101" pitchFamily="18" charset="-127"/>
              </a:rPr>
              <a:t>the glory of God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CB44AE68-77F2-24C6-AFE2-44C768FF43E8}"/>
              </a:ext>
            </a:extLst>
          </p:cNvPr>
          <p:cNvSpPr/>
          <p:nvPr/>
        </p:nvSpPr>
        <p:spPr>
          <a:xfrm>
            <a:off x="1615440" y="3850640"/>
            <a:ext cx="284480" cy="754888"/>
          </a:xfrm>
          <a:prstGeom prst="downArrow">
            <a:avLst>
              <a:gd name="adj1" fmla="val 3787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613E0AF-13C6-6C1D-A1C5-847D01448E01}"/>
              </a:ext>
            </a:extLst>
          </p:cNvPr>
          <p:cNvSpPr/>
          <p:nvPr/>
        </p:nvSpPr>
        <p:spPr>
          <a:xfrm>
            <a:off x="5076423" y="3850640"/>
            <a:ext cx="284480" cy="754888"/>
          </a:xfrm>
          <a:prstGeom prst="downArrow">
            <a:avLst>
              <a:gd name="adj1" fmla="val 3787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580">
              <a:srgbClr val="B1B1B1"/>
            </a:gs>
            <a:gs pos="8757">
              <a:srgbClr val="AFAFAF"/>
            </a:gs>
            <a:gs pos="18320">
              <a:srgbClr val="AAAAAA"/>
            </a:gs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945" y="5548746"/>
            <a:ext cx="7038109" cy="1143000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Invite Jesus Christ to grow in </a:t>
            </a:r>
            <a:r>
              <a:rPr lang="en-US" sz="2400"/>
              <a:t>your life</a:t>
            </a:r>
            <a:endParaRPr lang="en-US" sz="2400" dirty="0"/>
          </a:p>
          <a:p>
            <a:pPr algn="ctr"/>
            <a:endParaRPr lang="en-US" sz="500" dirty="0"/>
          </a:p>
          <a:p>
            <a:pPr algn="ctr"/>
            <a:r>
              <a:rPr lang="en-US" sz="2400" dirty="0"/>
              <a:t>HERE AND </a:t>
            </a:r>
            <a:r>
              <a:rPr lang="en-US" sz="2400" b="1" dirty="0"/>
              <a:t>NOW in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8" y="4878748"/>
            <a:ext cx="8021782" cy="56608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Consider your creator and His will for your life            </a:t>
            </a:r>
          </a:p>
        </p:txBody>
      </p:sp>
      <p:pic>
        <p:nvPicPr>
          <p:cNvPr id="2050" name="Picture 2" descr="Comet picture: a winning image in the Third International Earth and Sky Photo Con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948" y="225313"/>
            <a:ext cx="5235116" cy="465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713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364</TotalTime>
  <Words>970</Words>
  <Application>Microsoft Office PowerPoint</Application>
  <PresentationFormat>Letter Paper (8.5x11 in)</PresentationFormat>
  <Paragraphs>107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Batang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My/Our God Squad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Consider your creator and His will for your life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Squad</dc:title>
  <dc:creator>B H</dc:creator>
  <cp:lastModifiedBy>Bill Heath</cp:lastModifiedBy>
  <cp:revision>54</cp:revision>
  <cp:lastPrinted>2019-05-11T21:45:27Z</cp:lastPrinted>
  <dcterms:created xsi:type="dcterms:W3CDTF">2013-09-15T00:51:40Z</dcterms:created>
  <dcterms:modified xsi:type="dcterms:W3CDTF">2024-01-10T03:43:40Z</dcterms:modified>
</cp:coreProperties>
</file>