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350" r:id="rId3"/>
    <p:sldId id="352" r:id="rId4"/>
    <p:sldId id="353" r:id="rId5"/>
    <p:sldId id="286" r:id="rId6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C94D6-93BE-47A8-9DA6-0A8A9B028C5B}" v="5" dt="2021-09-24T13:04:40.758"/>
    <p1510:client id="{C923971E-B8A6-4361-A925-DBF0F3807302}" v="5416" dt="2021-09-24T15:46:46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cs typeface="Calibri Light"/>
              </a:rPr>
              <a:t>Revelation Discussion Panel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Sunday, October 24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303C4-3B8F-422F-BC6C-8BBF94698B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472" y="816461"/>
            <a:ext cx="12192000" cy="611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indent="0">
              <a:buNone/>
            </a:pPr>
            <a:r>
              <a:rPr lang="en-US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400" dirty="0">
              <a:effectLst/>
              <a:highlight>
                <a:srgbClr val="0000FF"/>
              </a:highlight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506C390-B018-4A35-B429-71037DB7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367E5-CFF9-4D06-864C-CA28459BD5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DCCF84-621D-4A9F-92FA-3D499806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2" y="71502"/>
            <a:ext cx="11931606" cy="63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3E28DE-5AB2-4482-869B-9E6DFFD74B6A}"/>
              </a:ext>
            </a:extLst>
          </p:cNvPr>
          <p:cNvSpPr txBox="1"/>
          <p:nvPr/>
        </p:nvSpPr>
        <p:spPr>
          <a:xfrm>
            <a:off x="562494" y="4144736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54093-C3B3-4AA8-A6A4-F30C72424BC1}"/>
              </a:ext>
            </a:extLst>
          </p:cNvPr>
          <p:cNvSpPr txBox="1"/>
          <p:nvPr/>
        </p:nvSpPr>
        <p:spPr>
          <a:xfrm>
            <a:off x="1043774" y="4144736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E354C-2C76-45F5-A426-588D45E95CC5}"/>
              </a:ext>
            </a:extLst>
          </p:cNvPr>
          <p:cNvSpPr txBox="1"/>
          <p:nvPr/>
        </p:nvSpPr>
        <p:spPr>
          <a:xfrm>
            <a:off x="5316141" y="464695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0000"/>
                </a:highlight>
                <a:uLnTx/>
                <a:uFillTx/>
                <a:latin typeface="Rockwell" panose="02060603020205020403"/>
                <a:ea typeface="+mn-ea"/>
                <a:cs typeface="+mn-cs"/>
              </a:rPr>
              <a:t>R3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D6F7A-CF98-4460-87B3-FB5F05D64E88}"/>
              </a:ext>
            </a:extLst>
          </p:cNvPr>
          <p:cNvSpPr txBox="1"/>
          <p:nvPr/>
        </p:nvSpPr>
        <p:spPr>
          <a:xfrm>
            <a:off x="10614023" y="2304937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R6B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CAF8B-04C5-4176-92EC-4773ADD9D56A}"/>
              </a:ext>
            </a:extLst>
          </p:cNvPr>
          <p:cNvSpPr txBox="1"/>
          <p:nvPr/>
        </p:nvSpPr>
        <p:spPr>
          <a:xfrm>
            <a:off x="9114521" y="4527968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9E8A3-6833-422C-A53A-AF3AED200AA3}"/>
              </a:ext>
            </a:extLst>
          </p:cNvPr>
          <p:cNvSpPr txBox="1"/>
          <p:nvPr/>
        </p:nvSpPr>
        <p:spPr>
          <a:xfrm>
            <a:off x="8258694" y="5915481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4B139-396E-491D-A7A5-7945B6AD3115}"/>
              </a:ext>
            </a:extLst>
          </p:cNvPr>
          <p:cNvSpPr txBox="1"/>
          <p:nvPr/>
        </p:nvSpPr>
        <p:spPr>
          <a:xfrm>
            <a:off x="10596389" y="4606400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R6A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05EA7-C5AE-4F1C-B879-9D960F2D4EAE}"/>
              </a:ext>
            </a:extLst>
          </p:cNvPr>
          <p:cNvSpPr txBox="1"/>
          <p:nvPr/>
        </p:nvSpPr>
        <p:spPr>
          <a:xfrm>
            <a:off x="2172219" y="594185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FF"/>
                </a:highlight>
                <a:uLnTx/>
                <a:uFillTx/>
                <a:latin typeface="Rockwell" panose="02060603020205020403"/>
                <a:ea typeface="+mn-ea"/>
                <a:cs typeface="+mn-cs"/>
              </a:rPr>
              <a:t>R2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64DC9-B310-4A42-949C-49CA276E37B9}"/>
              </a:ext>
            </a:extLst>
          </p:cNvPr>
          <p:cNvSpPr txBox="1"/>
          <p:nvPr/>
        </p:nvSpPr>
        <p:spPr>
          <a:xfrm>
            <a:off x="1969832" y="4144735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/>
                <a:ea typeface="+mn-ea"/>
                <a:cs typeface="+mn-cs"/>
              </a:rPr>
              <a:t>R1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21E15B85-4B2E-4A3E-8EA1-765B717044E2}"/>
              </a:ext>
            </a:extLst>
          </p:cNvPr>
          <p:cNvSpPr/>
          <p:nvPr/>
        </p:nvSpPr>
        <p:spPr>
          <a:xfrm>
            <a:off x="2285074" y="173485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DE961A2-5B64-4665-A585-19517D0544AF}"/>
              </a:ext>
            </a:extLst>
          </p:cNvPr>
          <p:cNvSpPr/>
          <p:nvPr/>
        </p:nvSpPr>
        <p:spPr>
          <a:xfrm rot="10800000">
            <a:off x="8266244" y="173485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5273D-5DFE-4484-A681-354BD64776F3}"/>
              </a:ext>
            </a:extLst>
          </p:cNvPr>
          <p:cNvSpPr txBox="1"/>
          <p:nvPr/>
        </p:nvSpPr>
        <p:spPr>
          <a:xfrm>
            <a:off x="3491889" y="126431"/>
            <a:ext cx="5208221" cy="461665"/>
          </a:xfrm>
          <a:prstGeom prst="rect">
            <a:avLst/>
          </a:prstGeom>
          <a:noFill/>
          <a:ln w="38100">
            <a:solidFill>
              <a:schemeClr val="bg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Rockwell" panose="02060603020205020403"/>
                <a:ea typeface="+mn-ea"/>
                <a:cs typeface="+mn-cs"/>
              </a:rPr>
              <a:t>Daniel 12:4 (seal-run-knowledge)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273A4-2D0B-46A3-B3E0-7530D274F133}"/>
              </a:ext>
            </a:extLst>
          </p:cNvPr>
          <p:cNvSpPr txBox="1"/>
          <p:nvPr/>
        </p:nvSpPr>
        <p:spPr>
          <a:xfrm>
            <a:off x="317626" y="6425274"/>
            <a:ext cx="1158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Next  four Sundays:  Justin – Rev 1 (S2),  Phil – Rev 3 (S2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),  Raymond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– Rev 4 to 18 (R3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),  Bill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– Rev 19-22  (R4-6)</a:t>
            </a:r>
          </a:p>
        </p:txBody>
      </p:sp>
    </p:spTree>
    <p:extLst>
      <p:ext uri="{BB962C8B-B14F-4D97-AF65-F5344CB8AC3E}">
        <p14:creationId xmlns:p14="http://schemas.microsoft.com/office/powerpoint/2010/main" val="203891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303C4-3B8F-422F-BC6C-8BBF94698B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70992"/>
            <a:ext cx="12192000" cy="642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Law of 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Moses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Lev 23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Firstfruit</a:t>
            </a:r>
            <a:endParaRPr lang="en-US" sz="2400" b="1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 Cor 15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Spring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Harvest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Acts 2 &gt;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Rev 4:1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Summer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Gleanings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Lev 23:22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Ruth 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</a:t>
            </a:r>
          </a:p>
          <a:p>
            <a:pPr marL="0" marR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Fall</a:t>
            </a:r>
            <a:endParaRPr lang="en-US" sz="2400" dirty="0">
              <a:effectLst/>
              <a:highlight>
                <a:srgbClr val="0000FF"/>
              </a:highlight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506C390-B018-4A35-B429-71037DB7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367E5-CFF9-4D06-864C-CA28459BD5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E354C-2C76-45F5-A426-588D45E95CC5}"/>
              </a:ext>
            </a:extLst>
          </p:cNvPr>
          <p:cNvSpPr txBox="1"/>
          <p:nvPr/>
        </p:nvSpPr>
        <p:spPr>
          <a:xfrm>
            <a:off x="5316141" y="464695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0000"/>
                </a:highlight>
                <a:uLnTx/>
                <a:uFillTx/>
                <a:latin typeface="Rockwell" panose="02060603020205020403"/>
                <a:ea typeface="+mn-ea"/>
                <a:cs typeface="+mn-cs"/>
              </a:rPr>
              <a:t>R3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DE961A2-5B64-4665-A585-19517D0544AF}"/>
              </a:ext>
            </a:extLst>
          </p:cNvPr>
          <p:cNvSpPr/>
          <p:nvPr/>
        </p:nvSpPr>
        <p:spPr>
          <a:xfrm rot="10800000">
            <a:off x="8266244" y="173485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8" name="Picture 17" descr="Timeline&#10;&#10;Description automatically generated">
            <a:extLst>
              <a:ext uri="{FF2B5EF4-FFF2-40B4-BE49-F238E27FC236}">
                <a16:creationId xmlns:a16="http://schemas.microsoft.com/office/drawing/2014/main" id="{42E100BD-9FCA-41E2-9AD8-0FBE35256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0"/>
            <a:ext cx="10239152" cy="69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506C390-B018-4A35-B429-71037DB7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367E5-CFF9-4D06-864C-CA28459BD5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5273D-5DFE-4484-A681-354BD64776F3}"/>
              </a:ext>
            </a:extLst>
          </p:cNvPr>
          <p:cNvSpPr txBox="1"/>
          <p:nvPr/>
        </p:nvSpPr>
        <p:spPr>
          <a:xfrm>
            <a:off x="10279366" y="61988"/>
            <a:ext cx="1838325" cy="830997"/>
          </a:xfrm>
          <a:prstGeom prst="rect">
            <a:avLst/>
          </a:prstGeom>
          <a:noFill/>
          <a:ln w="38100">
            <a:solidFill>
              <a:schemeClr val="bg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B050"/>
                </a:solidFill>
                <a:highlight>
                  <a:srgbClr val="FFFF00"/>
                </a:highlight>
                <a:latin typeface="Rockwell" panose="02060603020205020403"/>
              </a:rPr>
              <a:t>Outline of Revelation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36C898-494A-4B59-B9A1-FA50D3B8F7BA}"/>
              </a:ext>
            </a:extLst>
          </p:cNvPr>
          <p:cNvSpPr txBox="1"/>
          <p:nvPr/>
        </p:nvSpPr>
        <p:spPr>
          <a:xfrm>
            <a:off x="0" y="4838"/>
            <a:ext cx="12191999" cy="666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1-3	</a:t>
            </a:r>
            <a:r>
              <a:rPr lang="en-US" sz="2400" dirty="0"/>
              <a:t>Alpha &amp; Omega.  </a:t>
            </a:r>
            <a:r>
              <a:rPr lang="en-US" sz="2400" b="1" u="sng" dirty="0"/>
              <a:t>Churches</a:t>
            </a:r>
            <a:r>
              <a:rPr lang="en-US" sz="2400" dirty="0"/>
              <a:t> &amp; Church.  Daniel 9:24-27, 12:1-4.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4-5		</a:t>
            </a:r>
            <a:r>
              <a:rPr lang="en-US" sz="2400" b="1" u="sng" dirty="0"/>
              <a:t>After this</a:t>
            </a:r>
            <a:r>
              <a:rPr lang="en-US" sz="2400" b="1" dirty="0"/>
              <a:t>.  </a:t>
            </a:r>
            <a:r>
              <a:rPr lang="en-US" sz="2400" dirty="0"/>
              <a:t>Heaven.  24 Elders &amp; 4 Beasts.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6		7  Seals.   </a:t>
            </a:r>
            <a:r>
              <a:rPr lang="en-US" sz="2400" b="1" u="sng" dirty="0"/>
              <a:t>Israel</a:t>
            </a:r>
            <a:r>
              <a:rPr lang="en-US" sz="2400" dirty="0"/>
              <a:t> &amp; the </a:t>
            </a:r>
            <a:r>
              <a:rPr lang="en-US" sz="2400" b="1" u="sng" dirty="0"/>
              <a:t>World</a:t>
            </a:r>
            <a:r>
              <a:rPr lang="en-US" sz="2400" dirty="0"/>
              <a:t>.  		Daniel 7.  Matthew 24-25.  </a:t>
            </a:r>
            <a:r>
              <a:rPr lang="en-US" sz="2400" b="1" dirty="0"/>
              <a:t>Rev  3:10-13.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7		144,000 – 12,000 from each tribe of Israel.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8-10	7 Trumpets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11		2 Witnesses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12		Woman &amp; Dragon, 1/3 part of angels follow the Dragon.		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13		Dragon, Beast, &amp; False Prophet (unholy trinity)		20	1000 </a:t>
            </a:r>
            <a:r>
              <a:rPr lang="en-US" sz="2400" dirty="0" err="1"/>
              <a:t>yrs</a:t>
            </a:r>
            <a:r>
              <a:rPr lang="en-US" sz="2400" dirty="0"/>
              <a:t>, White Throne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14		144,000 Jewish evangelists								21-22		</a:t>
            </a:r>
            <a:r>
              <a:rPr lang="en-US" sz="2400" b="1" u="sng" dirty="0"/>
              <a:t>New Jerusalem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15-16	7 Vials														</a:t>
            </a:r>
            <a:r>
              <a:rPr lang="en-US" sz="2400" b="1" dirty="0"/>
              <a:t>22:6-21</a:t>
            </a:r>
            <a:r>
              <a:rPr lang="en-US" sz="2400" dirty="0"/>
              <a:t> 	</a:t>
            </a:r>
            <a:r>
              <a:rPr lang="en-US" sz="2400" b="1" u="sng" dirty="0"/>
              <a:t>Churches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17-18	Babylon:  Political/Religious -  Commercial/Financial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19</a:t>
            </a:r>
            <a:r>
              <a:rPr lang="en-US" sz="2400" dirty="0"/>
              <a:t>		</a:t>
            </a:r>
            <a:r>
              <a:rPr lang="en-US" sz="2400" b="1" u="sng" dirty="0"/>
              <a:t>Return</a:t>
            </a:r>
            <a:r>
              <a:rPr lang="en-US" sz="2400" dirty="0"/>
              <a:t> of Jesus Christ with His Saints.  </a:t>
            </a:r>
          </a:p>
        </p:txBody>
      </p:sp>
    </p:spTree>
    <p:extLst>
      <p:ext uri="{BB962C8B-B14F-4D97-AF65-F5344CB8AC3E}">
        <p14:creationId xmlns:p14="http://schemas.microsoft.com/office/powerpoint/2010/main" val="270155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4091-873F-4C7A-BA77-DC436B1E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33362"/>
            <a:ext cx="11925300" cy="64103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Different Views of the End Times</a:t>
            </a:r>
          </a:p>
          <a:p>
            <a:pPr marL="0" indent="0">
              <a:buNone/>
            </a:pPr>
            <a:endParaRPr lang="en-US" sz="1200" b="1" dirty="0"/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Pre 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Trib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 View   (FUTURIST: church raptured before the 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trib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) Literal inspiration-66 books 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 *  Irenaeus  (Treatise Against Heresy, book 5 , 180 AD – disciple of  Polycarp – Apostle John)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2.  Mid </a:t>
            </a:r>
            <a:r>
              <a:rPr lang="en-US" sz="2400" dirty="0" err="1">
                <a:solidFill>
                  <a:schemeClr val="tx1"/>
                </a:solidFill>
              </a:rPr>
              <a:t>Trib</a:t>
            </a:r>
            <a:r>
              <a:rPr lang="en-US" sz="2400" dirty="0">
                <a:solidFill>
                  <a:schemeClr val="tx1"/>
                </a:solidFill>
              </a:rPr>
              <a:t> View  (FUTURIST: church raptured after 3 ½ years of the </a:t>
            </a:r>
            <a:r>
              <a:rPr lang="en-US" sz="2400" dirty="0" err="1">
                <a:solidFill>
                  <a:schemeClr val="tx1"/>
                </a:solidFill>
              </a:rPr>
              <a:t>trib</a:t>
            </a:r>
            <a:r>
              <a:rPr lang="en-US" sz="2400" dirty="0">
                <a:solidFill>
                  <a:schemeClr val="tx1"/>
                </a:solidFill>
              </a:rPr>
              <a:t>) lies and other books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3.  Post </a:t>
            </a:r>
            <a:r>
              <a:rPr lang="en-US" sz="2400" dirty="0" err="1">
                <a:solidFill>
                  <a:schemeClr val="tx1"/>
                </a:solidFill>
              </a:rPr>
              <a:t>Trib</a:t>
            </a:r>
            <a:r>
              <a:rPr lang="en-US" sz="2400" dirty="0">
                <a:solidFill>
                  <a:schemeClr val="tx1"/>
                </a:solidFill>
              </a:rPr>
              <a:t> View (FUTURIST: church raptured after the </a:t>
            </a:r>
            <a:r>
              <a:rPr lang="en-US" sz="2400" dirty="0" err="1">
                <a:solidFill>
                  <a:schemeClr val="tx1"/>
                </a:solidFill>
              </a:rPr>
              <a:t>trib</a:t>
            </a:r>
            <a:r>
              <a:rPr lang="en-US" sz="2400" dirty="0">
                <a:solidFill>
                  <a:schemeClr val="tx1"/>
                </a:solidFill>
              </a:rPr>
              <a:t>) lies and other books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dirty="0"/>
              <a:t>*  Pan </a:t>
            </a:r>
            <a:r>
              <a:rPr lang="en-US" sz="2400" dirty="0" err="1"/>
              <a:t>Trib</a:t>
            </a:r>
            <a:r>
              <a:rPr lang="en-US" sz="2400" dirty="0"/>
              <a:t> View (Any view of the </a:t>
            </a:r>
            <a:r>
              <a:rPr lang="en-US" sz="2400" dirty="0" err="1"/>
              <a:t>trib</a:t>
            </a:r>
            <a:r>
              <a:rPr lang="en-US" sz="2400" dirty="0"/>
              <a:t> is acceptable.  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True salvation and our sanctification are more important, Paul’s letter to the Thessalonians.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400" b="1" u="sng" dirty="0"/>
              <a:t>Replacement theology – church replaces Israel (symbolism and Allegory)</a:t>
            </a:r>
          </a:p>
          <a:p>
            <a:pPr marL="457200" indent="-457200">
              <a:buAutoNum type="arabicPeriod" startAt="4"/>
            </a:pPr>
            <a:r>
              <a:rPr lang="en-US" sz="2400" b="1" dirty="0"/>
              <a:t>HISTORICIST -  Saint Augustine,  430 AD (Protestant – Events, 70 AD +) </a:t>
            </a:r>
          </a:p>
          <a:p>
            <a:pPr marL="457200" indent="-457200">
              <a:buAutoNum type="arabicPeriod" startAt="4"/>
            </a:pPr>
            <a:r>
              <a:rPr lang="en-US" sz="2400" b="1" dirty="0" err="1"/>
              <a:t>Preteritist</a:t>
            </a:r>
            <a:r>
              <a:rPr lang="en-US" sz="2400" b="1" dirty="0"/>
              <a:t> - Jesuit Priest Luis de Alcazar, 1614 AD (Roman Catholic – People, 70 AD +)</a:t>
            </a:r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sz="2400" b="1" dirty="0"/>
              <a:t>6.  IDEALIST  (Today:  Hebrew Bible Jews and positive thinkers)</a:t>
            </a:r>
          </a:p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A.  </a:t>
            </a:r>
            <a:r>
              <a:rPr lang="en-US" sz="2400" b="1" u="sng" dirty="0" err="1">
                <a:solidFill>
                  <a:srgbClr val="0070C0"/>
                </a:solidFill>
                <a:highlight>
                  <a:srgbClr val="FFFF00"/>
                </a:highlight>
              </a:rPr>
              <a:t>Millenial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 (Future 1000-year reign, Jerusalem)</a:t>
            </a:r>
            <a:r>
              <a:rPr lang="en-US" sz="2400" b="1" dirty="0">
                <a:solidFill>
                  <a:srgbClr val="0070C0"/>
                </a:solidFill>
              </a:rPr>
              <a:t>  </a:t>
            </a:r>
            <a:r>
              <a:rPr lang="en-US" sz="2400" b="1" dirty="0"/>
              <a:t>B. </a:t>
            </a:r>
            <a:r>
              <a:rPr lang="en-US" sz="2400" b="1" dirty="0" err="1"/>
              <a:t>Amillenial</a:t>
            </a:r>
            <a:r>
              <a:rPr lang="en-US" sz="2400" b="1" dirty="0"/>
              <a:t> (No 1000-year reign, church)</a:t>
            </a:r>
          </a:p>
        </p:txBody>
      </p:sp>
    </p:spTree>
    <p:extLst>
      <p:ext uri="{BB962C8B-B14F-4D97-AF65-F5344CB8AC3E}">
        <p14:creationId xmlns:p14="http://schemas.microsoft.com/office/powerpoint/2010/main" val="1016678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5057</TotalTime>
  <Words>452</Words>
  <Application>Microsoft Office PowerPoint</Application>
  <PresentationFormat>Widescreen</PresentationFormat>
  <Paragraphs>122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Rockwell</vt:lpstr>
      <vt:lpstr>Verdana</vt:lpstr>
      <vt:lpstr>Mesh</vt:lpstr>
      <vt:lpstr>Revelation Discussion Panel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Bill Heath</cp:lastModifiedBy>
  <cp:revision>1013</cp:revision>
  <cp:lastPrinted>2021-10-23T22:26:20Z</cp:lastPrinted>
  <dcterms:created xsi:type="dcterms:W3CDTF">2013-07-15T20:26:40Z</dcterms:created>
  <dcterms:modified xsi:type="dcterms:W3CDTF">2021-10-23T22:28:01Z</dcterms:modified>
</cp:coreProperties>
</file>