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62" r:id="rId2"/>
    <p:sldId id="296" r:id="rId3"/>
    <p:sldId id="475" r:id="rId4"/>
    <p:sldId id="344" r:id="rId5"/>
    <p:sldId id="564" r:id="rId6"/>
    <p:sldId id="297" r:id="rId7"/>
    <p:sldId id="304" r:id="rId8"/>
    <p:sldId id="565" r:id="rId9"/>
    <p:sldId id="292" r:id="rId10"/>
    <p:sldId id="308" r:id="rId11"/>
    <p:sldId id="566" r:id="rId12"/>
    <p:sldId id="5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FF00"/>
    <a:srgbClr val="FF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4" autoAdjust="0"/>
  </p:normalViewPr>
  <p:slideViewPr>
    <p:cSldViewPr>
      <p:cViewPr varScale="1">
        <p:scale>
          <a:sx n="59" d="100"/>
          <a:sy n="59" d="100"/>
        </p:scale>
        <p:origin x="1500"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EF2DF-59DA-4AAF-85AA-4FB483837454}" type="datetimeFigureOut">
              <a:rPr lang="en-US" smtClean="0"/>
              <a:pPr/>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5E26D-A47C-4DE6-A56F-309C08648B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EF2DF-59DA-4AAF-85AA-4FB483837454}" type="datetimeFigureOut">
              <a:rPr lang="en-US" smtClean="0"/>
              <a:pPr/>
              <a:t>12/16/2022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5E26D-A47C-4DE6-A56F-309C08648B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842DB0-BD20-28E9-53EF-8E17A85580FA}"/>
              </a:ext>
            </a:extLst>
          </p:cNvPr>
          <p:cNvPicPr>
            <a:picLocks noChangeAspect="1"/>
          </p:cNvPicPr>
          <p:nvPr/>
        </p:nvPicPr>
        <p:blipFill>
          <a:blip r:embed="rId2"/>
          <a:stretch>
            <a:fillRect/>
          </a:stretch>
        </p:blipFill>
        <p:spPr>
          <a:xfrm>
            <a:off x="0" y="0"/>
            <a:ext cx="5562751" cy="6858000"/>
          </a:xfrm>
          <a:prstGeom prst="rect">
            <a:avLst/>
          </a:prstGeom>
        </p:spPr>
      </p:pic>
      <p:sp>
        <p:nvSpPr>
          <p:cNvPr id="6" name="TextBox 5">
            <a:extLst>
              <a:ext uri="{FF2B5EF4-FFF2-40B4-BE49-F238E27FC236}">
                <a16:creationId xmlns:a16="http://schemas.microsoft.com/office/drawing/2014/main" id="{6D44D660-327E-1B4D-45A0-FBB7C212D821}"/>
              </a:ext>
            </a:extLst>
          </p:cNvPr>
          <p:cNvSpPr txBox="1"/>
          <p:nvPr/>
        </p:nvSpPr>
        <p:spPr>
          <a:xfrm>
            <a:off x="2819400" y="0"/>
            <a:ext cx="6311348" cy="6309420"/>
          </a:xfrm>
          <a:prstGeom prst="rect">
            <a:avLst/>
          </a:prstGeom>
          <a:noFill/>
        </p:spPr>
        <p:txBody>
          <a:bodyPr wrap="square" rtlCol="0">
            <a:spAutoFit/>
          </a:bodyPr>
          <a:lstStyle/>
          <a:p>
            <a:pPr algn="r"/>
            <a:r>
              <a:rPr lang="en-US" sz="4400" dirty="0">
                <a:latin typeface="Times New Roman" panose="02020603050405020304" pitchFamily="18" charset="0"/>
                <a:cs typeface="Times New Roman" panose="02020603050405020304" pitchFamily="18" charset="0"/>
              </a:rPr>
              <a:t>WISDOM, </a:t>
            </a:r>
          </a:p>
          <a:p>
            <a:pPr algn="r"/>
            <a:r>
              <a:rPr lang="en-US" sz="4400" dirty="0">
                <a:latin typeface="Times New Roman" panose="02020603050405020304" pitchFamily="18" charset="0"/>
                <a:cs typeface="Times New Roman" panose="02020603050405020304" pitchFamily="18" charset="0"/>
              </a:rPr>
              <a:t>KNOWLEDGE and UNDERSTANDING</a:t>
            </a:r>
          </a:p>
          <a:p>
            <a:pPr algn="r"/>
            <a:endParaRPr lang="en-US" sz="7200" dirty="0">
              <a:latin typeface="Times New Roman" panose="02020603050405020304" pitchFamily="18" charset="0"/>
              <a:cs typeface="Times New Roman" panose="02020603050405020304" pitchFamily="18" charset="0"/>
            </a:endParaRPr>
          </a:p>
          <a:p>
            <a:pPr algn="r"/>
            <a:endParaRPr lang="en-US" sz="7200" dirty="0">
              <a:latin typeface="Times New Roman" panose="02020603050405020304" pitchFamily="18" charset="0"/>
              <a:cs typeface="Times New Roman" panose="02020603050405020304" pitchFamily="18" charset="0"/>
            </a:endParaRPr>
          </a:p>
          <a:p>
            <a:pPr algn="r"/>
            <a:r>
              <a:rPr lang="en-US" sz="7200" dirty="0">
                <a:solidFill>
                  <a:srgbClr val="FF0000"/>
                </a:solidFill>
                <a:latin typeface="Times New Roman" panose="02020603050405020304" pitchFamily="18" charset="0"/>
                <a:cs typeface="Times New Roman" panose="02020603050405020304" pitchFamily="18" charset="0"/>
              </a:rPr>
              <a:t>Revelation</a:t>
            </a:r>
          </a:p>
          <a:p>
            <a:pPr algn="r"/>
            <a:endParaRPr lang="en-US" sz="2400" dirty="0">
              <a:latin typeface="Times New Roman" panose="02020603050405020304" pitchFamily="18" charset="0"/>
              <a:cs typeface="Times New Roman" panose="02020603050405020304" pitchFamily="18" charset="0"/>
            </a:endParaRPr>
          </a:p>
          <a:p>
            <a:pPr algn="r"/>
            <a:r>
              <a:rPr lang="en-US" sz="3200" dirty="0">
                <a:latin typeface="Times New Roman" panose="02020603050405020304" pitchFamily="18" charset="0"/>
                <a:cs typeface="Times New Roman" panose="02020603050405020304" pitchFamily="18" charset="0"/>
              </a:rPr>
              <a:t>Steve Prior</a:t>
            </a:r>
          </a:p>
        </p:txBody>
      </p:sp>
    </p:spTree>
    <p:extLst>
      <p:ext uri="{BB962C8B-B14F-4D97-AF65-F5344CB8AC3E}">
        <p14:creationId xmlns:p14="http://schemas.microsoft.com/office/powerpoint/2010/main" val="81679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558B7-359A-41C3-A714-CF0F8AB85CFB}"/>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TextBox 5">
            <a:extLst>
              <a:ext uri="{FF2B5EF4-FFF2-40B4-BE49-F238E27FC236}">
                <a16:creationId xmlns:a16="http://schemas.microsoft.com/office/drawing/2014/main" id="{CBEC183B-2E00-4DFC-AB7E-22DF4286FE8B}"/>
              </a:ext>
            </a:extLst>
          </p:cNvPr>
          <p:cNvSpPr txBox="1"/>
          <p:nvPr/>
        </p:nvSpPr>
        <p:spPr>
          <a:xfrm>
            <a:off x="0" y="60603"/>
            <a:ext cx="9144000" cy="3077766"/>
          </a:xfrm>
          <a:prstGeom prst="rect">
            <a:avLst/>
          </a:prstGeom>
          <a:noFill/>
        </p:spPr>
        <p:txBody>
          <a:bodyPr wrap="square" rtlCol="0">
            <a:spAutoFit/>
          </a:bodyPr>
          <a:lstStyle/>
          <a:p>
            <a:pPr algn="ctr"/>
            <a:r>
              <a:rPr lang="en-US" sz="3600" b="1" dirty="0">
                <a:solidFill>
                  <a:srgbClr val="00B0F0"/>
                </a:solidFill>
              </a:rPr>
              <a:t>Revelation 1</a:t>
            </a:r>
          </a:p>
          <a:p>
            <a:endParaRPr lang="en-US" dirty="0">
              <a:solidFill>
                <a:schemeClr val="bg1"/>
              </a:solidFill>
            </a:endParaRPr>
          </a:p>
          <a:p>
            <a:pPr marL="914400" indent="-914400"/>
            <a:r>
              <a:rPr lang="en-US" sz="2800" dirty="0">
                <a:solidFill>
                  <a:srgbClr val="00B0F0"/>
                </a:solidFill>
              </a:rPr>
              <a:t>1:20	</a:t>
            </a:r>
            <a:r>
              <a:rPr lang="en-US" sz="2800" dirty="0">
                <a:solidFill>
                  <a:schemeClr val="bg1"/>
                </a:solidFill>
              </a:rPr>
              <a:t>The mystery of the seven stars which you saw in My right hand, and the seven golden lampstands: The seven stars are the angels of the seven churches, and the seven lampstands which you saw are the seven churches.</a:t>
            </a:r>
          </a:p>
        </p:txBody>
      </p:sp>
      <p:pic>
        <p:nvPicPr>
          <p:cNvPr id="4" name="Picture 3">
            <a:extLst>
              <a:ext uri="{FF2B5EF4-FFF2-40B4-BE49-F238E27FC236}">
                <a16:creationId xmlns:a16="http://schemas.microsoft.com/office/drawing/2014/main" id="{CAA4287B-3782-4A6C-B0DB-4A51EC51CB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6" t="24566" r="41965" b="43672"/>
          <a:stretch/>
        </p:blipFill>
        <p:spPr bwMode="auto">
          <a:xfrm>
            <a:off x="1524000" y="3138369"/>
            <a:ext cx="6229040" cy="371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9F664EF-8924-31C2-7BD3-5E5188D2B34D}"/>
              </a:ext>
            </a:extLst>
          </p:cNvPr>
          <p:cNvSpPr txBox="1"/>
          <p:nvPr/>
        </p:nvSpPr>
        <p:spPr>
          <a:xfrm>
            <a:off x="8627512" y="6385893"/>
            <a:ext cx="516488" cy="461665"/>
          </a:xfrm>
          <a:prstGeom prst="rect">
            <a:avLst/>
          </a:prstGeom>
          <a:noFill/>
        </p:spPr>
        <p:txBody>
          <a:bodyPr wrap="none" rtlCol="0">
            <a:spAutoFit/>
          </a:bodyPr>
          <a:lstStyle/>
          <a:p>
            <a:r>
              <a:rPr lang="en-US" sz="2400" b="1" dirty="0">
                <a:solidFill>
                  <a:srgbClr val="00B0F0"/>
                </a:solidFill>
              </a:rPr>
              <a:t>I-6</a:t>
            </a:r>
          </a:p>
        </p:txBody>
      </p:sp>
    </p:spTree>
    <p:extLst>
      <p:ext uri="{BB962C8B-B14F-4D97-AF65-F5344CB8AC3E}">
        <p14:creationId xmlns:p14="http://schemas.microsoft.com/office/powerpoint/2010/main" val="85576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558B7-359A-41C3-A714-CF0F8AB85CFB}"/>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TextBox 5">
            <a:extLst>
              <a:ext uri="{FF2B5EF4-FFF2-40B4-BE49-F238E27FC236}">
                <a16:creationId xmlns:a16="http://schemas.microsoft.com/office/drawing/2014/main" id="{CBEC183B-2E00-4DFC-AB7E-22DF4286FE8B}"/>
              </a:ext>
            </a:extLst>
          </p:cNvPr>
          <p:cNvSpPr txBox="1"/>
          <p:nvPr/>
        </p:nvSpPr>
        <p:spPr>
          <a:xfrm>
            <a:off x="0" y="60603"/>
            <a:ext cx="9144000" cy="4370427"/>
          </a:xfrm>
          <a:prstGeom prst="rect">
            <a:avLst/>
          </a:prstGeom>
          <a:noFill/>
        </p:spPr>
        <p:txBody>
          <a:bodyPr wrap="square" rtlCol="0">
            <a:spAutoFit/>
          </a:bodyPr>
          <a:lstStyle/>
          <a:p>
            <a:pPr algn="ctr"/>
            <a:r>
              <a:rPr lang="en-US" sz="3600" b="1" dirty="0">
                <a:solidFill>
                  <a:srgbClr val="00B0F0"/>
                </a:solidFill>
              </a:rPr>
              <a:t>Revelation 1</a:t>
            </a:r>
          </a:p>
          <a:p>
            <a:endParaRPr lang="en-US" dirty="0">
              <a:solidFill>
                <a:schemeClr val="bg1"/>
              </a:solidFill>
            </a:endParaRPr>
          </a:p>
          <a:p>
            <a:pPr marL="914400" indent="-914400"/>
            <a:r>
              <a:rPr lang="en-US" sz="2800" dirty="0">
                <a:solidFill>
                  <a:srgbClr val="00B0F0"/>
                </a:solidFill>
              </a:rPr>
              <a:t>Chapter 1		</a:t>
            </a:r>
            <a:r>
              <a:rPr lang="en-US" sz="2800" dirty="0">
                <a:solidFill>
                  <a:srgbClr val="00FF00"/>
                </a:solidFill>
              </a:rPr>
              <a:t>The things you have seen</a:t>
            </a:r>
          </a:p>
          <a:p>
            <a:pPr marL="914400" indent="-914400"/>
            <a:r>
              <a:rPr lang="en-US" sz="2800" dirty="0">
                <a:solidFill>
                  <a:srgbClr val="00FF00"/>
                </a:solidFill>
              </a:rPr>
              <a:t>			The glorified Christ</a:t>
            </a:r>
          </a:p>
          <a:p>
            <a:pPr marL="914400" indent="-914400"/>
            <a:endParaRPr lang="en-US" sz="2800" dirty="0">
              <a:solidFill>
                <a:srgbClr val="00B0F0"/>
              </a:solidFill>
            </a:endParaRPr>
          </a:p>
          <a:p>
            <a:pPr marL="914400" indent="-914400"/>
            <a:r>
              <a:rPr lang="en-US" sz="2800" dirty="0">
                <a:solidFill>
                  <a:srgbClr val="00B0F0"/>
                </a:solidFill>
              </a:rPr>
              <a:t>Chapters 2 – 3	</a:t>
            </a:r>
            <a:r>
              <a:rPr lang="en-US" sz="2800" dirty="0">
                <a:solidFill>
                  <a:srgbClr val="00FF00"/>
                </a:solidFill>
              </a:rPr>
              <a:t>The things that are</a:t>
            </a:r>
          </a:p>
          <a:p>
            <a:pPr marL="914400" indent="-914400"/>
            <a:r>
              <a:rPr lang="en-US" sz="2800" dirty="0">
                <a:solidFill>
                  <a:srgbClr val="00FF00"/>
                </a:solidFill>
              </a:rPr>
              <a:t>			The seven churches, our focus</a:t>
            </a:r>
          </a:p>
          <a:p>
            <a:pPr marL="914400" indent="-914400"/>
            <a:endParaRPr lang="en-US" sz="2800" dirty="0">
              <a:solidFill>
                <a:srgbClr val="00B0F0"/>
              </a:solidFill>
            </a:endParaRPr>
          </a:p>
          <a:p>
            <a:pPr marL="914400" indent="-914400"/>
            <a:r>
              <a:rPr lang="en-US" sz="2800" dirty="0">
                <a:solidFill>
                  <a:srgbClr val="00B0F0"/>
                </a:solidFill>
              </a:rPr>
              <a:t>Chapters 4 – 22	</a:t>
            </a:r>
            <a:r>
              <a:rPr lang="en-US" sz="2800" dirty="0">
                <a:solidFill>
                  <a:srgbClr val="00FF00"/>
                </a:solidFill>
              </a:rPr>
              <a:t>The things that will be</a:t>
            </a:r>
          </a:p>
          <a:p>
            <a:pPr marL="914400" indent="-914400"/>
            <a:r>
              <a:rPr lang="en-US" sz="2800" dirty="0">
                <a:solidFill>
                  <a:srgbClr val="00FF00"/>
                </a:solidFill>
              </a:rPr>
              <a:t>			The end of man and return to paradise</a:t>
            </a:r>
          </a:p>
        </p:txBody>
      </p:sp>
    </p:spTree>
    <p:extLst>
      <p:ext uri="{BB962C8B-B14F-4D97-AF65-F5344CB8AC3E}">
        <p14:creationId xmlns:p14="http://schemas.microsoft.com/office/powerpoint/2010/main" val="217191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842DB0-BD20-28E9-53EF-8E17A85580FA}"/>
              </a:ext>
            </a:extLst>
          </p:cNvPr>
          <p:cNvPicPr>
            <a:picLocks noChangeAspect="1"/>
          </p:cNvPicPr>
          <p:nvPr/>
        </p:nvPicPr>
        <p:blipFill>
          <a:blip r:embed="rId2"/>
          <a:stretch>
            <a:fillRect/>
          </a:stretch>
        </p:blipFill>
        <p:spPr>
          <a:xfrm>
            <a:off x="0" y="0"/>
            <a:ext cx="5562751" cy="6858000"/>
          </a:xfrm>
          <a:prstGeom prst="rect">
            <a:avLst/>
          </a:prstGeom>
        </p:spPr>
      </p:pic>
      <p:sp>
        <p:nvSpPr>
          <p:cNvPr id="6" name="TextBox 5">
            <a:extLst>
              <a:ext uri="{FF2B5EF4-FFF2-40B4-BE49-F238E27FC236}">
                <a16:creationId xmlns:a16="http://schemas.microsoft.com/office/drawing/2014/main" id="{6D44D660-327E-1B4D-45A0-FBB7C212D821}"/>
              </a:ext>
            </a:extLst>
          </p:cNvPr>
          <p:cNvSpPr txBox="1"/>
          <p:nvPr/>
        </p:nvSpPr>
        <p:spPr>
          <a:xfrm>
            <a:off x="2819400" y="0"/>
            <a:ext cx="6311348" cy="6309420"/>
          </a:xfrm>
          <a:prstGeom prst="rect">
            <a:avLst/>
          </a:prstGeom>
          <a:noFill/>
        </p:spPr>
        <p:txBody>
          <a:bodyPr wrap="square" rtlCol="0">
            <a:spAutoFit/>
          </a:bodyPr>
          <a:lstStyle/>
          <a:p>
            <a:pPr algn="r"/>
            <a:r>
              <a:rPr lang="en-US" sz="4400" dirty="0">
                <a:latin typeface="Times New Roman" panose="02020603050405020304" pitchFamily="18" charset="0"/>
                <a:cs typeface="Times New Roman" panose="02020603050405020304" pitchFamily="18" charset="0"/>
              </a:rPr>
              <a:t>WISDOM, </a:t>
            </a:r>
          </a:p>
          <a:p>
            <a:pPr algn="r"/>
            <a:r>
              <a:rPr lang="en-US" sz="4400" dirty="0">
                <a:latin typeface="Times New Roman" panose="02020603050405020304" pitchFamily="18" charset="0"/>
                <a:cs typeface="Times New Roman" panose="02020603050405020304" pitchFamily="18" charset="0"/>
              </a:rPr>
              <a:t>KNOWLEDGE and UNDERSTANDING</a:t>
            </a:r>
          </a:p>
          <a:p>
            <a:pPr algn="r"/>
            <a:endParaRPr lang="en-US" sz="7200" dirty="0">
              <a:latin typeface="Times New Roman" panose="02020603050405020304" pitchFamily="18" charset="0"/>
              <a:cs typeface="Times New Roman" panose="02020603050405020304" pitchFamily="18" charset="0"/>
            </a:endParaRPr>
          </a:p>
          <a:p>
            <a:pPr algn="r"/>
            <a:endParaRPr lang="en-US" sz="7200" dirty="0">
              <a:latin typeface="Times New Roman" panose="02020603050405020304" pitchFamily="18" charset="0"/>
              <a:cs typeface="Times New Roman" panose="02020603050405020304" pitchFamily="18" charset="0"/>
            </a:endParaRPr>
          </a:p>
          <a:p>
            <a:pPr algn="r"/>
            <a:r>
              <a:rPr lang="en-US" sz="7200" dirty="0">
                <a:solidFill>
                  <a:srgbClr val="FF0000"/>
                </a:solidFill>
                <a:latin typeface="Times New Roman" panose="02020603050405020304" pitchFamily="18" charset="0"/>
                <a:cs typeface="Times New Roman" panose="02020603050405020304" pitchFamily="18" charset="0"/>
              </a:rPr>
              <a:t>Revelation</a:t>
            </a:r>
          </a:p>
          <a:p>
            <a:pPr algn="r"/>
            <a:endParaRPr lang="en-US" sz="2400" dirty="0">
              <a:latin typeface="Times New Roman" panose="02020603050405020304" pitchFamily="18" charset="0"/>
              <a:cs typeface="Times New Roman" panose="02020603050405020304" pitchFamily="18" charset="0"/>
            </a:endParaRPr>
          </a:p>
          <a:p>
            <a:pPr algn="r"/>
            <a:r>
              <a:rPr lang="en-US" sz="3200" dirty="0">
                <a:latin typeface="Times New Roman" panose="02020603050405020304" pitchFamily="18" charset="0"/>
                <a:cs typeface="Times New Roman" panose="02020603050405020304" pitchFamily="18" charset="0"/>
              </a:rPr>
              <a:t>Steve Prior</a:t>
            </a:r>
          </a:p>
        </p:txBody>
      </p:sp>
    </p:spTree>
    <p:extLst>
      <p:ext uri="{BB962C8B-B14F-4D97-AF65-F5344CB8AC3E}">
        <p14:creationId xmlns:p14="http://schemas.microsoft.com/office/powerpoint/2010/main" val="51180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25D7A9-CB2A-4B46-A60E-107C4DC3C8E3}"/>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68ACB2-1700-403F-AB80-955C9CF51E8B}"/>
              </a:ext>
            </a:extLst>
          </p:cNvPr>
          <p:cNvSpPr txBox="1"/>
          <p:nvPr/>
        </p:nvSpPr>
        <p:spPr>
          <a:xfrm>
            <a:off x="0" y="60603"/>
            <a:ext cx="9144000" cy="5663089"/>
          </a:xfrm>
          <a:prstGeom prst="rect">
            <a:avLst/>
          </a:prstGeom>
          <a:noFill/>
        </p:spPr>
        <p:txBody>
          <a:bodyPr wrap="square" rtlCol="0">
            <a:spAutoFit/>
          </a:bodyPr>
          <a:lstStyle/>
          <a:p>
            <a:pPr algn="ctr"/>
            <a:r>
              <a:rPr lang="en-US" sz="3600" b="1" dirty="0">
                <a:solidFill>
                  <a:srgbClr val="00B0F0"/>
                </a:solidFill>
              </a:rPr>
              <a:t>Revelation 1</a:t>
            </a:r>
          </a:p>
          <a:p>
            <a:endParaRPr lang="en-US" dirty="0">
              <a:solidFill>
                <a:schemeClr val="bg1"/>
              </a:solidFill>
            </a:endParaRPr>
          </a:p>
          <a:p>
            <a:pPr marL="914400" indent="-914400"/>
            <a:r>
              <a:rPr lang="en-US" sz="2800" dirty="0">
                <a:solidFill>
                  <a:srgbClr val="00B0F0"/>
                </a:solidFill>
              </a:rPr>
              <a:t>1:1	</a:t>
            </a:r>
            <a:r>
              <a:rPr lang="en-US" sz="2800" dirty="0">
                <a:solidFill>
                  <a:schemeClr val="bg1"/>
                </a:solidFill>
              </a:rPr>
              <a:t>The Revelation of Jesus Christ, which God gave Him to show His servants—things which must shortly take place. And He sent and signified it by His angel to His servant John, </a:t>
            </a:r>
          </a:p>
          <a:p>
            <a:pPr marL="914400" indent="-914400"/>
            <a:endParaRPr lang="en-US" sz="2800" dirty="0">
              <a:solidFill>
                <a:schemeClr val="bg1"/>
              </a:solidFill>
            </a:endParaRPr>
          </a:p>
          <a:p>
            <a:pPr marL="914400" indent="-914400"/>
            <a:r>
              <a:rPr lang="en-US" sz="2800" dirty="0">
                <a:solidFill>
                  <a:srgbClr val="00B0F0"/>
                </a:solidFill>
              </a:rPr>
              <a:t>1:2	</a:t>
            </a:r>
            <a:r>
              <a:rPr lang="en-US" sz="2800" dirty="0">
                <a:solidFill>
                  <a:schemeClr val="bg1"/>
                </a:solidFill>
              </a:rPr>
              <a:t>who bore witness to the word of God, and to the testimony of Jesus Christ, and to all things that he saw. </a:t>
            </a:r>
          </a:p>
          <a:p>
            <a:pPr marL="914400" indent="-914400"/>
            <a:endParaRPr lang="en-US" sz="2800" dirty="0">
              <a:solidFill>
                <a:schemeClr val="bg1"/>
              </a:solidFill>
            </a:endParaRPr>
          </a:p>
          <a:p>
            <a:pPr marL="914400" indent="-914400"/>
            <a:r>
              <a:rPr lang="en-US" sz="2800" dirty="0">
                <a:solidFill>
                  <a:srgbClr val="00B0F0"/>
                </a:solidFill>
              </a:rPr>
              <a:t>1:3	</a:t>
            </a:r>
            <a:r>
              <a:rPr lang="en-US" sz="2800" dirty="0">
                <a:solidFill>
                  <a:schemeClr val="bg1"/>
                </a:solidFill>
              </a:rPr>
              <a:t>Blessed is he who reads and those who hear the words of this prophecy, and keep those things which are written in it; for the time is near. </a:t>
            </a:r>
          </a:p>
        </p:txBody>
      </p:sp>
    </p:spTree>
    <p:extLst>
      <p:ext uri="{BB962C8B-B14F-4D97-AF65-F5344CB8AC3E}">
        <p14:creationId xmlns:p14="http://schemas.microsoft.com/office/powerpoint/2010/main" val="68985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EC75A-8C70-466E-A66E-47C0BDD4B9FF}"/>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431D8BD-7C97-430A-BAB3-4877C5DF953D}"/>
              </a:ext>
            </a:extLst>
          </p:cNvPr>
          <p:cNvSpPr txBox="1"/>
          <p:nvPr/>
        </p:nvSpPr>
        <p:spPr>
          <a:xfrm>
            <a:off x="381000" y="304800"/>
            <a:ext cx="8382000" cy="954107"/>
          </a:xfrm>
          <a:prstGeom prst="rect">
            <a:avLst/>
          </a:prstGeom>
          <a:noFill/>
        </p:spPr>
        <p:txBody>
          <a:bodyPr wrap="square" rtlCol="0">
            <a:spAutoFit/>
          </a:bodyPr>
          <a:lstStyle/>
          <a:p>
            <a:pPr algn="ctr"/>
            <a:r>
              <a:rPr lang="en-US" sz="2800" b="1" dirty="0">
                <a:solidFill>
                  <a:srgbClr val="00B0F0"/>
                </a:solidFill>
              </a:rPr>
              <a:t>The Trinity</a:t>
            </a:r>
          </a:p>
          <a:p>
            <a:endParaRPr lang="en-US" sz="2800" b="1" dirty="0">
              <a:solidFill>
                <a:srgbClr val="00B0F0"/>
              </a:solidFill>
            </a:endParaRPr>
          </a:p>
        </p:txBody>
      </p:sp>
      <p:sp>
        <p:nvSpPr>
          <p:cNvPr id="4" name="Isosceles Triangle 3">
            <a:extLst>
              <a:ext uri="{FF2B5EF4-FFF2-40B4-BE49-F238E27FC236}">
                <a16:creationId xmlns:a16="http://schemas.microsoft.com/office/drawing/2014/main" id="{A330F037-5681-4D0E-ADF0-BEB4C4771477}"/>
              </a:ext>
            </a:extLst>
          </p:cNvPr>
          <p:cNvSpPr/>
          <p:nvPr/>
        </p:nvSpPr>
        <p:spPr>
          <a:xfrm>
            <a:off x="2476500" y="2238777"/>
            <a:ext cx="4191000" cy="344724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54C458-D707-4704-8659-A9EE2ED264F0}"/>
              </a:ext>
            </a:extLst>
          </p:cNvPr>
          <p:cNvSpPr txBox="1"/>
          <p:nvPr/>
        </p:nvSpPr>
        <p:spPr>
          <a:xfrm>
            <a:off x="3661398" y="1538332"/>
            <a:ext cx="1821204" cy="830997"/>
          </a:xfrm>
          <a:prstGeom prst="rect">
            <a:avLst/>
          </a:prstGeom>
          <a:noFill/>
        </p:spPr>
        <p:txBody>
          <a:bodyPr wrap="none" rtlCol="0">
            <a:spAutoFit/>
          </a:bodyPr>
          <a:lstStyle/>
          <a:p>
            <a:r>
              <a:rPr lang="en-US" sz="4800" b="1" dirty="0">
                <a:solidFill>
                  <a:srgbClr val="66FF33"/>
                </a:solidFill>
              </a:rPr>
              <a:t>Father</a:t>
            </a:r>
          </a:p>
        </p:txBody>
      </p:sp>
      <p:sp>
        <p:nvSpPr>
          <p:cNvPr id="6" name="TextBox 5">
            <a:extLst>
              <a:ext uri="{FF2B5EF4-FFF2-40B4-BE49-F238E27FC236}">
                <a16:creationId xmlns:a16="http://schemas.microsoft.com/office/drawing/2014/main" id="{86475D21-647B-4FAB-A70D-0DFE3E10EB4B}"/>
              </a:ext>
            </a:extLst>
          </p:cNvPr>
          <p:cNvSpPr txBox="1"/>
          <p:nvPr/>
        </p:nvSpPr>
        <p:spPr>
          <a:xfrm>
            <a:off x="6084546" y="5646003"/>
            <a:ext cx="2840842" cy="830997"/>
          </a:xfrm>
          <a:prstGeom prst="rect">
            <a:avLst/>
          </a:prstGeom>
          <a:noFill/>
        </p:spPr>
        <p:txBody>
          <a:bodyPr wrap="none" rtlCol="0">
            <a:spAutoFit/>
          </a:bodyPr>
          <a:lstStyle/>
          <a:p>
            <a:r>
              <a:rPr lang="en-US" sz="4800" b="1" dirty="0">
                <a:solidFill>
                  <a:srgbClr val="66FF33"/>
                </a:solidFill>
              </a:rPr>
              <a:t>Holy Spirit</a:t>
            </a:r>
          </a:p>
        </p:txBody>
      </p:sp>
      <p:sp>
        <p:nvSpPr>
          <p:cNvPr id="7" name="TextBox 6">
            <a:extLst>
              <a:ext uri="{FF2B5EF4-FFF2-40B4-BE49-F238E27FC236}">
                <a16:creationId xmlns:a16="http://schemas.microsoft.com/office/drawing/2014/main" id="{C541AC64-5456-4FDB-8198-AAAF9DB1255F}"/>
              </a:ext>
            </a:extLst>
          </p:cNvPr>
          <p:cNvSpPr txBox="1"/>
          <p:nvPr/>
        </p:nvSpPr>
        <p:spPr>
          <a:xfrm>
            <a:off x="1676400" y="5646002"/>
            <a:ext cx="1136850" cy="830997"/>
          </a:xfrm>
          <a:prstGeom prst="rect">
            <a:avLst/>
          </a:prstGeom>
          <a:noFill/>
        </p:spPr>
        <p:txBody>
          <a:bodyPr wrap="none" rtlCol="0">
            <a:spAutoFit/>
          </a:bodyPr>
          <a:lstStyle/>
          <a:p>
            <a:r>
              <a:rPr lang="en-US" sz="4800" b="1" dirty="0">
                <a:solidFill>
                  <a:srgbClr val="66FF33"/>
                </a:solidFill>
              </a:rPr>
              <a:t>Son</a:t>
            </a:r>
          </a:p>
        </p:txBody>
      </p:sp>
      <p:sp>
        <p:nvSpPr>
          <p:cNvPr id="8" name="TextBox 7">
            <a:extLst>
              <a:ext uri="{FF2B5EF4-FFF2-40B4-BE49-F238E27FC236}">
                <a16:creationId xmlns:a16="http://schemas.microsoft.com/office/drawing/2014/main" id="{695AD85D-1EFD-4ADE-8516-AECAE50AED34}"/>
              </a:ext>
            </a:extLst>
          </p:cNvPr>
          <p:cNvSpPr txBox="1"/>
          <p:nvPr/>
        </p:nvSpPr>
        <p:spPr>
          <a:xfrm>
            <a:off x="2514600" y="3535233"/>
            <a:ext cx="987771" cy="523220"/>
          </a:xfrm>
          <a:prstGeom prst="rect">
            <a:avLst/>
          </a:prstGeom>
          <a:noFill/>
        </p:spPr>
        <p:txBody>
          <a:bodyPr wrap="none" rtlCol="0">
            <a:spAutoFit/>
          </a:bodyPr>
          <a:lstStyle/>
          <a:p>
            <a:r>
              <a:rPr lang="en-US" sz="2800" dirty="0">
                <a:solidFill>
                  <a:srgbClr val="00B0F0"/>
                </a:solidFill>
              </a:rPr>
              <a:t>is not</a:t>
            </a:r>
          </a:p>
        </p:txBody>
      </p:sp>
      <p:sp>
        <p:nvSpPr>
          <p:cNvPr id="9" name="TextBox 8">
            <a:extLst>
              <a:ext uri="{FF2B5EF4-FFF2-40B4-BE49-F238E27FC236}">
                <a16:creationId xmlns:a16="http://schemas.microsoft.com/office/drawing/2014/main" id="{7F8B575B-2441-4D7D-8BFE-02BA0C8C641A}"/>
              </a:ext>
            </a:extLst>
          </p:cNvPr>
          <p:cNvSpPr txBox="1"/>
          <p:nvPr/>
        </p:nvSpPr>
        <p:spPr>
          <a:xfrm>
            <a:off x="5679731" y="3535233"/>
            <a:ext cx="987771" cy="523220"/>
          </a:xfrm>
          <a:prstGeom prst="rect">
            <a:avLst/>
          </a:prstGeom>
          <a:noFill/>
        </p:spPr>
        <p:txBody>
          <a:bodyPr wrap="none" rtlCol="0">
            <a:spAutoFit/>
          </a:bodyPr>
          <a:lstStyle/>
          <a:p>
            <a:r>
              <a:rPr lang="en-US" sz="2800" dirty="0">
                <a:solidFill>
                  <a:srgbClr val="00B0F0"/>
                </a:solidFill>
              </a:rPr>
              <a:t>is not</a:t>
            </a:r>
          </a:p>
        </p:txBody>
      </p:sp>
      <p:sp>
        <p:nvSpPr>
          <p:cNvPr id="10" name="TextBox 9">
            <a:extLst>
              <a:ext uri="{FF2B5EF4-FFF2-40B4-BE49-F238E27FC236}">
                <a16:creationId xmlns:a16="http://schemas.microsoft.com/office/drawing/2014/main" id="{F280F3FA-E619-4C40-8663-BC7ECE0A8AF2}"/>
              </a:ext>
            </a:extLst>
          </p:cNvPr>
          <p:cNvSpPr txBox="1"/>
          <p:nvPr/>
        </p:nvSpPr>
        <p:spPr>
          <a:xfrm>
            <a:off x="4078114" y="5795831"/>
            <a:ext cx="987771" cy="523220"/>
          </a:xfrm>
          <a:prstGeom prst="rect">
            <a:avLst/>
          </a:prstGeom>
          <a:noFill/>
        </p:spPr>
        <p:txBody>
          <a:bodyPr wrap="none" rtlCol="0">
            <a:spAutoFit/>
          </a:bodyPr>
          <a:lstStyle/>
          <a:p>
            <a:r>
              <a:rPr lang="en-US" sz="2800" dirty="0">
                <a:solidFill>
                  <a:srgbClr val="00B0F0"/>
                </a:solidFill>
              </a:rPr>
              <a:t>is not</a:t>
            </a:r>
          </a:p>
        </p:txBody>
      </p:sp>
      <p:sp>
        <p:nvSpPr>
          <p:cNvPr id="11" name="TextBox 10">
            <a:extLst>
              <a:ext uri="{FF2B5EF4-FFF2-40B4-BE49-F238E27FC236}">
                <a16:creationId xmlns:a16="http://schemas.microsoft.com/office/drawing/2014/main" id="{55196D94-E75F-46EE-B1EB-40729AF504E2}"/>
              </a:ext>
            </a:extLst>
          </p:cNvPr>
          <p:cNvSpPr txBox="1"/>
          <p:nvPr/>
        </p:nvSpPr>
        <p:spPr>
          <a:xfrm>
            <a:off x="3632383" y="3614916"/>
            <a:ext cx="1879232" cy="2000548"/>
          </a:xfrm>
          <a:prstGeom prst="rect">
            <a:avLst/>
          </a:prstGeom>
          <a:noFill/>
        </p:spPr>
        <p:txBody>
          <a:bodyPr wrap="none" rtlCol="0">
            <a:spAutoFit/>
          </a:bodyPr>
          <a:lstStyle/>
          <a:p>
            <a:pPr algn="ctr"/>
            <a:r>
              <a:rPr lang="en-US" sz="2800" dirty="0">
                <a:solidFill>
                  <a:srgbClr val="00B0F0"/>
                </a:solidFill>
              </a:rPr>
              <a:t>is</a:t>
            </a:r>
          </a:p>
          <a:p>
            <a:pPr algn="ctr"/>
            <a:r>
              <a:rPr lang="en-US" sz="4800" b="1" dirty="0">
                <a:solidFill>
                  <a:srgbClr val="00B0F0"/>
                </a:solidFill>
              </a:rPr>
              <a:t>God</a:t>
            </a:r>
          </a:p>
          <a:p>
            <a:pPr algn="ctr"/>
            <a:r>
              <a:rPr lang="en-US" sz="4800" b="1" dirty="0">
                <a:solidFill>
                  <a:srgbClr val="66FF33"/>
                </a:solidFill>
              </a:rPr>
              <a:t>nature</a:t>
            </a:r>
          </a:p>
        </p:txBody>
      </p:sp>
      <p:sp>
        <p:nvSpPr>
          <p:cNvPr id="12" name="TextBox 11">
            <a:extLst>
              <a:ext uri="{FF2B5EF4-FFF2-40B4-BE49-F238E27FC236}">
                <a16:creationId xmlns:a16="http://schemas.microsoft.com/office/drawing/2014/main" id="{5391B4E1-42E1-4496-A5A9-67F9CC5A8DF4}"/>
              </a:ext>
            </a:extLst>
          </p:cNvPr>
          <p:cNvSpPr txBox="1"/>
          <p:nvPr/>
        </p:nvSpPr>
        <p:spPr>
          <a:xfrm>
            <a:off x="3976996" y="1242536"/>
            <a:ext cx="1346394" cy="523220"/>
          </a:xfrm>
          <a:prstGeom prst="rect">
            <a:avLst/>
          </a:prstGeom>
          <a:noFill/>
        </p:spPr>
        <p:txBody>
          <a:bodyPr wrap="none" rtlCol="0">
            <a:spAutoFit/>
          </a:bodyPr>
          <a:lstStyle/>
          <a:p>
            <a:r>
              <a:rPr lang="en-US" sz="2800" dirty="0">
                <a:solidFill>
                  <a:srgbClr val="FF00FF"/>
                </a:solidFill>
              </a:rPr>
              <a:t>Initiator</a:t>
            </a:r>
          </a:p>
        </p:txBody>
      </p:sp>
      <p:sp>
        <p:nvSpPr>
          <p:cNvPr id="13" name="TextBox 12">
            <a:extLst>
              <a:ext uri="{FF2B5EF4-FFF2-40B4-BE49-F238E27FC236}">
                <a16:creationId xmlns:a16="http://schemas.microsoft.com/office/drawing/2014/main" id="{ADE15F28-8AED-41B6-ABFC-303330C5BEAD}"/>
              </a:ext>
            </a:extLst>
          </p:cNvPr>
          <p:cNvSpPr txBox="1"/>
          <p:nvPr/>
        </p:nvSpPr>
        <p:spPr>
          <a:xfrm>
            <a:off x="6909964" y="5265003"/>
            <a:ext cx="2015424" cy="523220"/>
          </a:xfrm>
          <a:prstGeom prst="rect">
            <a:avLst/>
          </a:prstGeom>
          <a:noFill/>
        </p:spPr>
        <p:txBody>
          <a:bodyPr wrap="square" rtlCol="0">
            <a:spAutoFit/>
          </a:bodyPr>
          <a:lstStyle/>
          <a:p>
            <a:r>
              <a:rPr lang="en-US" sz="2800" dirty="0">
                <a:solidFill>
                  <a:srgbClr val="FF00FF"/>
                </a:solidFill>
              </a:rPr>
              <a:t>Sanctifier</a:t>
            </a:r>
          </a:p>
        </p:txBody>
      </p:sp>
      <p:sp>
        <p:nvSpPr>
          <p:cNvPr id="14" name="TextBox 13">
            <a:extLst>
              <a:ext uri="{FF2B5EF4-FFF2-40B4-BE49-F238E27FC236}">
                <a16:creationId xmlns:a16="http://schemas.microsoft.com/office/drawing/2014/main" id="{883FD23D-6EA5-4E5C-9D67-08FFBAEF0218}"/>
              </a:ext>
            </a:extLst>
          </p:cNvPr>
          <p:cNvSpPr txBox="1"/>
          <p:nvPr/>
        </p:nvSpPr>
        <p:spPr>
          <a:xfrm>
            <a:off x="304800" y="5260785"/>
            <a:ext cx="2091791" cy="523220"/>
          </a:xfrm>
          <a:prstGeom prst="rect">
            <a:avLst/>
          </a:prstGeom>
          <a:noFill/>
        </p:spPr>
        <p:txBody>
          <a:bodyPr wrap="none" rtlCol="0">
            <a:spAutoFit/>
          </a:bodyPr>
          <a:lstStyle/>
          <a:p>
            <a:r>
              <a:rPr lang="en-US" sz="2800" dirty="0">
                <a:solidFill>
                  <a:srgbClr val="FF00FF"/>
                </a:solidFill>
              </a:rPr>
              <a:t>Implementor</a:t>
            </a:r>
          </a:p>
        </p:txBody>
      </p:sp>
      <p:sp>
        <p:nvSpPr>
          <p:cNvPr id="15" name="TextBox 14">
            <a:extLst>
              <a:ext uri="{FF2B5EF4-FFF2-40B4-BE49-F238E27FC236}">
                <a16:creationId xmlns:a16="http://schemas.microsoft.com/office/drawing/2014/main" id="{EEC0FFC3-09AB-4CA3-B394-106CB6CF8ADC}"/>
              </a:ext>
            </a:extLst>
          </p:cNvPr>
          <p:cNvSpPr txBox="1"/>
          <p:nvPr/>
        </p:nvSpPr>
        <p:spPr>
          <a:xfrm>
            <a:off x="531735" y="2305738"/>
            <a:ext cx="1944763" cy="954107"/>
          </a:xfrm>
          <a:prstGeom prst="rect">
            <a:avLst/>
          </a:prstGeom>
          <a:noFill/>
        </p:spPr>
        <p:txBody>
          <a:bodyPr wrap="none" rtlCol="0">
            <a:spAutoFit/>
          </a:bodyPr>
          <a:lstStyle/>
          <a:p>
            <a:pPr algn="ctr"/>
            <a:r>
              <a:rPr lang="en-US" sz="2800" b="1" dirty="0">
                <a:solidFill>
                  <a:srgbClr val="66FF33"/>
                </a:solidFill>
              </a:rPr>
              <a:t>1 + 1 + 1 = 3</a:t>
            </a:r>
          </a:p>
          <a:p>
            <a:pPr algn="ctr"/>
            <a:r>
              <a:rPr lang="en-US" sz="2800" b="1" dirty="0">
                <a:solidFill>
                  <a:srgbClr val="66FF33"/>
                </a:solidFill>
              </a:rPr>
              <a:t>Persons</a:t>
            </a:r>
          </a:p>
        </p:txBody>
      </p:sp>
      <p:sp>
        <p:nvSpPr>
          <p:cNvPr id="16" name="TextBox 15">
            <a:extLst>
              <a:ext uri="{FF2B5EF4-FFF2-40B4-BE49-F238E27FC236}">
                <a16:creationId xmlns:a16="http://schemas.microsoft.com/office/drawing/2014/main" id="{9C7F5F49-E663-49A0-8AA3-A46C796098A0}"/>
              </a:ext>
            </a:extLst>
          </p:cNvPr>
          <p:cNvSpPr txBox="1"/>
          <p:nvPr/>
        </p:nvSpPr>
        <p:spPr>
          <a:xfrm>
            <a:off x="6387352" y="2305737"/>
            <a:ext cx="1944763" cy="954107"/>
          </a:xfrm>
          <a:prstGeom prst="rect">
            <a:avLst/>
          </a:prstGeom>
          <a:noFill/>
        </p:spPr>
        <p:txBody>
          <a:bodyPr wrap="none" rtlCol="0">
            <a:spAutoFit/>
          </a:bodyPr>
          <a:lstStyle/>
          <a:p>
            <a:pPr algn="ctr"/>
            <a:r>
              <a:rPr lang="en-US" sz="2800" b="1" dirty="0">
                <a:solidFill>
                  <a:schemeClr val="bg1"/>
                </a:solidFill>
              </a:rPr>
              <a:t>1 * 1 * 1 = 1</a:t>
            </a:r>
          </a:p>
          <a:p>
            <a:pPr algn="ctr"/>
            <a:r>
              <a:rPr lang="en-US" sz="2800" b="1" dirty="0">
                <a:solidFill>
                  <a:schemeClr val="bg1"/>
                </a:solidFill>
              </a:rPr>
              <a:t>Nature</a:t>
            </a:r>
          </a:p>
        </p:txBody>
      </p:sp>
      <p:sp>
        <p:nvSpPr>
          <p:cNvPr id="17" name="TextBox 16">
            <a:extLst>
              <a:ext uri="{FF2B5EF4-FFF2-40B4-BE49-F238E27FC236}">
                <a16:creationId xmlns:a16="http://schemas.microsoft.com/office/drawing/2014/main" id="{28359757-B88D-4A1D-8A09-7FBF7FE13BAF}"/>
              </a:ext>
            </a:extLst>
          </p:cNvPr>
          <p:cNvSpPr txBox="1"/>
          <p:nvPr/>
        </p:nvSpPr>
        <p:spPr>
          <a:xfrm>
            <a:off x="8627512" y="6385893"/>
            <a:ext cx="516488" cy="461665"/>
          </a:xfrm>
          <a:prstGeom prst="rect">
            <a:avLst/>
          </a:prstGeom>
          <a:noFill/>
        </p:spPr>
        <p:txBody>
          <a:bodyPr wrap="none" rtlCol="0">
            <a:spAutoFit/>
          </a:bodyPr>
          <a:lstStyle/>
          <a:p>
            <a:r>
              <a:rPr lang="en-US" sz="2400" b="1" dirty="0">
                <a:solidFill>
                  <a:srgbClr val="00B0F0"/>
                </a:solidFill>
              </a:rPr>
              <a:t>I-2</a:t>
            </a:r>
          </a:p>
        </p:txBody>
      </p:sp>
    </p:spTree>
    <p:extLst>
      <p:ext uri="{BB962C8B-B14F-4D97-AF65-F5344CB8AC3E}">
        <p14:creationId xmlns:p14="http://schemas.microsoft.com/office/powerpoint/2010/main" val="227108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35877-A927-47A5-857F-3B21E6EE45C1}"/>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4D1A0EC3-D0AC-4E44-8D83-8845822DCB7E}"/>
              </a:ext>
            </a:extLst>
          </p:cNvPr>
          <p:cNvSpPr>
            <a:spLocks noChangeAspect="1"/>
          </p:cNvSpPr>
          <p:nvPr/>
        </p:nvSpPr>
        <p:spPr>
          <a:xfrm>
            <a:off x="2434225" y="1670604"/>
            <a:ext cx="4275549" cy="351679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5DC440-8BA2-4022-AB7C-4BDEB37D2512}"/>
              </a:ext>
            </a:extLst>
          </p:cNvPr>
          <p:cNvSpPr txBox="1"/>
          <p:nvPr/>
        </p:nvSpPr>
        <p:spPr>
          <a:xfrm>
            <a:off x="4111776" y="1090286"/>
            <a:ext cx="1050288" cy="584775"/>
          </a:xfrm>
          <a:prstGeom prst="rect">
            <a:avLst/>
          </a:prstGeom>
          <a:noFill/>
        </p:spPr>
        <p:txBody>
          <a:bodyPr wrap="none" rtlCol="0">
            <a:spAutoFit/>
          </a:bodyPr>
          <a:lstStyle/>
          <a:p>
            <a:r>
              <a:rPr lang="en-US" sz="3200" b="1" dirty="0">
                <a:solidFill>
                  <a:srgbClr val="00FF00"/>
                </a:solidFill>
              </a:rPr>
              <a:t>Body</a:t>
            </a:r>
          </a:p>
        </p:txBody>
      </p:sp>
      <p:sp>
        <p:nvSpPr>
          <p:cNvPr id="6" name="TextBox 5">
            <a:extLst>
              <a:ext uri="{FF2B5EF4-FFF2-40B4-BE49-F238E27FC236}">
                <a16:creationId xmlns:a16="http://schemas.microsoft.com/office/drawing/2014/main" id="{52240743-848A-4CBC-B930-9BFA4F1F75D5}"/>
              </a:ext>
            </a:extLst>
          </p:cNvPr>
          <p:cNvSpPr txBox="1"/>
          <p:nvPr/>
        </p:nvSpPr>
        <p:spPr>
          <a:xfrm>
            <a:off x="6291305" y="4368225"/>
            <a:ext cx="2416046" cy="584775"/>
          </a:xfrm>
          <a:prstGeom prst="rect">
            <a:avLst/>
          </a:prstGeom>
          <a:noFill/>
        </p:spPr>
        <p:txBody>
          <a:bodyPr wrap="none" rtlCol="0">
            <a:spAutoFit/>
          </a:bodyPr>
          <a:lstStyle/>
          <a:p>
            <a:r>
              <a:rPr lang="en-US" sz="3200" b="1" dirty="0">
                <a:solidFill>
                  <a:srgbClr val="00FF00"/>
                </a:solidFill>
              </a:rPr>
              <a:t>Human Spirit</a:t>
            </a:r>
          </a:p>
        </p:txBody>
      </p:sp>
      <p:sp>
        <p:nvSpPr>
          <p:cNvPr id="7" name="TextBox 6">
            <a:extLst>
              <a:ext uri="{FF2B5EF4-FFF2-40B4-BE49-F238E27FC236}">
                <a16:creationId xmlns:a16="http://schemas.microsoft.com/office/drawing/2014/main" id="{3004F9E2-4255-4F51-AFC0-76C6B167090E}"/>
              </a:ext>
            </a:extLst>
          </p:cNvPr>
          <p:cNvSpPr txBox="1"/>
          <p:nvPr/>
        </p:nvSpPr>
        <p:spPr>
          <a:xfrm>
            <a:off x="1828800" y="5237868"/>
            <a:ext cx="920445" cy="584775"/>
          </a:xfrm>
          <a:prstGeom prst="rect">
            <a:avLst/>
          </a:prstGeom>
          <a:noFill/>
        </p:spPr>
        <p:txBody>
          <a:bodyPr wrap="none" rtlCol="0">
            <a:spAutoFit/>
          </a:bodyPr>
          <a:lstStyle/>
          <a:p>
            <a:r>
              <a:rPr lang="en-US" sz="3200" b="1" dirty="0">
                <a:solidFill>
                  <a:srgbClr val="00FF00"/>
                </a:solidFill>
              </a:rPr>
              <a:t>Soul</a:t>
            </a:r>
          </a:p>
        </p:txBody>
      </p:sp>
      <p:sp>
        <p:nvSpPr>
          <p:cNvPr id="3" name="Oval 2">
            <a:extLst>
              <a:ext uri="{FF2B5EF4-FFF2-40B4-BE49-F238E27FC236}">
                <a16:creationId xmlns:a16="http://schemas.microsoft.com/office/drawing/2014/main" id="{2CBBA246-5466-4DF1-BBC6-DF178544AB68}"/>
              </a:ext>
            </a:extLst>
          </p:cNvPr>
          <p:cNvSpPr/>
          <p:nvPr/>
        </p:nvSpPr>
        <p:spPr>
          <a:xfrm>
            <a:off x="6669321" y="5119031"/>
            <a:ext cx="652505" cy="5847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8" name="TextBox 7">
            <a:extLst>
              <a:ext uri="{FF2B5EF4-FFF2-40B4-BE49-F238E27FC236}">
                <a16:creationId xmlns:a16="http://schemas.microsoft.com/office/drawing/2014/main" id="{61B3E926-C90F-49CD-9C2D-719E618D45B8}"/>
              </a:ext>
            </a:extLst>
          </p:cNvPr>
          <p:cNvSpPr txBox="1"/>
          <p:nvPr/>
        </p:nvSpPr>
        <p:spPr>
          <a:xfrm>
            <a:off x="6291305" y="5616804"/>
            <a:ext cx="1957587" cy="584775"/>
          </a:xfrm>
          <a:prstGeom prst="rect">
            <a:avLst/>
          </a:prstGeom>
          <a:noFill/>
        </p:spPr>
        <p:txBody>
          <a:bodyPr wrap="none" rtlCol="0">
            <a:spAutoFit/>
          </a:bodyPr>
          <a:lstStyle/>
          <a:p>
            <a:r>
              <a:rPr lang="en-US" sz="3200" b="1" dirty="0">
                <a:solidFill>
                  <a:schemeClr val="bg1"/>
                </a:solidFill>
              </a:rPr>
              <a:t>Holy Spirit</a:t>
            </a:r>
          </a:p>
        </p:txBody>
      </p:sp>
      <p:sp>
        <p:nvSpPr>
          <p:cNvPr id="9" name="TextBox 8">
            <a:extLst>
              <a:ext uri="{FF2B5EF4-FFF2-40B4-BE49-F238E27FC236}">
                <a16:creationId xmlns:a16="http://schemas.microsoft.com/office/drawing/2014/main" id="{8DBAD5E1-45F7-477A-93E4-942EA15CADAB}"/>
              </a:ext>
            </a:extLst>
          </p:cNvPr>
          <p:cNvSpPr txBox="1"/>
          <p:nvPr/>
        </p:nvSpPr>
        <p:spPr>
          <a:xfrm>
            <a:off x="8526523" y="6396335"/>
            <a:ext cx="617477" cy="461665"/>
          </a:xfrm>
          <a:prstGeom prst="rect">
            <a:avLst/>
          </a:prstGeom>
          <a:noFill/>
        </p:spPr>
        <p:txBody>
          <a:bodyPr wrap="none" rtlCol="0">
            <a:spAutoFit/>
          </a:bodyPr>
          <a:lstStyle/>
          <a:p>
            <a:r>
              <a:rPr lang="en-US" sz="2400" b="1" dirty="0">
                <a:solidFill>
                  <a:srgbClr val="00B0F0"/>
                </a:solidFill>
              </a:rPr>
              <a:t>V-7</a:t>
            </a:r>
          </a:p>
        </p:txBody>
      </p:sp>
      <p:sp>
        <p:nvSpPr>
          <p:cNvPr id="10" name="TextBox 9">
            <a:extLst>
              <a:ext uri="{FF2B5EF4-FFF2-40B4-BE49-F238E27FC236}">
                <a16:creationId xmlns:a16="http://schemas.microsoft.com/office/drawing/2014/main" id="{8BD1096E-558E-FA01-9614-3303E99BA8B2}"/>
              </a:ext>
            </a:extLst>
          </p:cNvPr>
          <p:cNvSpPr txBox="1"/>
          <p:nvPr/>
        </p:nvSpPr>
        <p:spPr>
          <a:xfrm>
            <a:off x="381000" y="304800"/>
            <a:ext cx="8382000" cy="954107"/>
          </a:xfrm>
          <a:prstGeom prst="rect">
            <a:avLst/>
          </a:prstGeom>
          <a:noFill/>
        </p:spPr>
        <p:txBody>
          <a:bodyPr wrap="square" rtlCol="0">
            <a:spAutoFit/>
          </a:bodyPr>
          <a:lstStyle/>
          <a:p>
            <a:pPr algn="ctr"/>
            <a:r>
              <a:rPr lang="en-US" sz="2800" b="1" dirty="0">
                <a:solidFill>
                  <a:srgbClr val="00B0F0"/>
                </a:solidFill>
              </a:rPr>
              <a:t>Hypostatic Union</a:t>
            </a:r>
          </a:p>
          <a:p>
            <a:endParaRPr lang="en-US" sz="2800" b="1" dirty="0">
              <a:solidFill>
                <a:srgbClr val="00B0F0"/>
              </a:solidFill>
            </a:endParaRPr>
          </a:p>
        </p:txBody>
      </p:sp>
    </p:spTree>
    <p:extLst>
      <p:ext uri="{BB962C8B-B14F-4D97-AF65-F5344CB8AC3E}">
        <p14:creationId xmlns:p14="http://schemas.microsoft.com/office/powerpoint/2010/main" val="104320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25D7A9-CB2A-4B46-A60E-107C4DC3C8E3}"/>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68ACB2-1700-403F-AB80-955C9CF51E8B}"/>
              </a:ext>
            </a:extLst>
          </p:cNvPr>
          <p:cNvSpPr txBox="1"/>
          <p:nvPr/>
        </p:nvSpPr>
        <p:spPr>
          <a:xfrm>
            <a:off x="0" y="60603"/>
            <a:ext cx="9144000" cy="5663089"/>
          </a:xfrm>
          <a:prstGeom prst="rect">
            <a:avLst/>
          </a:prstGeom>
          <a:noFill/>
        </p:spPr>
        <p:txBody>
          <a:bodyPr wrap="square" rtlCol="0">
            <a:spAutoFit/>
          </a:bodyPr>
          <a:lstStyle/>
          <a:p>
            <a:pPr algn="ctr"/>
            <a:r>
              <a:rPr lang="en-US" sz="3600" b="1" dirty="0">
                <a:solidFill>
                  <a:srgbClr val="00B0F0"/>
                </a:solidFill>
              </a:rPr>
              <a:t>Revelation 1</a:t>
            </a:r>
          </a:p>
          <a:p>
            <a:endParaRPr lang="en-US" dirty="0">
              <a:solidFill>
                <a:schemeClr val="bg1"/>
              </a:solidFill>
            </a:endParaRPr>
          </a:p>
          <a:p>
            <a:pPr marL="914400" indent="-914400"/>
            <a:r>
              <a:rPr lang="en-US" sz="2800" dirty="0">
                <a:solidFill>
                  <a:srgbClr val="00B0F0"/>
                </a:solidFill>
              </a:rPr>
              <a:t>1:1	</a:t>
            </a:r>
            <a:r>
              <a:rPr lang="en-US" sz="2800" dirty="0">
                <a:solidFill>
                  <a:schemeClr val="bg1"/>
                </a:solidFill>
              </a:rPr>
              <a:t>The Revelation of Jesus Christ, which God gave Him to show His servants—things which must shortly take place. And He sent and signified it by His angel to His servant John, </a:t>
            </a:r>
          </a:p>
          <a:p>
            <a:pPr marL="914400" indent="-914400"/>
            <a:endParaRPr lang="en-US" sz="2800" dirty="0">
              <a:solidFill>
                <a:schemeClr val="bg1"/>
              </a:solidFill>
            </a:endParaRPr>
          </a:p>
          <a:p>
            <a:pPr marL="914400" indent="-914400"/>
            <a:r>
              <a:rPr lang="en-US" sz="2800" dirty="0">
                <a:solidFill>
                  <a:srgbClr val="00B0F0"/>
                </a:solidFill>
              </a:rPr>
              <a:t>1:2	</a:t>
            </a:r>
            <a:r>
              <a:rPr lang="en-US" sz="2800" dirty="0">
                <a:solidFill>
                  <a:schemeClr val="bg1"/>
                </a:solidFill>
              </a:rPr>
              <a:t>who bore witness to the word of God, and to the testimony of Jesus Christ, to all things that he saw. </a:t>
            </a:r>
          </a:p>
          <a:p>
            <a:pPr marL="914400" indent="-914400"/>
            <a:endParaRPr lang="en-US" sz="2800" dirty="0">
              <a:solidFill>
                <a:schemeClr val="bg1"/>
              </a:solidFill>
            </a:endParaRPr>
          </a:p>
          <a:p>
            <a:pPr marL="914400" indent="-914400"/>
            <a:r>
              <a:rPr lang="en-US" sz="2800" dirty="0">
                <a:solidFill>
                  <a:srgbClr val="00B0F0"/>
                </a:solidFill>
              </a:rPr>
              <a:t>1:3	</a:t>
            </a:r>
            <a:r>
              <a:rPr lang="en-US" sz="2800" dirty="0">
                <a:solidFill>
                  <a:schemeClr val="bg1"/>
                </a:solidFill>
              </a:rPr>
              <a:t>Blessed is he who </a:t>
            </a:r>
            <a:r>
              <a:rPr lang="en-US" sz="2800" dirty="0">
                <a:solidFill>
                  <a:srgbClr val="00FF00"/>
                </a:solidFill>
              </a:rPr>
              <a:t>reads</a:t>
            </a:r>
            <a:r>
              <a:rPr lang="en-US" sz="2800" dirty="0">
                <a:solidFill>
                  <a:schemeClr val="bg1"/>
                </a:solidFill>
              </a:rPr>
              <a:t> and those who </a:t>
            </a:r>
            <a:r>
              <a:rPr lang="en-US" sz="2800" dirty="0">
                <a:solidFill>
                  <a:srgbClr val="00FF00"/>
                </a:solidFill>
              </a:rPr>
              <a:t>hear</a:t>
            </a:r>
            <a:r>
              <a:rPr lang="en-US" sz="2800" dirty="0">
                <a:solidFill>
                  <a:schemeClr val="bg1"/>
                </a:solidFill>
              </a:rPr>
              <a:t> the words of this prophecy, and </a:t>
            </a:r>
            <a:r>
              <a:rPr lang="en-US" sz="2800" dirty="0">
                <a:solidFill>
                  <a:srgbClr val="FF00FF"/>
                </a:solidFill>
              </a:rPr>
              <a:t>keep</a:t>
            </a:r>
            <a:r>
              <a:rPr lang="en-US" sz="2800" dirty="0">
                <a:solidFill>
                  <a:schemeClr val="bg1"/>
                </a:solidFill>
              </a:rPr>
              <a:t> those things which are written in it; for the time is near. </a:t>
            </a:r>
          </a:p>
        </p:txBody>
      </p:sp>
    </p:spTree>
    <p:extLst>
      <p:ext uri="{BB962C8B-B14F-4D97-AF65-F5344CB8AC3E}">
        <p14:creationId xmlns:p14="http://schemas.microsoft.com/office/powerpoint/2010/main" val="13557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C2B28E-270E-4CD9-A67B-BEB6DBFDD076}"/>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8A51EB-D4BF-4EDA-AEEA-42B1CD62BC4D}"/>
              </a:ext>
            </a:extLst>
          </p:cNvPr>
          <p:cNvSpPr txBox="1"/>
          <p:nvPr/>
        </p:nvSpPr>
        <p:spPr>
          <a:xfrm>
            <a:off x="0" y="60603"/>
            <a:ext cx="9144000" cy="2646878"/>
          </a:xfrm>
          <a:prstGeom prst="rect">
            <a:avLst/>
          </a:prstGeom>
          <a:noFill/>
        </p:spPr>
        <p:txBody>
          <a:bodyPr wrap="square" rtlCol="0">
            <a:spAutoFit/>
          </a:bodyPr>
          <a:lstStyle/>
          <a:p>
            <a:pPr algn="ctr"/>
            <a:r>
              <a:rPr lang="en-US" sz="3600" b="1" dirty="0">
                <a:solidFill>
                  <a:srgbClr val="00B0F0"/>
                </a:solidFill>
              </a:rPr>
              <a:t>Revelation 1</a:t>
            </a:r>
          </a:p>
          <a:p>
            <a:endParaRPr lang="en-US" dirty="0">
              <a:solidFill>
                <a:schemeClr val="bg1"/>
              </a:solidFill>
            </a:endParaRPr>
          </a:p>
          <a:p>
            <a:pPr marL="914400" indent="-914400"/>
            <a:r>
              <a:rPr lang="en-US" sz="2800" dirty="0">
                <a:solidFill>
                  <a:srgbClr val="00B0F0"/>
                </a:solidFill>
              </a:rPr>
              <a:t>1:4	</a:t>
            </a:r>
            <a:r>
              <a:rPr lang="en-US" sz="2800" dirty="0">
                <a:solidFill>
                  <a:schemeClr val="bg1"/>
                </a:solidFill>
              </a:rPr>
              <a:t>John, to the seven churches which are in Asia:  Grace to you and peace from Him who is and who was and who is to come, and from the seven Spirits who are before His throne,</a:t>
            </a:r>
          </a:p>
        </p:txBody>
      </p:sp>
      <p:pic>
        <p:nvPicPr>
          <p:cNvPr id="6" name="Picture 5">
            <a:extLst>
              <a:ext uri="{FF2B5EF4-FFF2-40B4-BE49-F238E27FC236}">
                <a16:creationId xmlns:a16="http://schemas.microsoft.com/office/drawing/2014/main" id="{0A94FF78-CACF-4AAF-97FE-1A7311132AE1}"/>
              </a:ext>
            </a:extLst>
          </p:cNvPr>
          <p:cNvPicPr>
            <a:picLocks noChangeAspect="1"/>
          </p:cNvPicPr>
          <p:nvPr/>
        </p:nvPicPr>
        <p:blipFill rotWithShape="1">
          <a:blip r:embed="rId2"/>
          <a:srcRect l="1498" t="8519" r="48334" b="17407"/>
          <a:stretch/>
        </p:blipFill>
        <p:spPr>
          <a:xfrm>
            <a:off x="4038600" y="2631651"/>
            <a:ext cx="5101771" cy="4237235"/>
          </a:xfrm>
          <a:prstGeom prst="rect">
            <a:avLst/>
          </a:prstGeom>
        </p:spPr>
      </p:pic>
      <p:sp>
        <p:nvSpPr>
          <p:cNvPr id="9" name="Freeform: Shape 8">
            <a:extLst>
              <a:ext uri="{FF2B5EF4-FFF2-40B4-BE49-F238E27FC236}">
                <a16:creationId xmlns:a16="http://schemas.microsoft.com/office/drawing/2014/main" id="{DA70BEDB-1666-4300-9FF7-96867937C88C}"/>
              </a:ext>
            </a:extLst>
          </p:cNvPr>
          <p:cNvSpPr/>
          <p:nvPr/>
        </p:nvSpPr>
        <p:spPr>
          <a:xfrm>
            <a:off x="4719484" y="3588774"/>
            <a:ext cx="4365522" cy="2204630"/>
          </a:xfrm>
          <a:custGeom>
            <a:avLst/>
            <a:gdLst>
              <a:gd name="connsiteX0" fmla="*/ 3048000 w 4365522"/>
              <a:gd name="connsiteY0" fmla="*/ 2202426 h 2204630"/>
              <a:gd name="connsiteX1" fmla="*/ 3175819 w 4365522"/>
              <a:gd name="connsiteY1" fmla="*/ 2182761 h 2204630"/>
              <a:gd name="connsiteX2" fmla="*/ 3205316 w 4365522"/>
              <a:gd name="connsiteY2" fmla="*/ 2163097 h 2204630"/>
              <a:gd name="connsiteX3" fmla="*/ 3274142 w 4365522"/>
              <a:gd name="connsiteY3" fmla="*/ 2074607 h 2204630"/>
              <a:gd name="connsiteX4" fmla="*/ 3303639 w 4365522"/>
              <a:gd name="connsiteY4" fmla="*/ 1986116 h 2204630"/>
              <a:gd name="connsiteX5" fmla="*/ 3313471 w 4365522"/>
              <a:gd name="connsiteY5" fmla="*/ 1956620 h 2204630"/>
              <a:gd name="connsiteX6" fmla="*/ 3323303 w 4365522"/>
              <a:gd name="connsiteY6" fmla="*/ 1927123 h 2204630"/>
              <a:gd name="connsiteX7" fmla="*/ 3342968 w 4365522"/>
              <a:gd name="connsiteY7" fmla="*/ 1818968 h 2204630"/>
              <a:gd name="connsiteX8" fmla="*/ 3382297 w 4365522"/>
              <a:gd name="connsiteY8" fmla="*/ 1759974 h 2204630"/>
              <a:gd name="connsiteX9" fmla="*/ 3441290 w 4365522"/>
              <a:gd name="connsiteY9" fmla="*/ 1730478 h 2204630"/>
              <a:gd name="connsiteX10" fmla="*/ 3500284 w 4365522"/>
              <a:gd name="connsiteY10" fmla="*/ 1710813 h 2204630"/>
              <a:gd name="connsiteX11" fmla="*/ 3529781 w 4365522"/>
              <a:gd name="connsiteY11" fmla="*/ 1700981 h 2204630"/>
              <a:gd name="connsiteX12" fmla="*/ 3657600 w 4365522"/>
              <a:gd name="connsiteY12" fmla="*/ 1691149 h 2204630"/>
              <a:gd name="connsiteX13" fmla="*/ 3746090 w 4365522"/>
              <a:gd name="connsiteY13" fmla="*/ 1671484 h 2204630"/>
              <a:gd name="connsiteX14" fmla="*/ 4001729 w 4365522"/>
              <a:gd name="connsiteY14" fmla="*/ 1681316 h 2204630"/>
              <a:gd name="connsiteX15" fmla="*/ 4149213 w 4365522"/>
              <a:gd name="connsiteY15" fmla="*/ 1671484 h 2204630"/>
              <a:gd name="connsiteX16" fmla="*/ 4208206 w 4365522"/>
              <a:gd name="connsiteY16" fmla="*/ 1651820 h 2204630"/>
              <a:gd name="connsiteX17" fmla="*/ 4257368 w 4365522"/>
              <a:gd name="connsiteY17" fmla="*/ 1602658 h 2204630"/>
              <a:gd name="connsiteX18" fmla="*/ 4336026 w 4365522"/>
              <a:gd name="connsiteY18" fmla="*/ 1514168 h 2204630"/>
              <a:gd name="connsiteX19" fmla="*/ 4355690 w 4365522"/>
              <a:gd name="connsiteY19" fmla="*/ 1455174 h 2204630"/>
              <a:gd name="connsiteX20" fmla="*/ 4365522 w 4365522"/>
              <a:gd name="connsiteY20" fmla="*/ 1425678 h 2204630"/>
              <a:gd name="connsiteX21" fmla="*/ 4355690 w 4365522"/>
              <a:gd name="connsiteY21" fmla="*/ 1248697 h 2204630"/>
              <a:gd name="connsiteX22" fmla="*/ 4336026 w 4365522"/>
              <a:gd name="connsiteY22" fmla="*/ 1219200 h 2204630"/>
              <a:gd name="connsiteX23" fmla="*/ 4326193 w 4365522"/>
              <a:gd name="connsiteY23" fmla="*/ 1189703 h 2204630"/>
              <a:gd name="connsiteX24" fmla="*/ 4286864 w 4365522"/>
              <a:gd name="connsiteY24" fmla="*/ 1130710 h 2204630"/>
              <a:gd name="connsiteX25" fmla="*/ 4257368 w 4365522"/>
              <a:gd name="connsiteY25" fmla="*/ 1071716 h 2204630"/>
              <a:gd name="connsiteX26" fmla="*/ 4237703 w 4365522"/>
              <a:gd name="connsiteY26" fmla="*/ 1012723 h 2204630"/>
              <a:gd name="connsiteX27" fmla="*/ 4218039 w 4365522"/>
              <a:gd name="connsiteY27" fmla="*/ 943897 h 2204630"/>
              <a:gd name="connsiteX28" fmla="*/ 4208206 w 4365522"/>
              <a:gd name="connsiteY28" fmla="*/ 914400 h 2204630"/>
              <a:gd name="connsiteX29" fmla="*/ 4198374 w 4365522"/>
              <a:gd name="connsiteY29" fmla="*/ 835742 h 2204630"/>
              <a:gd name="connsiteX30" fmla="*/ 4178710 w 4365522"/>
              <a:gd name="connsiteY30" fmla="*/ 796413 h 2204630"/>
              <a:gd name="connsiteX31" fmla="*/ 4129548 w 4365522"/>
              <a:gd name="connsiteY31" fmla="*/ 707923 h 2204630"/>
              <a:gd name="connsiteX32" fmla="*/ 4070555 w 4365522"/>
              <a:gd name="connsiteY32" fmla="*/ 648929 h 2204630"/>
              <a:gd name="connsiteX33" fmla="*/ 4021393 w 4365522"/>
              <a:gd name="connsiteY33" fmla="*/ 609600 h 2204630"/>
              <a:gd name="connsiteX34" fmla="*/ 3962400 w 4365522"/>
              <a:gd name="connsiteY34" fmla="*/ 560439 h 2204630"/>
              <a:gd name="connsiteX35" fmla="*/ 3932903 w 4365522"/>
              <a:gd name="connsiteY35" fmla="*/ 550607 h 2204630"/>
              <a:gd name="connsiteX36" fmla="*/ 3913239 w 4365522"/>
              <a:gd name="connsiteY36" fmla="*/ 521110 h 2204630"/>
              <a:gd name="connsiteX37" fmla="*/ 3864077 w 4365522"/>
              <a:gd name="connsiteY37" fmla="*/ 511278 h 2204630"/>
              <a:gd name="connsiteX38" fmla="*/ 3559277 w 4365522"/>
              <a:gd name="connsiteY38" fmla="*/ 491613 h 2204630"/>
              <a:gd name="connsiteX39" fmla="*/ 3411793 w 4365522"/>
              <a:gd name="connsiteY39" fmla="*/ 462116 h 2204630"/>
              <a:gd name="connsiteX40" fmla="*/ 3254477 w 4365522"/>
              <a:gd name="connsiteY40" fmla="*/ 432620 h 2204630"/>
              <a:gd name="connsiteX41" fmla="*/ 3175819 w 4365522"/>
              <a:gd name="connsiteY41" fmla="*/ 412955 h 2204630"/>
              <a:gd name="connsiteX42" fmla="*/ 3136490 w 4365522"/>
              <a:gd name="connsiteY42" fmla="*/ 403123 h 2204630"/>
              <a:gd name="connsiteX43" fmla="*/ 3077497 w 4365522"/>
              <a:gd name="connsiteY43" fmla="*/ 383458 h 2204630"/>
              <a:gd name="connsiteX44" fmla="*/ 2989006 w 4365522"/>
              <a:gd name="connsiteY44" fmla="*/ 324465 h 2204630"/>
              <a:gd name="connsiteX45" fmla="*/ 2959510 w 4365522"/>
              <a:gd name="connsiteY45" fmla="*/ 304800 h 2204630"/>
              <a:gd name="connsiteX46" fmla="*/ 2930013 w 4365522"/>
              <a:gd name="connsiteY46" fmla="*/ 294968 h 2204630"/>
              <a:gd name="connsiteX47" fmla="*/ 2900516 w 4365522"/>
              <a:gd name="connsiteY47" fmla="*/ 275303 h 2204630"/>
              <a:gd name="connsiteX48" fmla="*/ 2841522 w 4365522"/>
              <a:gd name="connsiteY48" fmla="*/ 255639 h 2204630"/>
              <a:gd name="connsiteX49" fmla="*/ 2812026 w 4365522"/>
              <a:gd name="connsiteY49" fmla="*/ 245807 h 2204630"/>
              <a:gd name="connsiteX50" fmla="*/ 2782529 w 4365522"/>
              <a:gd name="connsiteY50" fmla="*/ 235974 h 2204630"/>
              <a:gd name="connsiteX51" fmla="*/ 2743200 w 4365522"/>
              <a:gd name="connsiteY51" fmla="*/ 226142 h 2204630"/>
              <a:gd name="connsiteX52" fmla="*/ 2684206 w 4365522"/>
              <a:gd name="connsiteY52" fmla="*/ 206478 h 2204630"/>
              <a:gd name="connsiteX53" fmla="*/ 2654710 w 4365522"/>
              <a:gd name="connsiteY53" fmla="*/ 196645 h 2204630"/>
              <a:gd name="connsiteX54" fmla="*/ 2605548 w 4365522"/>
              <a:gd name="connsiteY54" fmla="*/ 186813 h 2204630"/>
              <a:gd name="connsiteX55" fmla="*/ 2467897 w 4365522"/>
              <a:gd name="connsiteY55" fmla="*/ 216310 h 2204630"/>
              <a:gd name="connsiteX56" fmla="*/ 2408903 w 4365522"/>
              <a:gd name="connsiteY56" fmla="*/ 255639 h 2204630"/>
              <a:gd name="connsiteX57" fmla="*/ 2379406 w 4365522"/>
              <a:gd name="connsiteY57" fmla="*/ 275303 h 2204630"/>
              <a:gd name="connsiteX58" fmla="*/ 2349910 w 4365522"/>
              <a:gd name="connsiteY58" fmla="*/ 285136 h 2204630"/>
              <a:gd name="connsiteX59" fmla="*/ 2320413 w 4365522"/>
              <a:gd name="connsiteY59" fmla="*/ 304800 h 2204630"/>
              <a:gd name="connsiteX60" fmla="*/ 2261419 w 4365522"/>
              <a:gd name="connsiteY60" fmla="*/ 324465 h 2204630"/>
              <a:gd name="connsiteX61" fmla="*/ 2202426 w 4365522"/>
              <a:gd name="connsiteY61" fmla="*/ 353961 h 2204630"/>
              <a:gd name="connsiteX62" fmla="*/ 2172929 w 4365522"/>
              <a:gd name="connsiteY62" fmla="*/ 373626 h 2204630"/>
              <a:gd name="connsiteX63" fmla="*/ 2143432 w 4365522"/>
              <a:gd name="connsiteY63" fmla="*/ 383458 h 2204630"/>
              <a:gd name="connsiteX64" fmla="*/ 2084439 w 4365522"/>
              <a:gd name="connsiteY64" fmla="*/ 422787 h 2204630"/>
              <a:gd name="connsiteX65" fmla="*/ 2054942 w 4365522"/>
              <a:gd name="connsiteY65" fmla="*/ 442452 h 2204630"/>
              <a:gd name="connsiteX66" fmla="*/ 2025445 w 4365522"/>
              <a:gd name="connsiteY66" fmla="*/ 452284 h 2204630"/>
              <a:gd name="connsiteX67" fmla="*/ 1740310 w 4365522"/>
              <a:gd name="connsiteY67" fmla="*/ 442452 h 2204630"/>
              <a:gd name="connsiteX68" fmla="*/ 1710813 w 4365522"/>
              <a:gd name="connsiteY68" fmla="*/ 432620 h 2204630"/>
              <a:gd name="connsiteX69" fmla="*/ 1661651 w 4365522"/>
              <a:gd name="connsiteY69" fmla="*/ 422787 h 2204630"/>
              <a:gd name="connsiteX70" fmla="*/ 1602658 w 4365522"/>
              <a:gd name="connsiteY70" fmla="*/ 403123 h 2204630"/>
              <a:gd name="connsiteX71" fmla="*/ 1573161 w 4365522"/>
              <a:gd name="connsiteY71" fmla="*/ 383458 h 2204630"/>
              <a:gd name="connsiteX72" fmla="*/ 1533832 w 4365522"/>
              <a:gd name="connsiteY72" fmla="*/ 373626 h 2204630"/>
              <a:gd name="connsiteX73" fmla="*/ 1504335 w 4365522"/>
              <a:gd name="connsiteY73" fmla="*/ 363794 h 2204630"/>
              <a:gd name="connsiteX74" fmla="*/ 1465006 w 4365522"/>
              <a:gd name="connsiteY74" fmla="*/ 304800 h 2204630"/>
              <a:gd name="connsiteX75" fmla="*/ 1445342 w 4365522"/>
              <a:gd name="connsiteY75" fmla="*/ 275303 h 2204630"/>
              <a:gd name="connsiteX76" fmla="*/ 1406013 w 4365522"/>
              <a:gd name="connsiteY76" fmla="*/ 186813 h 2204630"/>
              <a:gd name="connsiteX77" fmla="*/ 1376516 w 4365522"/>
              <a:gd name="connsiteY77" fmla="*/ 127820 h 2204630"/>
              <a:gd name="connsiteX78" fmla="*/ 1317522 w 4365522"/>
              <a:gd name="connsiteY78" fmla="*/ 88491 h 2204630"/>
              <a:gd name="connsiteX79" fmla="*/ 1229032 w 4365522"/>
              <a:gd name="connsiteY79" fmla="*/ 49161 h 2204630"/>
              <a:gd name="connsiteX80" fmla="*/ 1160206 w 4365522"/>
              <a:gd name="connsiteY80" fmla="*/ 29497 h 2204630"/>
              <a:gd name="connsiteX81" fmla="*/ 1130710 w 4365522"/>
              <a:gd name="connsiteY81" fmla="*/ 19665 h 2204630"/>
              <a:gd name="connsiteX82" fmla="*/ 1071716 w 4365522"/>
              <a:gd name="connsiteY82" fmla="*/ 9832 h 2204630"/>
              <a:gd name="connsiteX83" fmla="*/ 1022555 w 4365522"/>
              <a:gd name="connsiteY83" fmla="*/ 0 h 2204630"/>
              <a:gd name="connsiteX84" fmla="*/ 825910 w 4365522"/>
              <a:gd name="connsiteY84" fmla="*/ 9832 h 2204630"/>
              <a:gd name="connsiteX85" fmla="*/ 727587 w 4365522"/>
              <a:gd name="connsiteY85" fmla="*/ 39329 h 2204630"/>
              <a:gd name="connsiteX86" fmla="*/ 639097 w 4365522"/>
              <a:gd name="connsiteY86" fmla="*/ 68826 h 2204630"/>
              <a:gd name="connsiteX87" fmla="*/ 609600 w 4365522"/>
              <a:gd name="connsiteY87" fmla="*/ 78658 h 2204630"/>
              <a:gd name="connsiteX88" fmla="*/ 580103 w 4365522"/>
              <a:gd name="connsiteY88" fmla="*/ 88491 h 2204630"/>
              <a:gd name="connsiteX89" fmla="*/ 383458 w 4365522"/>
              <a:gd name="connsiteY89" fmla="*/ 98323 h 2204630"/>
              <a:gd name="connsiteX90" fmla="*/ 255639 w 4365522"/>
              <a:gd name="connsiteY90" fmla="*/ 117987 h 2204630"/>
              <a:gd name="connsiteX91" fmla="*/ 226142 w 4365522"/>
              <a:gd name="connsiteY91" fmla="*/ 127820 h 2204630"/>
              <a:gd name="connsiteX92" fmla="*/ 157316 w 4365522"/>
              <a:gd name="connsiteY92" fmla="*/ 167149 h 2204630"/>
              <a:gd name="connsiteX93" fmla="*/ 88490 w 4365522"/>
              <a:gd name="connsiteY93" fmla="*/ 196645 h 2204630"/>
              <a:gd name="connsiteX94" fmla="*/ 49161 w 4365522"/>
              <a:gd name="connsiteY94" fmla="*/ 245807 h 2204630"/>
              <a:gd name="connsiteX95" fmla="*/ 9832 w 4365522"/>
              <a:gd name="connsiteY95" fmla="*/ 304800 h 2204630"/>
              <a:gd name="connsiteX96" fmla="*/ 0 w 4365522"/>
              <a:gd name="connsiteY96" fmla="*/ 344129 h 2204630"/>
              <a:gd name="connsiteX97" fmla="*/ 9832 w 4365522"/>
              <a:gd name="connsiteY97" fmla="*/ 403123 h 2204630"/>
              <a:gd name="connsiteX98" fmla="*/ 88490 w 4365522"/>
              <a:gd name="connsiteY98" fmla="*/ 481781 h 2204630"/>
              <a:gd name="connsiteX99" fmla="*/ 117987 w 4365522"/>
              <a:gd name="connsiteY99" fmla="*/ 501445 h 2204630"/>
              <a:gd name="connsiteX100" fmla="*/ 147484 w 4365522"/>
              <a:gd name="connsiteY100" fmla="*/ 511278 h 2204630"/>
              <a:gd name="connsiteX101" fmla="*/ 255639 w 4365522"/>
              <a:gd name="connsiteY101" fmla="*/ 540774 h 2204630"/>
              <a:gd name="connsiteX102" fmla="*/ 294968 w 4365522"/>
              <a:gd name="connsiteY102" fmla="*/ 599768 h 2204630"/>
              <a:gd name="connsiteX103" fmla="*/ 314632 w 4365522"/>
              <a:gd name="connsiteY103" fmla="*/ 629265 h 2204630"/>
              <a:gd name="connsiteX104" fmla="*/ 363793 w 4365522"/>
              <a:gd name="connsiteY104" fmla="*/ 717755 h 2204630"/>
              <a:gd name="connsiteX105" fmla="*/ 383458 w 4365522"/>
              <a:gd name="connsiteY105" fmla="*/ 747252 h 2204630"/>
              <a:gd name="connsiteX106" fmla="*/ 403122 w 4365522"/>
              <a:gd name="connsiteY106" fmla="*/ 776749 h 2204630"/>
              <a:gd name="connsiteX107" fmla="*/ 511277 w 4365522"/>
              <a:gd name="connsiteY107" fmla="*/ 825910 h 2204630"/>
              <a:gd name="connsiteX108" fmla="*/ 609600 w 4365522"/>
              <a:gd name="connsiteY108" fmla="*/ 816078 h 2204630"/>
              <a:gd name="connsiteX109" fmla="*/ 648929 w 4365522"/>
              <a:gd name="connsiteY109" fmla="*/ 766916 h 2204630"/>
              <a:gd name="connsiteX110" fmla="*/ 668593 w 4365522"/>
              <a:gd name="connsiteY110" fmla="*/ 678426 h 2204630"/>
              <a:gd name="connsiteX111" fmla="*/ 678426 w 4365522"/>
              <a:gd name="connsiteY111" fmla="*/ 580103 h 2204630"/>
              <a:gd name="connsiteX112" fmla="*/ 776748 w 4365522"/>
              <a:gd name="connsiteY112" fmla="*/ 589936 h 2204630"/>
              <a:gd name="connsiteX113" fmla="*/ 816077 w 4365522"/>
              <a:gd name="connsiteY113" fmla="*/ 599768 h 2204630"/>
              <a:gd name="connsiteX114" fmla="*/ 914400 w 4365522"/>
              <a:gd name="connsiteY114" fmla="*/ 609600 h 2204630"/>
              <a:gd name="connsiteX115" fmla="*/ 943897 w 4365522"/>
              <a:gd name="connsiteY115" fmla="*/ 619432 h 2204630"/>
              <a:gd name="connsiteX116" fmla="*/ 953729 w 4365522"/>
              <a:gd name="connsiteY116" fmla="*/ 668594 h 2204630"/>
              <a:gd name="connsiteX117" fmla="*/ 963561 w 4365522"/>
              <a:gd name="connsiteY117" fmla="*/ 698091 h 2204630"/>
              <a:gd name="connsiteX118" fmla="*/ 973393 w 4365522"/>
              <a:gd name="connsiteY118" fmla="*/ 737420 h 2204630"/>
              <a:gd name="connsiteX119" fmla="*/ 993058 w 4365522"/>
              <a:gd name="connsiteY119" fmla="*/ 766916 h 2204630"/>
              <a:gd name="connsiteX120" fmla="*/ 983226 w 4365522"/>
              <a:gd name="connsiteY120" fmla="*/ 796413 h 2204630"/>
              <a:gd name="connsiteX121" fmla="*/ 953729 w 4365522"/>
              <a:gd name="connsiteY121" fmla="*/ 816078 h 2204630"/>
              <a:gd name="connsiteX122" fmla="*/ 934064 w 4365522"/>
              <a:gd name="connsiteY122" fmla="*/ 845574 h 2204630"/>
              <a:gd name="connsiteX123" fmla="*/ 924232 w 4365522"/>
              <a:gd name="connsiteY123" fmla="*/ 875071 h 2204630"/>
              <a:gd name="connsiteX124" fmla="*/ 904568 w 4365522"/>
              <a:gd name="connsiteY124" fmla="*/ 904568 h 2204630"/>
              <a:gd name="connsiteX125" fmla="*/ 943897 w 4365522"/>
              <a:gd name="connsiteY125" fmla="*/ 1091381 h 2204630"/>
              <a:gd name="connsiteX126" fmla="*/ 963561 w 4365522"/>
              <a:gd name="connsiteY126" fmla="*/ 1248697 h 2204630"/>
              <a:gd name="connsiteX127" fmla="*/ 993058 w 4365522"/>
              <a:gd name="connsiteY127" fmla="*/ 1307691 h 2204630"/>
              <a:gd name="connsiteX128" fmla="*/ 1022555 w 4365522"/>
              <a:gd name="connsiteY128" fmla="*/ 1386349 h 2204630"/>
              <a:gd name="connsiteX129" fmla="*/ 1130710 w 4365522"/>
              <a:gd name="connsiteY129" fmla="*/ 1484671 h 2204630"/>
              <a:gd name="connsiteX130" fmla="*/ 1219200 w 4365522"/>
              <a:gd name="connsiteY130" fmla="*/ 1533832 h 2204630"/>
              <a:gd name="connsiteX131" fmla="*/ 1248697 w 4365522"/>
              <a:gd name="connsiteY131" fmla="*/ 1553497 h 2204630"/>
              <a:gd name="connsiteX132" fmla="*/ 1278193 w 4365522"/>
              <a:gd name="connsiteY132" fmla="*/ 1612491 h 2204630"/>
              <a:gd name="connsiteX133" fmla="*/ 1297858 w 4365522"/>
              <a:gd name="connsiteY133" fmla="*/ 1759974 h 2204630"/>
              <a:gd name="connsiteX134" fmla="*/ 1347019 w 4365522"/>
              <a:gd name="connsiteY134" fmla="*/ 1848465 h 2204630"/>
              <a:gd name="connsiteX135" fmla="*/ 1376516 w 4365522"/>
              <a:gd name="connsiteY135" fmla="*/ 1858297 h 2204630"/>
              <a:gd name="connsiteX136" fmla="*/ 1435510 w 4365522"/>
              <a:gd name="connsiteY136" fmla="*/ 1897626 h 2204630"/>
              <a:gd name="connsiteX137" fmla="*/ 1465006 w 4365522"/>
              <a:gd name="connsiteY137" fmla="*/ 1917291 h 2204630"/>
              <a:gd name="connsiteX138" fmla="*/ 1553497 w 4365522"/>
              <a:gd name="connsiteY138" fmla="*/ 1936955 h 2204630"/>
              <a:gd name="connsiteX139" fmla="*/ 1612490 w 4365522"/>
              <a:gd name="connsiteY139" fmla="*/ 1917291 h 2204630"/>
              <a:gd name="connsiteX140" fmla="*/ 1641987 w 4365522"/>
              <a:gd name="connsiteY140" fmla="*/ 1907458 h 2204630"/>
              <a:gd name="connsiteX141" fmla="*/ 1661651 w 4365522"/>
              <a:gd name="connsiteY141" fmla="*/ 1877961 h 2204630"/>
              <a:gd name="connsiteX142" fmla="*/ 1868129 w 4365522"/>
              <a:gd name="connsiteY142" fmla="*/ 1848465 h 2204630"/>
              <a:gd name="connsiteX143" fmla="*/ 1897626 w 4365522"/>
              <a:gd name="connsiteY143" fmla="*/ 1818968 h 2204630"/>
              <a:gd name="connsiteX144" fmla="*/ 1907458 w 4365522"/>
              <a:gd name="connsiteY144" fmla="*/ 1789471 h 2204630"/>
              <a:gd name="connsiteX145" fmla="*/ 1956619 w 4365522"/>
              <a:gd name="connsiteY145" fmla="*/ 1730478 h 2204630"/>
              <a:gd name="connsiteX146" fmla="*/ 1986116 w 4365522"/>
              <a:gd name="connsiteY146" fmla="*/ 1720645 h 2204630"/>
              <a:gd name="connsiteX147" fmla="*/ 2133600 w 4365522"/>
              <a:gd name="connsiteY147" fmla="*/ 1740310 h 2204630"/>
              <a:gd name="connsiteX148" fmla="*/ 2192593 w 4365522"/>
              <a:gd name="connsiteY148" fmla="*/ 1779639 h 2204630"/>
              <a:gd name="connsiteX149" fmla="*/ 2222090 w 4365522"/>
              <a:gd name="connsiteY149" fmla="*/ 1799303 h 2204630"/>
              <a:gd name="connsiteX150" fmla="*/ 2251587 w 4365522"/>
              <a:gd name="connsiteY150" fmla="*/ 1809136 h 2204630"/>
              <a:gd name="connsiteX151" fmla="*/ 2281084 w 4365522"/>
              <a:gd name="connsiteY151" fmla="*/ 1828800 h 2204630"/>
              <a:gd name="connsiteX152" fmla="*/ 2330245 w 4365522"/>
              <a:gd name="connsiteY152" fmla="*/ 1838632 h 2204630"/>
              <a:gd name="connsiteX153" fmla="*/ 2369574 w 4365522"/>
              <a:gd name="connsiteY153" fmla="*/ 1848465 h 2204630"/>
              <a:gd name="connsiteX154" fmla="*/ 2654710 w 4365522"/>
              <a:gd name="connsiteY154" fmla="*/ 1828800 h 2204630"/>
              <a:gd name="connsiteX155" fmla="*/ 2694039 w 4365522"/>
              <a:gd name="connsiteY155" fmla="*/ 1809136 h 2204630"/>
              <a:gd name="connsiteX156" fmla="*/ 2723535 w 4365522"/>
              <a:gd name="connsiteY156" fmla="*/ 1789471 h 2204630"/>
              <a:gd name="connsiteX157" fmla="*/ 2733368 w 4365522"/>
              <a:gd name="connsiteY157" fmla="*/ 1759974 h 2204630"/>
              <a:gd name="connsiteX158" fmla="*/ 2753032 w 4365522"/>
              <a:gd name="connsiteY158" fmla="*/ 1730478 h 2204630"/>
              <a:gd name="connsiteX159" fmla="*/ 2910348 w 4365522"/>
              <a:gd name="connsiteY159" fmla="*/ 1700981 h 2204630"/>
              <a:gd name="connsiteX160" fmla="*/ 2989006 w 4365522"/>
              <a:gd name="connsiteY160" fmla="*/ 1710813 h 2204630"/>
              <a:gd name="connsiteX161" fmla="*/ 2979174 w 4365522"/>
              <a:gd name="connsiteY161" fmla="*/ 1759974 h 2204630"/>
              <a:gd name="connsiteX162" fmla="*/ 2949677 w 4365522"/>
              <a:gd name="connsiteY162" fmla="*/ 1779639 h 2204630"/>
              <a:gd name="connsiteX163" fmla="*/ 2939845 w 4365522"/>
              <a:gd name="connsiteY163" fmla="*/ 1809136 h 2204630"/>
              <a:gd name="connsiteX164" fmla="*/ 2959510 w 4365522"/>
              <a:gd name="connsiteY164" fmla="*/ 2015613 h 2204630"/>
              <a:gd name="connsiteX165" fmla="*/ 2969342 w 4365522"/>
              <a:gd name="connsiteY165" fmla="*/ 2045110 h 2204630"/>
              <a:gd name="connsiteX166" fmla="*/ 2989006 w 4365522"/>
              <a:gd name="connsiteY166" fmla="*/ 2074607 h 2204630"/>
              <a:gd name="connsiteX167" fmla="*/ 3008671 w 4365522"/>
              <a:gd name="connsiteY167" fmla="*/ 2143432 h 2204630"/>
              <a:gd name="connsiteX168" fmla="*/ 3048000 w 4365522"/>
              <a:gd name="connsiteY168" fmla="*/ 2202426 h 220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4365522" h="2204630">
                <a:moveTo>
                  <a:pt x="3048000" y="2202426"/>
                </a:moveTo>
                <a:cubicBezTo>
                  <a:pt x="3075858" y="2208981"/>
                  <a:pt x="3140381" y="2200480"/>
                  <a:pt x="3175819" y="2182761"/>
                </a:cubicBezTo>
                <a:cubicBezTo>
                  <a:pt x="3186388" y="2177476"/>
                  <a:pt x="3195484" y="2169652"/>
                  <a:pt x="3205316" y="2163097"/>
                </a:cubicBezTo>
                <a:cubicBezTo>
                  <a:pt x="3252358" y="2092533"/>
                  <a:pt x="3227933" y="2120814"/>
                  <a:pt x="3274142" y="2074607"/>
                </a:cubicBezTo>
                <a:lnTo>
                  <a:pt x="3303639" y="1986116"/>
                </a:lnTo>
                <a:lnTo>
                  <a:pt x="3313471" y="1956620"/>
                </a:lnTo>
                <a:lnTo>
                  <a:pt x="3323303" y="1927123"/>
                </a:lnTo>
                <a:cubicBezTo>
                  <a:pt x="3325447" y="1909972"/>
                  <a:pt x="3328299" y="1845373"/>
                  <a:pt x="3342968" y="1818968"/>
                </a:cubicBezTo>
                <a:cubicBezTo>
                  <a:pt x="3354446" y="1798308"/>
                  <a:pt x="3359876" y="1767448"/>
                  <a:pt x="3382297" y="1759974"/>
                </a:cubicBezTo>
                <a:cubicBezTo>
                  <a:pt x="3489866" y="1724118"/>
                  <a:pt x="3326933" y="1781303"/>
                  <a:pt x="3441290" y="1730478"/>
                </a:cubicBezTo>
                <a:cubicBezTo>
                  <a:pt x="3460232" y="1722059"/>
                  <a:pt x="3480619" y="1717368"/>
                  <a:pt x="3500284" y="1710813"/>
                </a:cubicBezTo>
                <a:cubicBezTo>
                  <a:pt x="3510116" y="1707536"/>
                  <a:pt x="3519447" y="1701776"/>
                  <a:pt x="3529781" y="1700981"/>
                </a:cubicBezTo>
                <a:lnTo>
                  <a:pt x="3657600" y="1691149"/>
                </a:lnTo>
                <a:cubicBezTo>
                  <a:pt x="3672772" y="1687356"/>
                  <a:pt x="3733603" y="1671484"/>
                  <a:pt x="3746090" y="1671484"/>
                </a:cubicBezTo>
                <a:cubicBezTo>
                  <a:pt x="3831366" y="1671484"/>
                  <a:pt x="3916516" y="1678039"/>
                  <a:pt x="4001729" y="1681316"/>
                </a:cubicBezTo>
                <a:cubicBezTo>
                  <a:pt x="4050890" y="1678039"/>
                  <a:pt x="4100438" y="1678452"/>
                  <a:pt x="4149213" y="1671484"/>
                </a:cubicBezTo>
                <a:cubicBezTo>
                  <a:pt x="4169733" y="1668553"/>
                  <a:pt x="4208206" y="1651820"/>
                  <a:pt x="4208206" y="1651820"/>
                </a:cubicBezTo>
                <a:cubicBezTo>
                  <a:pt x="4248728" y="1591039"/>
                  <a:pt x="4203737" y="1650330"/>
                  <a:pt x="4257368" y="1602658"/>
                </a:cubicBezTo>
                <a:cubicBezTo>
                  <a:pt x="4312471" y="1553677"/>
                  <a:pt x="4306138" y="1558999"/>
                  <a:pt x="4336026" y="1514168"/>
                </a:cubicBezTo>
                <a:lnTo>
                  <a:pt x="4355690" y="1455174"/>
                </a:lnTo>
                <a:lnTo>
                  <a:pt x="4365522" y="1425678"/>
                </a:lnTo>
                <a:cubicBezTo>
                  <a:pt x="4362245" y="1366684"/>
                  <a:pt x="4364046" y="1307188"/>
                  <a:pt x="4355690" y="1248697"/>
                </a:cubicBezTo>
                <a:cubicBezTo>
                  <a:pt x="4354019" y="1236999"/>
                  <a:pt x="4341311" y="1229769"/>
                  <a:pt x="4336026" y="1219200"/>
                </a:cubicBezTo>
                <a:cubicBezTo>
                  <a:pt x="4331391" y="1209930"/>
                  <a:pt x="4331226" y="1198763"/>
                  <a:pt x="4326193" y="1189703"/>
                </a:cubicBezTo>
                <a:cubicBezTo>
                  <a:pt x="4314715" y="1169044"/>
                  <a:pt x="4286864" y="1130710"/>
                  <a:pt x="4286864" y="1130710"/>
                </a:cubicBezTo>
                <a:cubicBezTo>
                  <a:pt x="4251011" y="1023149"/>
                  <a:pt x="4308188" y="1186061"/>
                  <a:pt x="4257368" y="1071716"/>
                </a:cubicBezTo>
                <a:cubicBezTo>
                  <a:pt x="4248950" y="1052774"/>
                  <a:pt x="4244258" y="1032387"/>
                  <a:pt x="4237703" y="1012723"/>
                </a:cubicBezTo>
                <a:cubicBezTo>
                  <a:pt x="4214129" y="942001"/>
                  <a:pt x="4242731" y="1030316"/>
                  <a:pt x="4218039" y="943897"/>
                </a:cubicBezTo>
                <a:cubicBezTo>
                  <a:pt x="4215192" y="933932"/>
                  <a:pt x="4211484" y="924232"/>
                  <a:pt x="4208206" y="914400"/>
                </a:cubicBezTo>
                <a:cubicBezTo>
                  <a:pt x="4204929" y="888181"/>
                  <a:pt x="4204782" y="861376"/>
                  <a:pt x="4198374" y="835742"/>
                </a:cubicBezTo>
                <a:cubicBezTo>
                  <a:pt x="4194819" y="821523"/>
                  <a:pt x="4184484" y="809885"/>
                  <a:pt x="4178710" y="796413"/>
                </a:cubicBezTo>
                <a:cubicBezTo>
                  <a:pt x="4160165" y="753141"/>
                  <a:pt x="4177450" y="755826"/>
                  <a:pt x="4129548" y="707923"/>
                </a:cubicBezTo>
                <a:cubicBezTo>
                  <a:pt x="4109884" y="688258"/>
                  <a:pt x="4085981" y="672068"/>
                  <a:pt x="4070555" y="648929"/>
                </a:cubicBezTo>
                <a:cubicBezTo>
                  <a:pt x="4045141" y="610809"/>
                  <a:pt x="4062101" y="623169"/>
                  <a:pt x="4021393" y="609600"/>
                </a:cubicBezTo>
                <a:cubicBezTo>
                  <a:pt x="3999647" y="587853"/>
                  <a:pt x="3989780" y="574128"/>
                  <a:pt x="3962400" y="560439"/>
                </a:cubicBezTo>
                <a:cubicBezTo>
                  <a:pt x="3953130" y="555804"/>
                  <a:pt x="3942735" y="553884"/>
                  <a:pt x="3932903" y="550607"/>
                </a:cubicBezTo>
                <a:cubicBezTo>
                  <a:pt x="3926348" y="540775"/>
                  <a:pt x="3923499" y="526973"/>
                  <a:pt x="3913239" y="521110"/>
                </a:cubicBezTo>
                <a:cubicBezTo>
                  <a:pt x="3898729" y="512819"/>
                  <a:pt x="3880561" y="514025"/>
                  <a:pt x="3864077" y="511278"/>
                </a:cubicBezTo>
                <a:cubicBezTo>
                  <a:pt x="3745261" y="491475"/>
                  <a:pt x="3723477" y="498454"/>
                  <a:pt x="3559277" y="491613"/>
                </a:cubicBezTo>
                <a:cubicBezTo>
                  <a:pt x="3458136" y="466328"/>
                  <a:pt x="3507374" y="475771"/>
                  <a:pt x="3411793" y="462116"/>
                </a:cubicBezTo>
                <a:cubicBezTo>
                  <a:pt x="3321552" y="432036"/>
                  <a:pt x="3373425" y="444514"/>
                  <a:pt x="3254477" y="432620"/>
                </a:cubicBezTo>
                <a:cubicBezTo>
                  <a:pt x="3154519" y="412627"/>
                  <a:pt x="3246371" y="433112"/>
                  <a:pt x="3175819" y="412955"/>
                </a:cubicBezTo>
                <a:cubicBezTo>
                  <a:pt x="3162826" y="409243"/>
                  <a:pt x="3149433" y="407006"/>
                  <a:pt x="3136490" y="403123"/>
                </a:cubicBezTo>
                <a:cubicBezTo>
                  <a:pt x="3116636" y="397167"/>
                  <a:pt x="3094744" y="394956"/>
                  <a:pt x="3077497" y="383458"/>
                </a:cubicBezTo>
                <a:lnTo>
                  <a:pt x="2989006" y="324465"/>
                </a:lnTo>
                <a:cubicBezTo>
                  <a:pt x="2979174" y="317910"/>
                  <a:pt x="2970720" y="308537"/>
                  <a:pt x="2959510" y="304800"/>
                </a:cubicBezTo>
                <a:lnTo>
                  <a:pt x="2930013" y="294968"/>
                </a:lnTo>
                <a:cubicBezTo>
                  <a:pt x="2920181" y="288413"/>
                  <a:pt x="2911315" y="280102"/>
                  <a:pt x="2900516" y="275303"/>
                </a:cubicBezTo>
                <a:cubicBezTo>
                  <a:pt x="2881574" y="266884"/>
                  <a:pt x="2861187" y="262194"/>
                  <a:pt x="2841522" y="255639"/>
                </a:cubicBezTo>
                <a:lnTo>
                  <a:pt x="2812026" y="245807"/>
                </a:lnTo>
                <a:cubicBezTo>
                  <a:pt x="2802194" y="242529"/>
                  <a:pt x="2792584" y="238488"/>
                  <a:pt x="2782529" y="235974"/>
                </a:cubicBezTo>
                <a:cubicBezTo>
                  <a:pt x="2769419" y="232697"/>
                  <a:pt x="2756143" y="230025"/>
                  <a:pt x="2743200" y="226142"/>
                </a:cubicBezTo>
                <a:cubicBezTo>
                  <a:pt x="2723346" y="220186"/>
                  <a:pt x="2703871" y="213033"/>
                  <a:pt x="2684206" y="206478"/>
                </a:cubicBezTo>
                <a:cubicBezTo>
                  <a:pt x="2674374" y="203201"/>
                  <a:pt x="2664873" y="198677"/>
                  <a:pt x="2654710" y="196645"/>
                </a:cubicBezTo>
                <a:lnTo>
                  <a:pt x="2605548" y="186813"/>
                </a:lnTo>
                <a:cubicBezTo>
                  <a:pt x="2572262" y="190974"/>
                  <a:pt x="2500230" y="194755"/>
                  <a:pt x="2467897" y="216310"/>
                </a:cubicBezTo>
                <a:lnTo>
                  <a:pt x="2408903" y="255639"/>
                </a:lnTo>
                <a:cubicBezTo>
                  <a:pt x="2399071" y="262194"/>
                  <a:pt x="2390616" y="271566"/>
                  <a:pt x="2379406" y="275303"/>
                </a:cubicBezTo>
                <a:cubicBezTo>
                  <a:pt x="2369574" y="278581"/>
                  <a:pt x="2359180" y="280501"/>
                  <a:pt x="2349910" y="285136"/>
                </a:cubicBezTo>
                <a:cubicBezTo>
                  <a:pt x="2339341" y="290421"/>
                  <a:pt x="2331211" y="300001"/>
                  <a:pt x="2320413" y="304800"/>
                </a:cubicBezTo>
                <a:cubicBezTo>
                  <a:pt x="2301471" y="313219"/>
                  <a:pt x="2278666" y="312967"/>
                  <a:pt x="2261419" y="324465"/>
                </a:cubicBezTo>
                <a:cubicBezTo>
                  <a:pt x="2223299" y="349878"/>
                  <a:pt x="2243132" y="340392"/>
                  <a:pt x="2202426" y="353961"/>
                </a:cubicBezTo>
                <a:cubicBezTo>
                  <a:pt x="2192594" y="360516"/>
                  <a:pt x="2183498" y="368341"/>
                  <a:pt x="2172929" y="373626"/>
                </a:cubicBezTo>
                <a:cubicBezTo>
                  <a:pt x="2163659" y="378261"/>
                  <a:pt x="2152492" y="378425"/>
                  <a:pt x="2143432" y="383458"/>
                </a:cubicBezTo>
                <a:cubicBezTo>
                  <a:pt x="2122772" y="394935"/>
                  <a:pt x="2104103" y="409677"/>
                  <a:pt x="2084439" y="422787"/>
                </a:cubicBezTo>
                <a:cubicBezTo>
                  <a:pt x="2074607" y="429342"/>
                  <a:pt x="2066153" y="438715"/>
                  <a:pt x="2054942" y="442452"/>
                </a:cubicBezTo>
                <a:lnTo>
                  <a:pt x="2025445" y="452284"/>
                </a:lnTo>
                <a:cubicBezTo>
                  <a:pt x="1930400" y="449007"/>
                  <a:pt x="1835226" y="448384"/>
                  <a:pt x="1740310" y="442452"/>
                </a:cubicBezTo>
                <a:cubicBezTo>
                  <a:pt x="1729966" y="441806"/>
                  <a:pt x="1720868" y="435134"/>
                  <a:pt x="1710813" y="432620"/>
                </a:cubicBezTo>
                <a:cubicBezTo>
                  <a:pt x="1694600" y="428567"/>
                  <a:pt x="1677774" y="427184"/>
                  <a:pt x="1661651" y="422787"/>
                </a:cubicBezTo>
                <a:cubicBezTo>
                  <a:pt x="1641653" y="417333"/>
                  <a:pt x="1602658" y="403123"/>
                  <a:pt x="1602658" y="403123"/>
                </a:cubicBezTo>
                <a:cubicBezTo>
                  <a:pt x="1592826" y="396568"/>
                  <a:pt x="1584023" y="388113"/>
                  <a:pt x="1573161" y="383458"/>
                </a:cubicBezTo>
                <a:cubicBezTo>
                  <a:pt x="1560740" y="378135"/>
                  <a:pt x="1546825" y="377338"/>
                  <a:pt x="1533832" y="373626"/>
                </a:cubicBezTo>
                <a:cubicBezTo>
                  <a:pt x="1523867" y="370779"/>
                  <a:pt x="1514167" y="367071"/>
                  <a:pt x="1504335" y="363794"/>
                </a:cubicBezTo>
                <a:lnTo>
                  <a:pt x="1465006" y="304800"/>
                </a:lnTo>
                <a:cubicBezTo>
                  <a:pt x="1458451" y="294968"/>
                  <a:pt x="1449079" y="286513"/>
                  <a:pt x="1445342" y="275303"/>
                </a:cubicBezTo>
                <a:cubicBezTo>
                  <a:pt x="1394604" y="123094"/>
                  <a:pt x="1452759" y="280307"/>
                  <a:pt x="1406013" y="186813"/>
                </a:cubicBezTo>
                <a:cubicBezTo>
                  <a:pt x="1392765" y="160316"/>
                  <a:pt x="1401564" y="149737"/>
                  <a:pt x="1376516" y="127820"/>
                </a:cubicBezTo>
                <a:cubicBezTo>
                  <a:pt x="1358729" y="112257"/>
                  <a:pt x="1337187" y="101601"/>
                  <a:pt x="1317522" y="88491"/>
                </a:cubicBezTo>
                <a:cubicBezTo>
                  <a:pt x="1270776" y="57327"/>
                  <a:pt x="1299242" y="72564"/>
                  <a:pt x="1229032" y="49161"/>
                </a:cubicBezTo>
                <a:cubicBezTo>
                  <a:pt x="1158319" y="25590"/>
                  <a:pt x="1246613" y="54184"/>
                  <a:pt x="1160206" y="29497"/>
                </a:cubicBezTo>
                <a:cubicBezTo>
                  <a:pt x="1150241" y="26650"/>
                  <a:pt x="1140827" y="21913"/>
                  <a:pt x="1130710" y="19665"/>
                </a:cubicBezTo>
                <a:cubicBezTo>
                  <a:pt x="1111249" y="15340"/>
                  <a:pt x="1091330" y="13398"/>
                  <a:pt x="1071716" y="9832"/>
                </a:cubicBezTo>
                <a:cubicBezTo>
                  <a:pt x="1055274" y="6842"/>
                  <a:pt x="1038942" y="3277"/>
                  <a:pt x="1022555" y="0"/>
                </a:cubicBezTo>
                <a:cubicBezTo>
                  <a:pt x="957007" y="3277"/>
                  <a:pt x="891313" y="4382"/>
                  <a:pt x="825910" y="9832"/>
                </a:cubicBezTo>
                <a:cubicBezTo>
                  <a:pt x="806103" y="11483"/>
                  <a:pt x="738608" y="35655"/>
                  <a:pt x="727587" y="39329"/>
                </a:cubicBezTo>
                <a:lnTo>
                  <a:pt x="639097" y="68826"/>
                </a:lnTo>
                <a:lnTo>
                  <a:pt x="609600" y="78658"/>
                </a:lnTo>
                <a:cubicBezTo>
                  <a:pt x="599768" y="81936"/>
                  <a:pt x="590454" y="87973"/>
                  <a:pt x="580103" y="88491"/>
                </a:cubicBezTo>
                <a:lnTo>
                  <a:pt x="383458" y="98323"/>
                </a:lnTo>
                <a:cubicBezTo>
                  <a:pt x="312149" y="106246"/>
                  <a:pt x="309822" y="102506"/>
                  <a:pt x="255639" y="117987"/>
                </a:cubicBezTo>
                <a:cubicBezTo>
                  <a:pt x="245674" y="120834"/>
                  <a:pt x="235668" y="123737"/>
                  <a:pt x="226142" y="127820"/>
                </a:cubicBezTo>
                <a:cubicBezTo>
                  <a:pt x="166708" y="153292"/>
                  <a:pt x="206696" y="138932"/>
                  <a:pt x="157316" y="167149"/>
                </a:cubicBezTo>
                <a:cubicBezTo>
                  <a:pt x="123298" y="186588"/>
                  <a:pt x="121581" y="185615"/>
                  <a:pt x="88490" y="196645"/>
                </a:cubicBezTo>
                <a:cubicBezTo>
                  <a:pt x="33987" y="232981"/>
                  <a:pt x="77098" y="195520"/>
                  <a:pt x="49161" y="245807"/>
                </a:cubicBezTo>
                <a:cubicBezTo>
                  <a:pt x="37684" y="266467"/>
                  <a:pt x="9832" y="304800"/>
                  <a:pt x="9832" y="304800"/>
                </a:cubicBezTo>
                <a:cubicBezTo>
                  <a:pt x="6555" y="317910"/>
                  <a:pt x="0" y="330616"/>
                  <a:pt x="0" y="344129"/>
                </a:cubicBezTo>
                <a:cubicBezTo>
                  <a:pt x="0" y="364065"/>
                  <a:pt x="2164" y="384721"/>
                  <a:pt x="9832" y="403123"/>
                </a:cubicBezTo>
                <a:cubicBezTo>
                  <a:pt x="37740" y="470102"/>
                  <a:pt x="40148" y="454157"/>
                  <a:pt x="88490" y="481781"/>
                </a:cubicBezTo>
                <a:cubicBezTo>
                  <a:pt x="98750" y="487644"/>
                  <a:pt x="107418" y="496160"/>
                  <a:pt x="117987" y="501445"/>
                </a:cubicBezTo>
                <a:cubicBezTo>
                  <a:pt x="127257" y="506080"/>
                  <a:pt x="137485" y="508551"/>
                  <a:pt x="147484" y="511278"/>
                </a:cubicBezTo>
                <a:cubicBezTo>
                  <a:pt x="269483" y="544551"/>
                  <a:pt x="187738" y="518141"/>
                  <a:pt x="255639" y="540774"/>
                </a:cubicBezTo>
                <a:lnTo>
                  <a:pt x="294968" y="599768"/>
                </a:lnTo>
                <a:cubicBezTo>
                  <a:pt x="301523" y="609600"/>
                  <a:pt x="310895" y="618055"/>
                  <a:pt x="314632" y="629265"/>
                </a:cubicBezTo>
                <a:cubicBezTo>
                  <a:pt x="331938" y="681182"/>
                  <a:pt x="318716" y="650139"/>
                  <a:pt x="363793" y="717755"/>
                </a:cubicBezTo>
                <a:lnTo>
                  <a:pt x="383458" y="747252"/>
                </a:lnTo>
                <a:cubicBezTo>
                  <a:pt x="390013" y="757084"/>
                  <a:pt x="392553" y="771464"/>
                  <a:pt x="403122" y="776749"/>
                </a:cubicBezTo>
                <a:cubicBezTo>
                  <a:pt x="491051" y="820713"/>
                  <a:pt x="453971" y="806808"/>
                  <a:pt x="511277" y="825910"/>
                </a:cubicBezTo>
                <a:cubicBezTo>
                  <a:pt x="544051" y="822633"/>
                  <a:pt x="577506" y="823484"/>
                  <a:pt x="609600" y="816078"/>
                </a:cubicBezTo>
                <a:cubicBezTo>
                  <a:pt x="640272" y="809000"/>
                  <a:pt x="641893" y="791542"/>
                  <a:pt x="648929" y="766916"/>
                </a:cubicBezTo>
                <a:cubicBezTo>
                  <a:pt x="654770" y="746471"/>
                  <a:pt x="666058" y="697434"/>
                  <a:pt x="668593" y="678426"/>
                </a:cubicBezTo>
                <a:cubicBezTo>
                  <a:pt x="672946" y="645777"/>
                  <a:pt x="675148" y="612877"/>
                  <a:pt x="678426" y="580103"/>
                </a:cubicBezTo>
                <a:cubicBezTo>
                  <a:pt x="711200" y="583381"/>
                  <a:pt x="744142" y="585278"/>
                  <a:pt x="776748" y="589936"/>
                </a:cubicBezTo>
                <a:cubicBezTo>
                  <a:pt x="790125" y="591847"/>
                  <a:pt x="802700" y="597857"/>
                  <a:pt x="816077" y="599768"/>
                </a:cubicBezTo>
                <a:cubicBezTo>
                  <a:pt x="848684" y="604426"/>
                  <a:pt x="881626" y="606323"/>
                  <a:pt x="914400" y="609600"/>
                </a:cubicBezTo>
                <a:cubicBezTo>
                  <a:pt x="924232" y="612877"/>
                  <a:pt x="938148" y="610808"/>
                  <a:pt x="943897" y="619432"/>
                </a:cubicBezTo>
                <a:cubicBezTo>
                  <a:pt x="953167" y="633337"/>
                  <a:pt x="949676" y="652381"/>
                  <a:pt x="953729" y="668594"/>
                </a:cubicBezTo>
                <a:cubicBezTo>
                  <a:pt x="956243" y="678649"/>
                  <a:pt x="960714" y="688126"/>
                  <a:pt x="963561" y="698091"/>
                </a:cubicBezTo>
                <a:cubicBezTo>
                  <a:pt x="967273" y="711084"/>
                  <a:pt x="968070" y="725000"/>
                  <a:pt x="973393" y="737420"/>
                </a:cubicBezTo>
                <a:cubicBezTo>
                  <a:pt x="978048" y="748281"/>
                  <a:pt x="986503" y="757084"/>
                  <a:pt x="993058" y="766916"/>
                </a:cubicBezTo>
                <a:cubicBezTo>
                  <a:pt x="989781" y="776748"/>
                  <a:pt x="989700" y="788320"/>
                  <a:pt x="983226" y="796413"/>
                </a:cubicBezTo>
                <a:cubicBezTo>
                  <a:pt x="975844" y="805641"/>
                  <a:pt x="962085" y="807722"/>
                  <a:pt x="953729" y="816078"/>
                </a:cubicBezTo>
                <a:cubicBezTo>
                  <a:pt x="945373" y="824434"/>
                  <a:pt x="940619" y="835742"/>
                  <a:pt x="934064" y="845574"/>
                </a:cubicBezTo>
                <a:cubicBezTo>
                  <a:pt x="930787" y="855406"/>
                  <a:pt x="928867" y="865801"/>
                  <a:pt x="924232" y="875071"/>
                </a:cubicBezTo>
                <a:cubicBezTo>
                  <a:pt x="918947" y="885640"/>
                  <a:pt x="905189" y="892767"/>
                  <a:pt x="904568" y="904568"/>
                </a:cubicBezTo>
                <a:cubicBezTo>
                  <a:pt x="896543" y="1057038"/>
                  <a:pt x="882203" y="1029687"/>
                  <a:pt x="943897" y="1091381"/>
                </a:cubicBezTo>
                <a:cubicBezTo>
                  <a:pt x="969819" y="1169150"/>
                  <a:pt x="942307" y="1078663"/>
                  <a:pt x="963561" y="1248697"/>
                </a:cubicBezTo>
                <a:cubicBezTo>
                  <a:pt x="966692" y="1273749"/>
                  <a:pt x="979544" y="1287421"/>
                  <a:pt x="993058" y="1307691"/>
                </a:cubicBezTo>
                <a:cubicBezTo>
                  <a:pt x="999809" y="1334695"/>
                  <a:pt x="1004044" y="1363725"/>
                  <a:pt x="1022555" y="1386349"/>
                </a:cubicBezTo>
                <a:cubicBezTo>
                  <a:pt x="1056373" y="1427681"/>
                  <a:pt x="1088960" y="1455446"/>
                  <a:pt x="1130710" y="1484671"/>
                </a:cubicBezTo>
                <a:cubicBezTo>
                  <a:pt x="1192180" y="1527700"/>
                  <a:pt x="1169978" y="1517425"/>
                  <a:pt x="1219200" y="1533832"/>
                </a:cubicBezTo>
                <a:cubicBezTo>
                  <a:pt x="1229032" y="1540387"/>
                  <a:pt x="1240341" y="1545141"/>
                  <a:pt x="1248697" y="1553497"/>
                </a:cubicBezTo>
                <a:cubicBezTo>
                  <a:pt x="1267757" y="1572557"/>
                  <a:pt x="1270197" y="1588501"/>
                  <a:pt x="1278193" y="1612491"/>
                </a:cubicBezTo>
                <a:cubicBezTo>
                  <a:pt x="1284748" y="1661652"/>
                  <a:pt x="1289704" y="1711053"/>
                  <a:pt x="1297858" y="1759974"/>
                </a:cubicBezTo>
                <a:cubicBezTo>
                  <a:pt x="1301932" y="1784419"/>
                  <a:pt x="1332113" y="1843497"/>
                  <a:pt x="1347019" y="1848465"/>
                </a:cubicBezTo>
                <a:cubicBezTo>
                  <a:pt x="1356851" y="1851742"/>
                  <a:pt x="1367456" y="1853264"/>
                  <a:pt x="1376516" y="1858297"/>
                </a:cubicBezTo>
                <a:cubicBezTo>
                  <a:pt x="1397176" y="1869775"/>
                  <a:pt x="1415845" y="1884516"/>
                  <a:pt x="1435510" y="1897626"/>
                </a:cubicBezTo>
                <a:cubicBezTo>
                  <a:pt x="1445342" y="1904181"/>
                  <a:pt x="1453350" y="1915348"/>
                  <a:pt x="1465006" y="1917291"/>
                </a:cubicBezTo>
                <a:cubicBezTo>
                  <a:pt x="1534223" y="1928827"/>
                  <a:pt x="1505087" y="1920819"/>
                  <a:pt x="1553497" y="1936955"/>
                </a:cubicBezTo>
                <a:lnTo>
                  <a:pt x="1612490" y="1917291"/>
                </a:lnTo>
                <a:lnTo>
                  <a:pt x="1641987" y="1907458"/>
                </a:lnTo>
                <a:cubicBezTo>
                  <a:pt x="1648542" y="1897626"/>
                  <a:pt x="1653295" y="1886317"/>
                  <a:pt x="1661651" y="1877961"/>
                </a:cubicBezTo>
                <a:cubicBezTo>
                  <a:pt x="1712546" y="1827066"/>
                  <a:pt x="1818169" y="1851240"/>
                  <a:pt x="1868129" y="1848465"/>
                </a:cubicBezTo>
                <a:cubicBezTo>
                  <a:pt x="1877961" y="1838633"/>
                  <a:pt x="1889913" y="1830538"/>
                  <a:pt x="1897626" y="1818968"/>
                </a:cubicBezTo>
                <a:cubicBezTo>
                  <a:pt x="1903375" y="1810344"/>
                  <a:pt x="1902823" y="1798741"/>
                  <a:pt x="1907458" y="1789471"/>
                </a:cubicBezTo>
                <a:cubicBezTo>
                  <a:pt x="1916528" y="1771331"/>
                  <a:pt x="1940308" y="1741352"/>
                  <a:pt x="1956619" y="1730478"/>
                </a:cubicBezTo>
                <a:cubicBezTo>
                  <a:pt x="1965243" y="1724729"/>
                  <a:pt x="1976284" y="1723923"/>
                  <a:pt x="1986116" y="1720645"/>
                </a:cubicBezTo>
                <a:cubicBezTo>
                  <a:pt x="1994477" y="1721342"/>
                  <a:pt x="2098165" y="1720624"/>
                  <a:pt x="2133600" y="1740310"/>
                </a:cubicBezTo>
                <a:cubicBezTo>
                  <a:pt x="2154260" y="1751787"/>
                  <a:pt x="2172929" y="1766529"/>
                  <a:pt x="2192593" y="1779639"/>
                </a:cubicBezTo>
                <a:cubicBezTo>
                  <a:pt x="2202425" y="1786194"/>
                  <a:pt x="2210880" y="1795566"/>
                  <a:pt x="2222090" y="1799303"/>
                </a:cubicBezTo>
                <a:cubicBezTo>
                  <a:pt x="2231922" y="1802581"/>
                  <a:pt x="2242317" y="1804501"/>
                  <a:pt x="2251587" y="1809136"/>
                </a:cubicBezTo>
                <a:cubicBezTo>
                  <a:pt x="2262156" y="1814421"/>
                  <a:pt x="2270019" y="1824651"/>
                  <a:pt x="2281084" y="1828800"/>
                </a:cubicBezTo>
                <a:cubicBezTo>
                  <a:pt x="2296732" y="1834668"/>
                  <a:pt x="2313931" y="1835007"/>
                  <a:pt x="2330245" y="1838632"/>
                </a:cubicBezTo>
                <a:cubicBezTo>
                  <a:pt x="2343436" y="1841564"/>
                  <a:pt x="2356464" y="1845187"/>
                  <a:pt x="2369574" y="1848465"/>
                </a:cubicBezTo>
                <a:cubicBezTo>
                  <a:pt x="2413808" y="1846764"/>
                  <a:pt x="2571265" y="1864561"/>
                  <a:pt x="2654710" y="1828800"/>
                </a:cubicBezTo>
                <a:cubicBezTo>
                  <a:pt x="2668182" y="1823026"/>
                  <a:pt x="2681313" y="1816408"/>
                  <a:pt x="2694039" y="1809136"/>
                </a:cubicBezTo>
                <a:cubicBezTo>
                  <a:pt x="2704299" y="1803273"/>
                  <a:pt x="2713703" y="1796026"/>
                  <a:pt x="2723535" y="1789471"/>
                </a:cubicBezTo>
                <a:cubicBezTo>
                  <a:pt x="2726813" y="1779639"/>
                  <a:pt x="2728733" y="1769244"/>
                  <a:pt x="2733368" y="1759974"/>
                </a:cubicBezTo>
                <a:cubicBezTo>
                  <a:pt x="2738653" y="1749405"/>
                  <a:pt x="2744676" y="1738834"/>
                  <a:pt x="2753032" y="1730478"/>
                </a:cubicBezTo>
                <a:cubicBezTo>
                  <a:pt x="2794594" y="1688916"/>
                  <a:pt x="2855691" y="1705185"/>
                  <a:pt x="2910348" y="1700981"/>
                </a:cubicBezTo>
                <a:cubicBezTo>
                  <a:pt x="2980552" y="1677579"/>
                  <a:pt x="2957844" y="1664069"/>
                  <a:pt x="2989006" y="1710813"/>
                </a:cubicBezTo>
                <a:cubicBezTo>
                  <a:pt x="2985729" y="1727200"/>
                  <a:pt x="2987465" y="1745464"/>
                  <a:pt x="2979174" y="1759974"/>
                </a:cubicBezTo>
                <a:cubicBezTo>
                  <a:pt x="2973311" y="1770234"/>
                  <a:pt x="2957059" y="1770411"/>
                  <a:pt x="2949677" y="1779639"/>
                </a:cubicBezTo>
                <a:cubicBezTo>
                  <a:pt x="2943203" y="1787732"/>
                  <a:pt x="2943122" y="1799304"/>
                  <a:pt x="2939845" y="1809136"/>
                </a:cubicBezTo>
                <a:cubicBezTo>
                  <a:pt x="2944673" y="1881561"/>
                  <a:pt x="2944137" y="1946439"/>
                  <a:pt x="2959510" y="2015613"/>
                </a:cubicBezTo>
                <a:cubicBezTo>
                  <a:pt x="2961758" y="2025730"/>
                  <a:pt x="2964707" y="2035840"/>
                  <a:pt x="2969342" y="2045110"/>
                </a:cubicBezTo>
                <a:cubicBezTo>
                  <a:pt x="2974627" y="2055679"/>
                  <a:pt x="2983721" y="2064038"/>
                  <a:pt x="2989006" y="2074607"/>
                </a:cubicBezTo>
                <a:cubicBezTo>
                  <a:pt x="2995578" y="2087751"/>
                  <a:pt x="3006149" y="2132084"/>
                  <a:pt x="3008671" y="2143432"/>
                </a:cubicBezTo>
                <a:cubicBezTo>
                  <a:pt x="3012296" y="2159746"/>
                  <a:pt x="3020142" y="2195871"/>
                  <a:pt x="3048000" y="2202426"/>
                </a:cubicBezTo>
                <a:close/>
              </a:path>
            </a:pathLst>
          </a:cu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D456B9-0FAB-9327-E239-C2F1AA676F2E}"/>
              </a:ext>
            </a:extLst>
          </p:cNvPr>
          <p:cNvSpPr txBox="1"/>
          <p:nvPr/>
        </p:nvSpPr>
        <p:spPr>
          <a:xfrm>
            <a:off x="8627512" y="6385893"/>
            <a:ext cx="516488" cy="461665"/>
          </a:xfrm>
          <a:prstGeom prst="rect">
            <a:avLst/>
          </a:prstGeom>
          <a:noFill/>
        </p:spPr>
        <p:txBody>
          <a:bodyPr wrap="none" rtlCol="0">
            <a:spAutoFit/>
          </a:bodyPr>
          <a:lstStyle/>
          <a:p>
            <a:r>
              <a:rPr lang="en-US" sz="2400" b="1" dirty="0">
                <a:solidFill>
                  <a:srgbClr val="00B0F0"/>
                </a:solidFill>
              </a:rPr>
              <a:t>I-3</a:t>
            </a:r>
          </a:p>
        </p:txBody>
      </p:sp>
    </p:spTree>
    <p:extLst>
      <p:ext uri="{BB962C8B-B14F-4D97-AF65-F5344CB8AC3E}">
        <p14:creationId xmlns:p14="http://schemas.microsoft.com/office/powerpoint/2010/main" val="395348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558B7-359A-41C3-A714-CF0F8AB85CFB}"/>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TextBox 5">
            <a:extLst>
              <a:ext uri="{FF2B5EF4-FFF2-40B4-BE49-F238E27FC236}">
                <a16:creationId xmlns:a16="http://schemas.microsoft.com/office/drawing/2014/main" id="{CBEC183B-2E00-4DFC-AB7E-22DF4286FE8B}"/>
              </a:ext>
            </a:extLst>
          </p:cNvPr>
          <p:cNvSpPr txBox="1"/>
          <p:nvPr/>
        </p:nvSpPr>
        <p:spPr>
          <a:xfrm>
            <a:off x="0" y="60603"/>
            <a:ext cx="9144000" cy="2646878"/>
          </a:xfrm>
          <a:prstGeom prst="rect">
            <a:avLst/>
          </a:prstGeom>
          <a:noFill/>
        </p:spPr>
        <p:txBody>
          <a:bodyPr wrap="square" rtlCol="0">
            <a:spAutoFit/>
          </a:bodyPr>
          <a:lstStyle/>
          <a:p>
            <a:pPr algn="ctr"/>
            <a:r>
              <a:rPr lang="en-US" sz="3600" b="1" dirty="0">
                <a:solidFill>
                  <a:srgbClr val="00B0F0"/>
                </a:solidFill>
              </a:rPr>
              <a:t>Revelation 1</a:t>
            </a:r>
          </a:p>
          <a:p>
            <a:endParaRPr lang="en-US" dirty="0">
              <a:solidFill>
                <a:schemeClr val="bg1"/>
              </a:solidFill>
            </a:endParaRPr>
          </a:p>
          <a:p>
            <a:pPr marL="914400" indent="-914400"/>
            <a:r>
              <a:rPr lang="en-US" sz="2800" dirty="0">
                <a:solidFill>
                  <a:srgbClr val="00B0F0"/>
                </a:solidFill>
              </a:rPr>
              <a:t>1:9	</a:t>
            </a:r>
            <a:r>
              <a:rPr lang="en-US" sz="2800" dirty="0">
                <a:solidFill>
                  <a:schemeClr val="bg1"/>
                </a:solidFill>
              </a:rPr>
              <a:t>I, John, both your brother and companion in the tribulation and kingdom and patience of Jesus Christ, was on the island that is called Patmos for the word of God and for the testimony of Jesus Christ.</a:t>
            </a:r>
          </a:p>
        </p:txBody>
      </p:sp>
      <p:pic>
        <p:nvPicPr>
          <p:cNvPr id="5" name="Picture 4">
            <a:extLst>
              <a:ext uri="{FF2B5EF4-FFF2-40B4-BE49-F238E27FC236}">
                <a16:creationId xmlns:a16="http://schemas.microsoft.com/office/drawing/2014/main" id="{61801B91-CE86-42B0-9EA5-AAB5CBC58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921" t="36626" b="11375"/>
          <a:stretch>
            <a:fillRect/>
          </a:stretch>
        </p:blipFill>
        <p:spPr bwMode="auto">
          <a:xfrm>
            <a:off x="685800" y="2799790"/>
            <a:ext cx="7852410" cy="40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7" name="TextBox 6">
            <a:extLst>
              <a:ext uri="{FF2B5EF4-FFF2-40B4-BE49-F238E27FC236}">
                <a16:creationId xmlns:a16="http://schemas.microsoft.com/office/drawing/2014/main" id="{4CE8E691-8C5A-2F2F-7AAD-A14624B8E20B}"/>
              </a:ext>
            </a:extLst>
          </p:cNvPr>
          <p:cNvSpPr txBox="1"/>
          <p:nvPr/>
        </p:nvSpPr>
        <p:spPr>
          <a:xfrm>
            <a:off x="8627512" y="6385893"/>
            <a:ext cx="516488" cy="461665"/>
          </a:xfrm>
          <a:prstGeom prst="rect">
            <a:avLst/>
          </a:prstGeom>
          <a:noFill/>
        </p:spPr>
        <p:txBody>
          <a:bodyPr wrap="none" rtlCol="0">
            <a:spAutoFit/>
          </a:bodyPr>
          <a:lstStyle/>
          <a:p>
            <a:r>
              <a:rPr lang="en-US" sz="2400" b="1" dirty="0">
                <a:solidFill>
                  <a:srgbClr val="00B0F0"/>
                </a:solidFill>
              </a:rPr>
              <a:t>I-4</a:t>
            </a:r>
          </a:p>
        </p:txBody>
      </p:sp>
    </p:spTree>
    <p:extLst>
      <p:ext uri="{BB962C8B-B14F-4D97-AF65-F5344CB8AC3E}">
        <p14:creationId xmlns:p14="http://schemas.microsoft.com/office/powerpoint/2010/main" val="400182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558B7-359A-41C3-A714-CF0F8AB85CFB}"/>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TextBox 5">
            <a:extLst>
              <a:ext uri="{FF2B5EF4-FFF2-40B4-BE49-F238E27FC236}">
                <a16:creationId xmlns:a16="http://schemas.microsoft.com/office/drawing/2014/main" id="{CBEC183B-2E00-4DFC-AB7E-22DF4286FE8B}"/>
              </a:ext>
            </a:extLst>
          </p:cNvPr>
          <p:cNvSpPr txBox="1"/>
          <p:nvPr/>
        </p:nvSpPr>
        <p:spPr>
          <a:xfrm>
            <a:off x="0" y="60603"/>
            <a:ext cx="9144000" cy="2646878"/>
          </a:xfrm>
          <a:prstGeom prst="rect">
            <a:avLst/>
          </a:prstGeom>
          <a:noFill/>
        </p:spPr>
        <p:txBody>
          <a:bodyPr wrap="square" rtlCol="0">
            <a:spAutoFit/>
          </a:bodyPr>
          <a:lstStyle/>
          <a:p>
            <a:pPr algn="ctr"/>
            <a:r>
              <a:rPr lang="en-US" sz="3600" b="1" dirty="0">
                <a:solidFill>
                  <a:srgbClr val="00B0F0"/>
                </a:solidFill>
              </a:rPr>
              <a:t>Revelation 1</a:t>
            </a:r>
          </a:p>
          <a:p>
            <a:endParaRPr lang="en-US" dirty="0">
              <a:solidFill>
                <a:schemeClr val="bg1"/>
              </a:solidFill>
            </a:endParaRPr>
          </a:p>
          <a:p>
            <a:pPr marL="914400" indent="-914400"/>
            <a:r>
              <a:rPr lang="en-US" sz="2800" dirty="0">
                <a:solidFill>
                  <a:srgbClr val="00B0F0"/>
                </a:solidFill>
              </a:rPr>
              <a:t>1:9	</a:t>
            </a:r>
            <a:r>
              <a:rPr lang="en-US" sz="2800" dirty="0">
                <a:solidFill>
                  <a:schemeClr val="bg1"/>
                </a:solidFill>
              </a:rPr>
              <a:t>I, John, both your brother and companion in the tribulation and kingdom and patience of Jesus Christ, was on the island that is called Patmos for the word of God and for the testimony of Jesus Christ.</a:t>
            </a:r>
          </a:p>
        </p:txBody>
      </p:sp>
      <p:pic>
        <p:nvPicPr>
          <p:cNvPr id="4" name="Picture 3">
            <a:extLst>
              <a:ext uri="{FF2B5EF4-FFF2-40B4-BE49-F238E27FC236}">
                <a16:creationId xmlns:a16="http://schemas.microsoft.com/office/drawing/2014/main" id="{A08C0642-8800-CA5E-F6DE-F2EB351517AD}"/>
              </a:ext>
            </a:extLst>
          </p:cNvPr>
          <p:cNvPicPr>
            <a:picLocks noChangeAspect="1"/>
          </p:cNvPicPr>
          <p:nvPr/>
        </p:nvPicPr>
        <p:blipFill>
          <a:blip r:embed="rId2"/>
          <a:stretch>
            <a:fillRect/>
          </a:stretch>
        </p:blipFill>
        <p:spPr>
          <a:xfrm>
            <a:off x="1828800" y="2926336"/>
            <a:ext cx="5257800" cy="3937804"/>
          </a:xfrm>
          <a:prstGeom prst="rect">
            <a:avLst/>
          </a:prstGeom>
        </p:spPr>
      </p:pic>
    </p:spTree>
    <p:extLst>
      <p:ext uri="{BB962C8B-B14F-4D97-AF65-F5344CB8AC3E}">
        <p14:creationId xmlns:p14="http://schemas.microsoft.com/office/powerpoint/2010/main" val="249932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D57E32-DEB8-48E1-9FCE-6A2C4F61E268}"/>
              </a:ext>
            </a:extLst>
          </p:cNvPr>
          <p:cNvSpPr/>
          <p:nvPr/>
        </p:nvSpPr>
        <p:spPr>
          <a:xfrm>
            <a:off x="0" y="0"/>
            <a:ext cx="9144000" cy="68358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A78D9D9-0480-FEC6-C6A2-2F67B912B5A7}"/>
              </a:ext>
            </a:extLst>
          </p:cNvPr>
          <p:cNvSpPr txBox="1"/>
          <p:nvPr/>
        </p:nvSpPr>
        <p:spPr>
          <a:xfrm>
            <a:off x="8627512" y="6385893"/>
            <a:ext cx="516488" cy="461665"/>
          </a:xfrm>
          <a:prstGeom prst="rect">
            <a:avLst/>
          </a:prstGeom>
          <a:noFill/>
        </p:spPr>
        <p:txBody>
          <a:bodyPr wrap="none" rtlCol="0">
            <a:spAutoFit/>
          </a:bodyPr>
          <a:lstStyle/>
          <a:p>
            <a:r>
              <a:rPr lang="en-US" sz="2400" b="1" dirty="0">
                <a:solidFill>
                  <a:srgbClr val="00B0F0"/>
                </a:solidFill>
              </a:rPr>
              <a:t>I-5</a:t>
            </a:r>
          </a:p>
        </p:txBody>
      </p:sp>
      <p:pic>
        <p:nvPicPr>
          <p:cNvPr id="1026" name="Picture 2" descr="Image result for revelation 1 jesus">
            <a:extLst>
              <a:ext uri="{FF2B5EF4-FFF2-40B4-BE49-F238E27FC236}">
                <a16:creationId xmlns:a16="http://schemas.microsoft.com/office/drawing/2014/main" id="{D0CC8556-3FBD-A5F3-16E9-262D1580D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5105400" cy="683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63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84441</TotalTime>
  <Words>500</Words>
  <Application>Microsoft Office PowerPoint</Application>
  <PresentationFormat>On-screen Show (4:3)</PresentationFormat>
  <Paragraphs>78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Naval Research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sprior</dc:creator>
  <cp:lastModifiedBy>Bill</cp:lastModifiedBy>
  <cp:revision>926</cp:revision>
  <dcterms:created xsi:type="dcterms:W3CDTF">2013-07-31T22:18:43Z</dcterms:created>
  <dcterms:modified xsi:type="dcterms:W3CDTF">2022-12-16T17:53:27Z</dcterms:modified>
</cp:coreProperties>
</file>