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5"/>
  </p:notesMasterIdLst>
  <p:sldIdLst>
    <p:sldId id="376" r:id="rId2"/>
    <p:sldId id="379" r:id="rId3"/>
    <p:sldId id="381" r:id="rId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1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23" tIns="45712" rIns="91423" bIns="45712" rtlCol="0"/>
          <a:lstStyle>
            <a:lvl1pPr algn="l">
              <a:defRPr sz="1200"/>
            </a:lvl1pPr>
          </a:lstStyle>
          <a:p>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23" tIns="45712" rIns="91423" bIns="45712" rtlCol="0"/>
          <a:lstStyle>
            <a:lvl1pPr algn="r">
              <a:defRPr sz="1200"/>
            </a:lvl1pPr>
          </a:lstStyle>
          <a:p>
            <a:fld id="{0AC9DA1F-9C06-46A4-8A99-BC0A7DC41F13}" type="datetimeFigureOut">
              <a:rPr lang="en-US" smtClean="0"/>
              <a:t>10/23/2024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23" tIns="45712" rIns="91423" bIns="45712"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23" tIns="45712" rIns="91423"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8576"/>
            <a:ext cx="3078163" cy="469900"/>
          </a:xfrm>
          <a:prstGeom prst="rect">
            <a:avLst/>
          </a:prstGeom>
        </p:spPr>
        <p:txBody>
          <a:bodyPr vert="horz" lIns="91423" tIns="45712" rIns="91423"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022726" y="8918576"/>
            <a:ext cx="3078163" cy="469900"/>
          </a:xfrm>
          <a:prstGeom prst="rect">
            <a:avLst/>
          </a:prstGeom>
        </p:spPr>
        <p:txBody>
          <a:bodyPr vert="horz" lIns="91423" tIns="45712" rIns="91423" bIns="45712" rtlCol="0" anchor="b"/>
          <a:lstStyle>
            <a:lvl1pPr algn="r">
              <a:defRPr sz="1200"/>
            </a:lvl1pPr>
          </a:lstStyle>
          <a:p>
            <a:fld id="{EF112C6F-2770-4703-98DB-2275B640CE06}" type="slidenum">
              <a:rPr lang="en-US" smtClean="0"/>
              <a:t>‹#›</a:t>
            </a:fld>
            <a:endParaRPr lang="en-US"/>
          </a:p>
        </p:txBody>
      </p:sp>
    </p:spTree>
    <p:extLst>
      <p:ext uri="{BB962C8B-B14F-4D97-AF65-F5344CB8AC3E}">
        <p14:creationId xmlns:p14="http://schemas.microsoft.com/office/powerpoint/2010/main" val="26210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Fellowship Church by Bill Heath</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51A55-303F-4D54-AB99-832332D3BB8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10/23/2024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Core Scriptures to profit the souls of women with God's design, purpose, and beauty.  Genesis 1:27, Proverbs 31, Matthew 19:4, Romans 16:1-16, Ephesians 5:22-33, 1 Peter 3:1-7</a:t>
            </a:r>
          </a:p>
        </p:txBody>
      </p:sp>
    </p:spTree>
    <p:extLst>
      <p:ext uri="{BB962C8B-B14F-4D97-AF65-F5344CB8AC3E}">
        <p14:creationId xmlns:p14="http://schemas.microsoft.com/office/powerpoint/2010/main" val="274143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B67A-261F-9DE2-01F4-59766EB60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86B47-F04F-B032-5DF6-8D446B579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2B05A-85D2-0B7B-8AD9-202775A37E12}"/>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5" name="Footer Placeholder 4">
            <a:extLst>
              <a:ext uri="{FF2B5EF4-FFF2-40B4-BE49-F238E27FC236}">
                <a16:creationId xmlns:a16="http://schemas.microsoft.com/office/drawing/2014/main" id="{C6583920-9796-51D7-7B01-4D3EE2469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46A3B-85BA-41E0-3E7D-D9310EBB29B6}"/>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19720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C598-BE26-A80B-0421-F1DB3A249A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FA8D7-95A0-8DD1-EEAE-F672E3F23D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29B2C-1ECB-2C63-5849-5FC6D25B0EDA}"/>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5" name="Footer Placeholder 4">
            <a:extLst>
              <a:ext uri="{FF2B5EF4-FFF2-40B4-BE49-F238E27FC236}">
                <a16:creationId xmlns:a16="http://schemas.microsoft.com/office/drawing/2014/main" id="{D3DC0C92-6A66-42CE-7D8C-8B28F9A97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E2458-12BE-2EA7-AFB3-C6C566D24496}"/>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23717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1F562-B015-29AE-E68D-EFA1192ABC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733EA-5D0A-426F-3B5C-3F2D18B27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2CC72-024A-43EA-BF05-67E22683FCF0}"/>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5" name="Footer Placeholder 4">
            <a:extLst>
              <a:ext uri="{FF2B5EF4-FFF2-40B4-BE49-F238E27FC236}">
                <a16:creationId xmlns:a16="http://schemas.microsoft.com/office/drawing/2014/main" id="{34F16518-33A4-4532-1F2D-23A95CBFF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391F5-09BE-D072-E6C8-D4B52F999D2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2714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E646-2988-0016-83C8-ABBCC4160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D27B3-9EB6-554C-DC5F-B0AFF5BFA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8C58E-59EF-A80D-8A92-4C706C6EF523}"/>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5" name="Footer Placeholder 4">
            <a:extLst>
              <a:ext uri="{FF2B5EF4-FFF2-40B4-BE49-F238E27FC236}">
                <a16:creationId xmlns:a16="http://schemas.microsoft.com/office/drawing/2014/main" id="{0AF09AE1-587A-B9A0-7536-7619B2350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45967-ED14-C0B2-E816-FD76E38F84B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00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252F-E9F8-BEFE-E9AE-7E37A961D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CAC0E-0E4E-9770-AA4F-17A9E007C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010F5-956E-532C-D62B-1EFB3D64F006}"/>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5" name="Footer Placeholder 4">
            <a:extLst>
              <a:ext uri="{FF2B5EF4-FFF2-40B4-BE49-F238E27FC236}">
                <a16:creationId xmlns:a16="http://schemas.microsoft.com/office/drawing/2014/main" id="{3C651D6A-13B2-4634-882C-51D5BB896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D65DB-599C-478A-4EF1-D72ED7E656F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8746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8597-4776-2EBC-2786-AB3A655EF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893AE-3EC4-9FBF-58A0-269E4ABDFF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8B258-33A4-9EDA-D199-A2A61B257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1376C-F755-7D1B-63F2-7723EBA209F9}"/>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6" name="Footer Placeholder 5">
            <a:extLst>
              <a:ext uri="{FF2B5EF4-FFF2-40B4-BE49-F238E27FC236}">
                <a16:creationId xmlns:a16="http://schemas.microsoft.com/office/drawing/2014/main" id="{7C710ADB-C96D-71AA-2670-A894894DD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3B9D3-10CE-946A-C332-6C74ADEE14E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40969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45BD-8620-2E66-A3D4-F0A7ED633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C2867-03F6-1394-4E3C-53C535106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59B24-07FD-BF6D-5FEA-D3F2FCFD7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EE568-E5A6-6D85-D7D9-EEA86715F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C2469-4709-B49E-67F5-BC86510DA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39F942-C2FA-A491-6711-8AE66C9C177A}"/>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8" name="Footer Placeholder 7">
            <a:extLst>
              <a:ext uri="{FF2B5EF4-FFF2-40B4-BE49-F238E27FC236}">
                <a16:creationId xmlns:a16="http://schemas.microsoft.com/office/drawing/2014/main" id="{30190FC4-6AEF-8B96-5C2B-36CD9A049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44438-44CE-DE86-0DC8-EBADDC931906}"/>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8793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C6A5-DC17-8DFC-8CAC-9B9C8DD07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E22BF-B2E4-0075-316E-353EE5B71DB8}"/>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4" name="Footer Placeholder 3">
            <a:extLst>
              <a:ext uri="{FF2B5EF4-FFF2-40B4-BE49-F238E27FC236}">
                <a16:creationId xmlns:a16="http://schemas.microsoft.com/office/drawing/2014/main" id="{E26168DB-DDBA-D74F-01C9-2801256FF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DB4DE-C342-5C40-C8F5-53E8B40F9B17}"/>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038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3AEC7-2627-7021-F79E-BC57259D073B}"/>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3" name="Footer Placeholder 2">
            <a:extLst>
              <a:ext uri="{FF2B5EF4-FFF2-40B4-BE49-F238E27FC236}">
                <a16:creationId xmlns:a16="http://schemas.microsoft.com/office/drawing/2014/main" id="{CAF61FD6-4987-E19E-1FC7-9F1CD4AA1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7F659-64E4-FC20-3A9E-1FAE44F4B248}"/>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0899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24DC-F02D-1BF9-8DFE-D8577A860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AA109-5826-3716-750F-4F8B49FE1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15675-6163-1F32-8880-123F09C8B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BD302-85C7-639A-4C77-F1B19282A04B}"/>
              </a:ext>
            </a:extLst>
          </p:cNvPr>
          <p:cNvSpPr>
            <a:spLocks noGrp="1"/>
          </p:cNvSpPr>
          <p:nvPr>
            <p:ph type="dt" sz="half" idx="10"/>
          </p:nvPr>
        </p:nvSpPr>
        <p:spPr/>
        <p:txBody>
          <a:bodyPr/>
          <a:lstStyle/>
          <a:p>
            <a:fld id="{6A4B53A7-3209-46A6-9454-F38EAC8F11E7}" type="datetimeFigureOut">
              <a:rPr lang="en-US" smtClean="0"/>
              <a:t>10/23/2024</a:t>
            </a:fld>
            <a:endParaRPr lang="en-US"/>
          </a:p>
        </p:txBody>
      </p:sp>
      <p:sp>
        <p:nvSpPr>
          <p:cNvPr id="6" name="Footer Placeholder 5">
            <a:extLst>
              <a:ext uri="{FF2B5EF4-FFF2-40B4-BE49-F238E27FC236}">
                <a16:creationId xmlns:a16="http://schemas.microsoft.com/office/drawing/2014/main" id="{5BA09919-FAFA-6AE6-505C-1208FC895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B3E96-0BC3-C140-64E7-16272250628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2549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E0E4-325B-1AE4-6DA5-F7B5DED9E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8FD5C-1C6C-2DF5-40C9-FF8DDB2B1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33EF42D-6042-2014-44AC-5AE0DD0EC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DF341-5281-90C2-8579-F66754169147}"/>
              </a:ext>
            </a:extLst>
          </p:cNvPr>
          <p:cNvSpPr>
            <a:spLocks noGrp="1"/>
          </p:cNvSpPr>
          <p:nvPr>
            <p:ph type="dt" sz="half" idx="10"/>
          </p:nvPr>
        </p:nvSpPr>
        <p:spPr/>
        <p:txBody>
          <a:bodyPr/>
          <a:lstStyle/>
          <a:p>
            <a:fld id="{6A4B53A7-3209-46A6-9454-F38EAC8F11E7}" type="datetimeFigureOut">
              <a:rPr lang="en-US" smtClean="0"/>
              <a:pPr/>
              <a:t>10/23/2024</a:t>
            </a:fld>
            <a:endParaRPr lang="en-US" dirty="0"/>
          </a:p>
        </p:txBody>
      </p:sp>
      <p:sp>
        <p:nvSpPr>
          <p:cNvPr id="6" name="Footer Placeholder 5">
            <a:extLst>
              <a:ext uri="{FF2B5EF4-FFF2-40B4-BE49-F238E27FC236}">
                <a16:creationId xmlns:a16="http://schemas.microsoft.com/office/drawing/2014/main" id="{8A548D91-356D-C664-7BDE-B9305B84B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8FEE8-F0DF-4403-F170-7E5B96E62455}"/>
              </a:ext>
            </a:extLst>
          </p:cNvPr>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30695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5926E-5C15-E9CC-DA68-B6349B0E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323C2-3787-4536-916E-1191EFEFF7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A4ADE-A51F-F14D-6E7C-2B6CDADE0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10/23/2024</a:t>
            </a:fld>
            <a:endParaRPr lang="en-US" dirty="0"/>
          </a:p>
        </p:txBody>
      </p:sp>
      <p:sp>
        <p:nvSpPr>
          <p:cNvPr id="5" name="Footer Placeholder 4">
            <a:extLst>
              <a:ext uri="{FF2B5EF4-FFF2-40B4-BE49-F238E27FC236}">
                <a16:creationId xmlns:a16="http://schemas.microsoft.com/office/drawing/2014/main" id="{61586461-30A0-FC14-92B4-50ABD51C2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1B6BA9-84F9-9FF4-92AA-3CBB92D1E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706473925"/>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youtube.com/watch?v=NwRDJmlCNLQ"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5C6185-BA62-417B-B11E-D6CE654AE4F5}"/>
              </a:ext>
            </a:extLst>
          </p:cNvPr>
          <p:cNvSpPr txBox="1"/>
          <p:nvPr/>
        </p:nvSpPr>
        <p:spPr>
          <a:xfrm>
            <a:off x="0" y="0"/>
            <a:ext cx="1209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Fellowship Church,  Oct 23, 2024                                                                                                      B. Heath</a:t>
            </a:r>
          </a:p>
        </p:txBody>
      </p:sp>
      <p:sp>
        <p:nvSpPr>
          <p:cNvPr id="4" name="Subtitle 3">
            <a:extLst>
              <a:ext uri="{FF2B5EF4-FFF2-40B4-BE49-F238E27FC236}">
                <a16:creationId xmlns:a16="http://schemas.microsoft.com/office/drawing/2014/main" id="{DB6C924B-D136-B41C-57F2-9E15057EFBC5}"/>
              </a:ext>
            </a:extLst>
          </p:cNvPr>
          <p:cNvSpPr>
            <a:spLocks noGrp="1"/>
          </p:cNvSpPr>
          <p:nvPr>
            <p:ph type="subTitle" idx="1"/>
          </p:nvPr>
        </p:nvSpPr>
        <p:spPr>
          <a:xfrm>
            <a:off x="3352799" y="121920"/>
            <a:ext cx="5476241" cy="1194079"/>
          </a:xfrm>
        </p:spPr>
        <p:txBody>
          <a:bodyPr>
            <a:normAutofit fontScale="92500" lnSpcReduction="10000"/>
          </a:bodyPr>
          <a:lstStyle/>
          <a:p>
            <a:r>
              <a:rPr lang="en-US" sz="3200" dirty="0"/>
              <a:t>Straight and Balanced</a:t>
            </a:r>
          </a:p>
          <a:p>
            <a:r>
              <a:rPr lang="en-US" sz="1800" dirty="0"/>
              <a:t>(Luke 3:4-6)</a:t>
            </a:r>
          </a:p>
          <a:p>
            <a:r>
              <a:rPr lang="en-US" dirty="0"/>
              <a:t>Biblical characters (Hebrews 11:1-3, 6, 39-40)</a:t>
            </a:r>
          </a:p>
        </p:txBody>
      </p:sp>
      <p:pic>
        <p:nvPicPr>
          <p:cNvPr id="4098" name="Picture 2" descr="Image result for balance">
            <a:extLst>
              <a:ext uri="{FF2B5EF4-FFF2-40B4-BE49-F238E27FC236}">
                <a16:creationId xmlns:a16="http://schemas.microsoft.com/office/drawing/2014/main" id="{94A68CC1-A35B-E44A-258F-98BB866DD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093" y="1594617"/>
            <a:ext cx="2130894" cy="26492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umbline Bible">
            <a:extLst>
              <a:ext uri="{FF2B5EF4-FFF2-40B4-BE49-F238E27FC236}">
                <a16:creationId xmlns:a16="http://schemas.microsoft.com/office/drawing/2014/main" id="{9EEDE0C2-EE51-FBC3-E1C7-6D92032E0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62" y="1605280"/>
            <a:ext cx="2425197" cy="2425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485E64-3BDB-27A6-C3D9-F275AD723DA6}"/>
              </a:ext>
            </a:extLst>
          </p:cNvPr>
          <p:cNvSpPr txBox="1"/>
          <p:nvPr/>
        </p:nvSpPr>
        <p:spPr>
          <a:xfrm>
            <a:off x="9763197" y="4372692"/>
            <a:ext cx="242880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OT:  </a:t>
            </a: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Deut</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25:13-16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Pr</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20:10, Dan 5:25-28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a:p>
            <a:r>
              <a:rPr lang="en-US" sz="2000" dirty="0"/>
              <a:t>NT:  Hebrews12:1</a:t>
            </a:r>
          </a:p>
          <a:p>
            <a:r>
              <a:rPr lang="en-US" sz="2000" dirty="0"/>
              <a:t>1 Cor 3:11-15, </a:t>
            </a:r>
          </a:p>
          <a:p>
            <a:r>
              <a:rPr lang="en-US" sz="2000" dirty="0"/>
              <a:t>Philippians 4:5, </a:t>
            </a:r>
          </a:p>
          <a:p>
            <a:r>
              <a:rPr lang="en-US" sz="2000" dirty="0"/>
              <a:t>James 3:17</a:t>
            </a: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C7EEF026-F07A-9A8D-74F7-DB7139A5BCC1}"/>
              </a:ext>
            </a:extLst>
          </p:cNvPr>
          <p:cNvSpPr txBox="1"/>
          <p:nvPr/>
        </p:nvSpPr>
        <p:spPr>
          <a:xfrm>
            <a:off x="222469" y="4366261"/>
            <a:ext cx="278821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OT:  Ps 5:8, </a:t>
            </a: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Pr</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4:25-27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Amos 7:7-8, Is 28:13, 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NT:  Mt 3:3, Acts 9:11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Hebrews 12:13, Jude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 Cor 15:1-4, 2 Tim 3:10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John 7:16</a:t>
            </a:r>
          </a:p>
        </p:txBody>
      </p:sp>
      <p:sp>
        <p:nvSpPr>
          <p:cNvPr id="2" name="TextBox 1">
            <a:extLst>
              <a:ext uri="{FF2B5EF4-FFF2-40B4-BE49-F238E27FC236}">
                <a16:creationId xmlns:a16="http://schemas.microsoft.com/office/drawing/2014/main" id="{68B1BFC7-F1FB-7C24-B2DD-713F88A233D1}"/>
              </a:ext>
            </a:extLst>
          </p:cNvPr>
          <p:cNvSpPr txBox="1"/>
          <p:nvPr/>
        </p:nvSpPr>
        <p:spPr>
          <a:xfrm>
            <a:off x="2905760" y="1451055"/>
            <a:ext cx="6871573" cy="5324535"/>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#1 – Abel’s Faith &amp; Innocent Blood (Heb 11:4, Gen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Gill Sans MT"/>
                <a:ea typeface="+mn-ea"/>
                <a:cs typeface="+mn-cs"/>
              </a:rPr>
              <a:t>#2 – Walking with God &amp; with Enoch (Heb 11:5-6, Gen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#3 – Secure on the Ark with Noah (Heb 11:7, Gen 6-11)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Gill Sans MT"/>
                <a:ea typeface="+mn-ea"/>
                <a:cs typeface="+mn-cs"/>
              </a:rPr>
              <a:t>#4a – Faith with Abraham (Heb 11:8-19, Gen 12-23)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#4b – Faith with Sarah (Heb 11:11-12, 1 Peter 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#4c – OT &amp; NT Strangers &amp; Pilgrims (Heb 11:13-16, 1 Pe 2:11)</a:t>
            </a:r>
            <a:endParaRPr lang="en-US" sz="2000" dirty="0">
              <a:solidFill>
                <a:schemeClr val="bg1"/>
              </a:solidFill>
              <a:highlight>
                <a:srgbClr val="FFFF00"/>
              </a:highlight>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#5 –  Faith &amp; Laughter with Isaac (Heb 11:17-19, Gen 18-24</a:t>
            </a:r>
            <a:r>
              <a:rPr lang="en-US" sz="2000" dirty="0">
                <a:solidFill>
                  <a:schemeClr val="bg1"/>
                </a:solidFill>
                <a:latin typeface="Gill Sans M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#6 –  Faith with Jacob/Israel (Heb 11:20-21, Gen 25-36)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Gill Sans MT"/>
                <a:ea typeface="+mn-ea"/>
                <a:cs typeface="+mn-cs"/>
              </a:rPr>
              <a:t>#7 –  Faith with Joseph beyond Death (Heb 11:22, Gen 37- 50)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ill Sans MT"/>
              </a:rPr>
              <a:t>#8 –  Faith with Moses the Deliverer (Heb 11:23-29, Exo-Deu)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highlight>
                  <a:srgbClr val="FFFF00"/>
                </a:highlight>
                <a:latin typeface="Gill Sans MT"/>
              </a:rPr>
              <a:t>#9 –  A Battleplan for Victory with Joshua (Heb 11:30, Joshua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#10 – Faith with Rahab (Heb 11:31, Joshua 2,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#11 – Faith with the Judges (Heb 11:32, Judges)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#12 – Faith with David (Heb 11:32, 2 Samuel, 1 Chr)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#13 – Faith with Samuel (Heb 11:32, 1 Samuel)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#14 – Faith with the Prophets (Heb 11:32-38, Is-Malachi)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#15 – Faith for All (Heb 11:39-40, Old Testament saints)</a:t>
            </a:r>
            <a:endParaRPr kumimoji="0" lang="en-US" sz="20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92883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18C74-0FBC-DA1A-B297-66372CB20C0D}"/>
              </a:ext>
            </a:extLst>
          </p:cNvPr>
          <p:cNvSpPr txBox="1"/>
          <p:nvPr/>
        </p:nvSpPr>
        <p:spPr>
          <a:xfrm>
            <a:off x="172718" y="132080"/>
            <a:ext cx="11856722" cy="67403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Gill Sans MT"/>
              </a:rPr>
              <a:t>		</a:t>
            </a:r>
            <a:r>
              <a:rPr lang="en-US" sz="3200" dirty="0">
                <a:solidFill>
                  <a:schemeClr val="bg1"/>
                </a:solidFill>
                <a:highlight>
                  <a:srgbClr val="FFFF00"/>
                </a:highlight>
                <a:latin typeface="Gill Sans MT"/>
              </a:rPr>
              <a:t>A Battleplan for Victory with Joshua (Hebrews 11:30)</a:t>
            </a:r>
          </a:p>
          <a:p>
            <a:pPr algn="ctr"/>
            <a:endParaRPr lang="en-US" sz="1000" dirty="0">
              <a:solidFill>
                <a:schemeClr val="bg1"/>
              </a:solidFill>
              <a:highlight>
                <a:srgbClr val="FFFF00"/>
              </a:highlight>
              <a:latin typeface="Gill Sans MT"/>
            </a:endParaRPr>
          </a:p>
          <a:p>
            <a:r>
              <a:rPr lang="en-US" sz="2400" b="1" dirty="0"/>
              <a:t>Text:   Heb 11:30</a:t>
            </a:r>
            <a:r>
              <a:rPr lang="en-US" sz="2400" dirty="0"/>
              <a:t> </a:t>
            </a:r>
            <a:r>
              <a:rPr lang="en-US" sz="2400" b="1" dirty="0"/>
              <a:t>By faith </a:t>
            </a:r>
            <a:r>
              <a:rPr lang="en-US" sz="2400" dirty="0"/>
              <a:t>the walls of Jericho fell down, </a:t>
            </a:r>
          </a:p>
          <a:p>
            <a:r>
              <a:rPr lang="en-US" sz="2400" dirty="0"/>
              <a:t>                             after they were compassed about seven days.</a:t>
            </a:r>
          </a:p>
          <a:p>
            <a:r>
              <a:rPr lang="en-US" sz="2400" dirty="0"/>
              <a:t>Joshua 6:</a:t>
            </a:r>
          </a:p>
          <a:p>
            <a:endParaRPr lang="en-US" sz="1200" dirty="0"/>
          </a:p>
          <a:p>
            <a:r>
              <a:rPr lang="en-US" sz="2400" dirty="0"/>
              <a:t>1	Narrative of the siege of Jericho (they begin with man’s standard battleplan)</a:t>
            </a:r>
          </a:p>
          <a:p>
            <a:r>
              <a:rPr lang="en-US" sz="1200" dirty="0"/>
              <a:t>                     - The enemy is a stronghold and well protected by this world’s standards.      Joshua’s faith and obedience are for our learning (Romans 15:4).</a:t>
            </a:r>
          </a:p>
          <a:p>
            <a:r>
              <a:rPr lang="en-US" sz="1200" dirty="0"/>
              <a:t>	- Victory is not by philosophy, psychology, tradition, religious belief system, oratory skills (i.e., TD Jakes), or business management skills (i.e., Andy Stanley).  </a:t>
            </a:r>
          </a:p>
          <a:p>
            <a:r>
              <a:rPr lang="en-US" sz="1200" dirty="0"/>
              <a:t>            </a:t>
            </a:r>
          </a:p>
          <a:p>
            <a:r>
              <a:rPr lang="en-US" sz="2400" dirty="0"/>
              <a:t>2-5	The LORD gives directions to Joshua (God ‘s battleplan ensures His victory) </a:t>
            </a:r>
          </a:p>
          <a:p>
            <a:r>
              <a:rPr lang="en-US" sz="1200" dirty="0"/>
              <a:t>	-   Men of war go around the city 1x a day for 6 days.   In front of the ark are 7 priests blowing ram’s horns. </a:t>
            </a:r>
          </a:p>
          <a:p>
            <a:r>
              <a:rPr lang="en-US" sz="1200" dirty="0"/>
              <a:t>	-   The long blow of the rams’ horn initiates a great shout from all the men of war.  The city walls fall flat for battle &amp; victory.</a:t>
            </a:r>
          </a:p>
          <a:p>
            <a:endParaRPr lang="en-US" sz="1200" dirty="0"/>
          </a:p>
          <a:p>
            <a:r>
              <a:rPr lang="en-US" sz="2400" dirty="0"/>
              <a:t>6-14	6 days (Israel marches one time around Jericho each day)</a:t>
            </a:r>
          </a:p>
          <a:p>
            <a:r>
              <a:rPr lang="en-US" sz="1200" dirty="0"/>
              <a:t>	-  Joshua directs the people.  Men of war march before and after the ark and priests.    </a:t>
            </a:r>
          </a:p>
          <a:p>
            <a:r>
              <a:rPr lang="en-US" sz="1200" dirty="0"/>
              <a:t>	-  Joshua, the priests, and the army rise early.  They return to camp each day.  Not one word is spoken by people for 6 days.</a:t>
            </a:r>
          </a:p>
          <a:p>
            <a:endParaRPr lang="en-US" sz="1200" dirty="0"/>
          </a:p>
          <a:p>
            <a:r>
              <a:rPr lang="en-US" sz="2400" dirty="0"/>
              <a:t>15-26	7</a:t>
            </a:r>
            <a:r>
              <a:rPr lang="en-US" sz="2400" baseline="30000" dirty="0"/>
              <a:t>th</a:t>
            </a:r>
            <a:r>
              <a:rPr lang="en-US" sz="2400" dirty="0"/>
              <a:t> day (Israel marches seven times around Jericho)</a:t>
            </a:r>
          </a:p>
          <a:p>
            <a:r>
              <a:rPr lang="en-US" sz="1200" dirty="0"/>
              <a:t>	-  Joshua, priests, and the army rise early about the dawning of the day.  The priests carry the ark (not the Kohathites) and march around Jericho 7x.  </a:t>
            </a:r>
          </a:p>
          <a:p>
            <a:r>
              <a:rPr lang="en-US" sz="1200" dirty="0"/>
              <a:t>                     -  The great shout of 600K men lowers the wall.    Every living thing is slain by the sword and the rest burned by fire. Silver, gold, brass, and iron consecrated unto the LORD.  </a:t>
            </a:r>
          </a:p>
          <a:p>
            <a:r>
              <a:rPr lang="en-US" sz="1200" dirty="0"/>
              <a:t>	-  Jericho is accursed/cursed (6:17-19, 26, 5x).  Trouble if not destroyed.  Destroy all living things in Canaan as commanded in Numbers 33:50-56.</a:t>
            </a:r>
          </a:p>
          <a:p>
            <a:endParaRPr lang="en-US" sz="1200" dirty="0"/>
          </a:p>
          <a:p>
            <a:r>
              <a:rPr lang="en-US" sz="2400" dirty="0"/>
              <a:t>27	Narrative of Joshua’s fame spread throughout Canaan </a:t>
            </a:r>
            <a:r>
              <a:rPr lang="en-US" sz="1600" dirty="0"/>
              <a:t>(like the Thessalonians in the New Testament)</a:t>
            </a:r>
            <a:endParaRPr lang="en-US" sz="2400" dirty="0"/>
          </a:p>
          <a:p>
            <a:endParaRPr lang="en-US" sz="1200" dirty="0"/>
          </a:p>
          <a:p>
            <a:r>
              <a:rPr lang="en-US" dirty="0"/>
              <a:t>The next message is from Hebrews 11:31 about the woman Rahab’s faith because she hid the messengers </a:t>
            </a:r>
            <a:r>
              <a:rPr lang="en-US" sz="1200" dirty="0"/>
              <a:t>(Joshua 2 and 6:7b, 22-23, 25).  </a:t>
            </a:r>
            <a:endParaRPr lang="en-US" sz="1200" b="1" dirty="0">
              <a:solidFill>
                <a:schemeClr val="accent6">
                  <a:lumMod val="20000"/>
                  <a:lumOff val="80000"/>
                </a:schemeClr>
              </a:solidFill>
            </a:endParaRPr>
          </a:p>
        </p:txBody>
      </p:sp>
    </p:spTree>
    <p:extLst>
      <p:ext uri="{BB962C8B-B14F-4D97-AF65-F5344CB8AC3E}">
        <p14:creationId xmlns:p14="http://schemas.microsoft.com/office/powerpoint/2010/main" val="252448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50065-AA3E-9593-9D58-A34E7417329B}"/>
              </a:ext>
            </a:extLst>
          </p:cNvPr>
          <p:cNvSpPr txBox="1"/>
          <p:nvPr/>
        </p:nvSpPr>
        <p:spPr>
          <a:xfrm>
            <a:off x="375151" y="40641"/>
            <a:ext cx="11421378" cy="432677"/>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2400" kern="1200" dirty="0">
                <a:solidFill>
                  <a:schemeClr val="bg1"/>
                </a:solidFill>
                <a:highlight>
                  <a:srgbClr val="FFFF00"/>
                </a:highlight>
                <a:ea typeface="+mj-ea"/>
                <a:cs typeface="+mj-cs"/>
              </a:rPr>
              <a:t>A </a:t>
            </a:r>
            <a:r>
              <a:rPr lang="en-US" sz="2400" dirty="0">
                <a:solidFill>
                  <a:schemeClr val="bg1"/>
                </a:solidFill>
                <a:highlight>
                  <a:srgbClr val="FFFF00"/>
                </a:highlight>
                <a:ea typeface="+mj-ea"/>
                <a:cs typeface="+mj-cs"/>
              </a:rPr>
              <a:t>Battleplan for Victory with </a:t>
            </a:r>
            <a:r>
              <a:rPr lang="en-US" sz="2400" kern="1200" dirty="0">
                <a:solidFill>
                  <a:schemeClr val="bg1"/>
                </a:solidFill>
                <a:highlight>
                  <a:srgbClr val="FFFF00"/>
                </a:highlight>
                <a:ea typeface="+mj-ea"/>
                <a:cs typeface="+mj-cs"/>
              </a:rPr>
              <a:t>Joshua (</a:t>
            </a:r>
            <a:r>
              <a:rPr lang="en-US" sz="2400" dirty="0">
                <a:solidFill>
                  <a:schemeClr val="bg1"/>
                </a:solidFill>
                <a:highlight>
                  <a:srgbClr val="FFFF00"/>
                </a:highlight>
                <a:ea typeface="+mj-ea"/>
                <a:cs typeface="+mj-cs"/>
              </a:rPr>
              <a:t>Hebrews 11:30)</a:t>
            </a:r>
            <a:r>
              <a:rPr lang="en-US" sz="2400" kern="1200" dirty="0">
                <a:solidFill>
                  <a:schemeClr val="bg1"/>
                </a:solidFill>
                <a:highlight>
                  <a:srgbClr val="FFFF00"/>
                </a:highlight>
                <a:ea typeface="+mj-ea"/>
                <a:cs typeface="+mj-cs"/>
              </a:rPr>
              <a:t> </a:t>
            </a:r>
          </a:p>
        </p:txBody>
      </p:sp>
      <p:sp>
        <p:nvSpPr>
          <p:cNvPr id="2" name="TextBox 1">
            <a:extLst>
              <a:ext uri="{FF2B5EF4-FFF2-40B4-BE49-F238E27FC236}">
                <a16:creationId xmlns:a16="http://schemas.microsoft.com/office/drawing/2014/main" id="{F6382B83-0FA4-1EE7-EC82-14A8F28CB709}"/>
              </a:ext>
            </a:extLst>
          </p:cNvPr>
          <p:cNvSpPr txBox="1"/>
          <p:nvPr/>
        </p:nvSpPr>
        <p:spPr>
          <a:xfrm>
            <a:off x="5174098" y="549542"/>
            <a:ext cx="2413381" cy="3693319"/>
          </a:xfrm>
          <a:prstGeom prst="rect">
            <a:avLst/>
          </a:prstGeom>
          <a:noFill/>
        </p:spPr>
        <p:txBody>
          <a:bodyPr wrap="square" rtlCol="0">
            <a:spAutoFit/>
          </a:bodyPr>
          <a:lstStyle/>
          <a:p>
            <a:r>
              <a:rPr lang="en-US" dirty="0"/>
              <a:t> Walk around the walls with the ark 1x for six days.  There is complete silence except for the 7 priests blowing ram’s horns.</a:t>
            </a:r>
          </a:p>
          <a:p>
            <a:endParaRPr lang="en-US" dirty="0"/>
          </a:p>
          <a:p>
            <a:endParaRPr lang="en-US" dirty="0"/>
          </a:p>
          <a:p>
            <a:endParaRPr lang="en-US" dirty="0"/>
          </a:p>
          <a:p>
            <a:r>
              <a:rPr lang="en-US" dirty="0"/>
              <a:t>Walk around 7x on the 7</a:t>
            </a:r>
            <a:r>
              <a:rPr lang="en-US" baseline="30000" dirty="0"/>
              <a:t>th</a:t>
            </a:r>
            <a:r>
              <a:rPr lang="en-US" dirty="0"/>
              <a:t> day, and a great shout brings down the walls.</a:t>
            </a:r>
          </a:p>
        </p:txBody>
      </p:sp>
      <p:pic>
        <p:nvPicPr>
          <p:cNvPr id="1028" name="Picture 4" descr="The Walls of Jericho in 2022 | Walls of jericho, Ancient jericho, Jericho">
            <a:extLst>
              <a:ext uri="{FF2B5EF4-FFF2-40B4-BE49-F238E27FC236}">
                <a16:creationId xmlns:a16="http://schemas.microsoft.com/office/drawing/2014/main" id="{2EA78C63-59E5-2D01-9CC4-49AE356847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2155" y="538882"/>
            <a:ext cx="4163266" cy="265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related image detail. History Channel's The Bible: What really Happened at Jericho?">
            <a:extLst>
              <a:ext uri="{FF2B5EF4-FFF2-40B4-BE49-F238E27FC236}">
                <a16:creationId xmlns:a16="http://schemas.microsoft.com/office/drawing/2014/main" id="{C160A36F-30DE-D7E9-D599-4C215AAEE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71" y="4438820"/>
            <a:ext cx="3044548" cy="2371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13D928-FB7B-4936-9FC6-4466D7D91CF4}"/>
              </a:ext>
            </a:extLst>
          </p:cNvPr>
          <p:cNvPicPr>
            <a:picLocks noChangeAspect="1"/>
          </p:cNvPicPr>
          <p:nvPr/>
        </p:nvPicPr>
        <p:blipFill>
          <a:blip r:embed="rId4"/>
          <a:stretch>
            <a:fillRect/>
          </a:stretch>
        </p:blipFill>
        <p:spPr>
          <a:xfrm>
            <a:off x="7875535" y="3799244"/>
            <a:ext cx="4216506" cy="2371784"/>
          </a:xfrm>
          <a:prstGeom prst="rect">
            <a:avLst/>
          </a:prstGeom>
        </p:spPr>
      </p:pic>
      <p:sp>
        <p:nvSpPr>
          <p:cNvPr id="11" name="TextBox 10">
            <a:extLst>
              <a:ext uri="{FF2B5EF4-FFF2-40B4-BE49-F238E27FC236}">
                <a16:creationId xmlns:a16="http://schemas.microsoft.com/office/drawing/2014/main" id="{C9DA390F-9B81-9481-EFB0-A0AD7DFD6E07}"/>
              </a:ext>
            </a:extLst>
          </p:cNvPr>
          <p:cNvSpPr txBox="1"/>
          <p:nvPr/>
        </p:nvSpPr>
        <p:spPr>
          <a:xfrm>
            <a:off x="7761360" y="6171028"/>
            <a:ext cx="4572880" cy="646331"/>
          </a:xfrm>
          <a:prstGeom prst="rect">
            <a:avLst/>
          </a:prstGeom>
          <a:noFill/>
        </p:spPr>
        <p:txBody>
          <a:bodyPr wrap="square">
            <a:spAutoFit/>
          </a:bodyPr>
          <a:lstStyle/>
          <a:p>
            <a:r>
              <a:rPr lang="en-US" dirty="0">
                <a:hlinkClick r:id="rId5">
                  <a:extLst>
                    <a:ext uri="{A12FA001-AC4F-418D-AE19-62706E023703}">
                      <ahyp:hlinkClr xmlns:ahyp="http://schemas.microsoft.com/office/drawing/2018/hyperlinkcolor" val="tx"/>
                    </a:ext>
                  </a:extLst>
                </a:hlinkClick>
              </a:rPr>
              <a:t>Ancient Jericho Discoveries, Proof Bible is True, </a:t>
            </a:r>
          </a:p>
          <a:p>
            <a:r>
              <a:rPr lang="en-US" dirty="0">
                <a:hlinkClick r:id="rId5">
                  <a:extLst>
                    <a:ext uri="{A12FA001-AC4F-418D-AE19-62706E023703}">
                      <ahyp:hlinkClr xmlns:ahyp="http://schemas.microsoft.com/office/drawing/2018/hyperlinkcolor" val="tx"/>
                    </a:ext>
                  </a:extLst>
                </a:hlinkClick>
              </a:rPr>
              <a:t>Tell Es Sultan, Joshua, Jericho Walls Fall Down</a:t>
            </a:r>
            <a:endParaRPr lang="en-US" dirty="0"/>
          </a:p>
        </p:txBody>
      </p:sp>
      <p:pic>
        <p:nvPicPr>
          <p:cNvPr id="1026" name="Picture 2" descr="Image result for joshua marcches around jericho">
            <a:extLst>
              <a:ext uri="{FF2B5EF4-FFF2-40B4-BE49-F238E27FC236}">
                <a16:creationId xmlns:a16="http://schemas.microsoft.com/office/drawing/2014/main" id="{8C681A58-1477-B991-513C-DB761397A5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8" y="538882"/>
            <a:ext cx="4915135" cy="2957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e related image detail. Premium Photo | The Battle of Jericho The walls of Jericho collapsing ...">
            <a:extLst>
              <a:ext uri="{FF2B5EF4-FFF2-40B4-BE49-F238E27FC236}">
                <a16:creationId xmlns:a16="http://schemas.microsoft.com/office/drawing/2014/main" id="{03456AF4-5BD0-CA35-E0EF-0028083FD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8" y="3643862"/>
            <a:ext cx="4248843" cy="316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18296"/>
      </p:ext>
    </p:extLst>
  </p:cSld>
  <p:clrMapOvr>
    <a:masterClrMapping/>
  </p:clrMapOvr>
</p:sld>
</file>

<file path=ppt/theme/theme1.xml><?xml version="1.0" encoding="utf-8"?>
<a:theme xmlns:a="http://schemas.openxmlformats.org/drawingml/2006/main" name="Theme1">
  <a:themeElements>
    <a:clrScheme name="Catering Colors">
      <a:dk1>
        <a:srgbClr val="000000"/>
      </a:dk1>
      <a:lt1>
        <a:srgbClr val="FFFFFF"/>
      </a:lt1>
      <a:dk2>
        <a:srgbClr val="44546A"/>
      </a:dk2>
      <a:lt2>
        <a:srgbClr val="E7E6E6"/>
      </a:lt2>
      <a:accent1>
        <a:srgbClr val="F14D02"/>
      </a:accent1>
      <a:accent2>
        <a:srgbClr val="FDFBF2"/>
      </a:accent2>
      <a:accent3>
        <a:srgbClr val="F49201"/>
      </a:accent3>
      <a:accent4>
        <a:srgbClr val="F4ADE4"/>
      </a:accent4>
      <a:accent5>
        <a:srgbClr val="3841A4"/>
      </a:accent5>
      <a:accent6>
        <a:srgbClr val="068145"/>
      </a:accent6>
      <a:hlink>
        <a:srgbClr val="0563C1"/>
      </a:hlink>
      <a:folHlink>
        <a:srgbClr val="954F72"/>
      </a:folHlink>
    </a:clrScheme>
    <a:fontScheme name="Custom 114">
      <a:majorFont>
        <a:latin typeface="Aharoni"/>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61647</TotalTime>
  <Words>870</Words>
  <Application>Microsoft Office PowerPoint</Application>
  <PresentationFormat>Widescreen</PresentationFormat>
  <Paragraphs>72</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Aharoni</vt:lpstr>
      <vt:lpstr>Arial</vt:lpstr>
      <vt:lpstr>Calibri</vt:lpstr>
      <vt:lpstr>Gill Sans MT</vt:lpstr>
      <vt:lpstr>Theme1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 Heath</cp:lastModifiedBy>
  <cp:revision>1484</cp:revision>
  <cp:lastPrinted>2024-10-23T21:08:46Z</cp:lastPrinted>
  <dcterms:created xsi:type="dcterms:W3CDTF">2013-07-15T20:26:40Z</dcterms:created>
  <dcterms:modified xsi:type="dcterms:W3CDTF">2024-10-23T21:08:48Z</dcterms:modified>
</cp:coreProperties>
</file>