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notesMasterIdLst>
    <p:notesMasterId r:id="rId7"/>
  </p:notesMasterIdLst>
  <p:sldIdLst>
    <p:sldId id="364" r:id="rId2"/>
    <p:sldId id="366" r:id="rId3"/>
    <p:sldId id="368" r:id="rId4"/>
    <p:sldId id="367" r:id="rId5"/>
    <p:sldId id="263" r:id="rId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B67A-261F-9DE2-01F4-59766EB60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986B47-F04F-B032-5DF6-8D446B579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B05A-85D2-0B7B-8AD9-202775A3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83920-9796-51D7-7B01-4D3EE2469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46A3B-85BA-41E0-3E7D-D9310EBB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0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C598-BE26-A80B-0421-F1DB3A24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FA8D7-95A0-8DD1-EEAE-F672E3F23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29B2C-1ECB-2C63-5849-5FC6D25B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0C92-6A66-42CE-7D8C-8B28F9A9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E2458-12BE-2EA7-AFB3-C6C566D2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7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1F562-B015-29AE-E68D-EFA1192AB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733EA-5D0A-426F-3B5C-3F2D18B27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2CC72-024A-43EA-BF05-67E22683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6518-33A4-4532-1F2D-23A95CBF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391F5-09BE-D072-E6C8-D4B52F99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E646-2988-0016-83C8-ABBCC416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D27B3-9EB6-554C-DC5F-B0AFF5BF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8C58E-59EF-A80D-8A92-4C706C6E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09AE1-587A-B9A0-7536-7619B235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45967-ED14-C0B2-E816-FD76E38F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6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B252F-E9F8-BEFE-E9AE-7E37A961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CAC0E-0E4E-9770-AA4F-17A9E007C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10F5-956E-532C-D62B-1EFB3D64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51D6A-13B2-4634-882C-51D5BB896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D65DB-599C-478A-4EF1-D72ED7E6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6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8597-4776-2EBC-2786-AB3A655E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893AE-3EC4-9FBF-58A0-269E4ABDF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8B258-33A4-9EDA-D199-A2A61B257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1376C-F755-7D1B-63F2-7723EBA2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10ADB-C96D-71AA-2670-A894894D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3B9D3-10CE-946A-C332-6C74ADEE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545BD-8620-2E66-A3D4-F0A7ED633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2867-03F6-1394-4E3C-53C535106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59B24-07FD-BF6D-5FEA-D3F2FCFD7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EE568-E5A6-6D85-D7D9-EEA86715F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C2469-4709-B49E-67F5-BC86510DA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9F942-C2FA-A491-6711-8AE66C9C1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190FC4-6AEF-8B96-5C2B-36CD9A04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44438-44CE-DE86-0DC8-EBADDC93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3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3C6A5-DC17-8DFC-8CAC-9B9C8DD07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E22BF-B2E4-0075-316E-353EE5B7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6168DB-DDBA-D74F-01C9-2801256F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DB4DE-C342-5C40-C8F5-53E8B40F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3AEC7-2627-7021-F79E-BC57259D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61FD6-4987-E19E-1FC7-9F1CD4AA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7F659-64E4-FC20-3A9E-1FAE44F4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24DC-F02D-1BF9-8DFE-D8577A86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AA109-5826-3716-750F-4F8B49FE1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15675-6163-1F32-8880-123F09C8B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BD302-85C7-639A-4C77-F1B19282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09919-FAFA-6AE6-505C-1208FC89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B3E96-0BC3-C140-64E7-16272250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9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E0E4-325B-1AE4-6DA5-F7B5DED9E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68FD5C-1C6C-2DF5-40C9-FF8DDB2B1C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EF42D-6042-2014-44AC-5AE0DD0EC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DF341-5281-90C2-8579-F6675416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48D91-356D-C664-7BDE-B9305B84B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8FEE8-F0DF-4403-F170-7E5B96E6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5926E-5C15-E9CC-DA68-B6349B0E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323C2-3787-4536-916E-1191EFEFF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4ADE-A51F-F14D-6E7C-2B6CDADE0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86461-30A0-FC14-92B4-50ABD51C2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B6BA9-84F9-9FF4-92AA-3CBB92D1E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73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62337f6f-b828-4dcc-977f-9bca2246427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579084" y="5991090"/>
            <a:ext cx="55765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School,  August 9, 2026</a:t>
            </a:r>
          </a:p>
          <a:p>
            <a:pPr algn="ctr"/>
            <a:r>
              <a:rPr lang="en-US" sz="2000" dirty="0"/>
              <a:t>by brother Bill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136288"/>
            <a:ext cx="5816843" cy="57712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873300"/>
            <a:ext cx="5896946" cy="48532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(6 of 8)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I AM the Light of the World (John 8-9)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Quit You Like Men (Proverbs 31)</a:t>
            </a:r>
          </a:p>
          <a:p>
            <a:pPr>
              <a:lnSpc>
                <a:spcPct val="150000"/>
              </a:lnSpc>
            </a:pPr>
            <a:endParaRPr lang="en-US" sz="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Prep for the Armor of God – part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8.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8414D9-10C1-A7CA-68F7-458A3690EF43}"/>
              </a:ext>
            </a:extLst>
          </p:cNvPr>
          <p:cNvSpPr txBox="1"/>
          <p:nvPr/>
        </p:nvSpPr>
        <p:spPr>
          <a:xfrm>
            <a:off x="8394437" y="2584153"/>
            <a:ext cx="3421621" cy="154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Stand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(practice)</a:t>
            </a:r>
          </a:p>
          <a:p>
            <a:pPr marL="0" marR="0">
              <a:lnSpc>
                <a:spcPct val="150000"/>
              </a:lnSpc>
              <a:buNone/>
            </a:pPr>
            <a:endParaRPr lang="en-US" sz="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6:10-24</a:t>
            </a:r>
          </a:p>
          <a:p>
            <a:pPr marL="0" marR="0">
              <a:lnSpc>
                <a:spcPct val="150000"/>
              </a:lnSpc>
              <a:buNone/>
            </a:pPr>
            <a:endParaRPr lang="en-US" sz="105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FA202-B113-E299-970F-8A93D4B4442B}"/>
              </a:ext>
            </a:extLst>
          </p:cNvPr>
          <p:cNvSpPr txBox="1"/>
          <p:nvPr/>
        </p:nvSpPr>
        <p:spPr>
          <a:xfrm>
            <a:off x="331979" y="2584153"/>
            <a:ext cx="3521567" cy="12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2C27F-C93E-690D-0F27-79C543CF7C43}"/>
              </a:ext>
            </a:extLst>
          </p:cNvPr>
          <p:cNvSpPr txBox="1"/>
          <p:nvPr/>
        </p:nvSpPr>
        <p:spPr>
          <a:xfrm>
            <a:off x="4437383" y="2584153"/>
            <a:ext cx="3317233" cy="181812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(practice)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4:1-6:9</a:t>
            </a:r>
          </a:p>
          <a:p>
            <a:pPr>
              <a:lnSpc>
                <a:spcPct val="150000"/>
              </a:lnSpc>
            </a:pP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132EC-B44D-6FDC-151D-5BAF5EAA6081}"/>
              </a:ext>
            </a:extLst>
          </p:cNvPr>
          <p:cNvSpPr txBox="1"/>
          <p:nvPr/>
        </p:nvSpPr>
        <p:spPr>
          <a:xfrm>
            <a:off x="3474098" y="333144"/>
            <a:ext cx="5243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Prep for the armor of God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7E47F0-169D-8B12-8089-B26D7C1454D8}"/>
              </a:ext>
            </a:extLst>
          </p:cNvPr>
          <p:cNvSpPr txBox="1"/>
          <p:nvPr/>
        </p:nvSpPr>
        <p:spPr>
          <a:xfrm>
            <a:off x="2862942" y="5940081"/>
            <a:ext cx="6466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 divine order for following Jesus</a:t>
            </a:r>
          </a:p>
        </p:txBody>
      </p:sp>
    </p:spTree>
    <p:extLst>
      <p:ext uri="{BB962C8B-B14F-4D97-AF65-F5344CB8AC3E}">
        <p14:creationId xmlns:p14="http://schemas.microsoft.com/office/powerpoint/2010/main" val="234196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8935CA-7FC0-0BD5-9A97-38132D3F5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7D756D0-0DF6-E20A-0C8F-0800B724C025}"/>
              </a:ext>
            </a:extLst>
          </p:cNvPr>
          <p:cNvSpPr txBox="1"/>
          <p:nvPr/>
        </p:nvSpPr>
        <p:spPr>
          <a:xfrm>
            <a:off x="4437383" y="2584153"/>
            <a:ext cx="3317233" cy="181812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(practice)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4:1-6:9</a:t>
            </a:r>
          </a:p>
          <a:p>
            <a:pPr>
              <a:lnSpc>
                <a:spcPct val="150000"/>
              </a:lnSpc>
            </a:pP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42597E-5B80-A284-AA44-2E51C0933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002684"/>
              </p:ext>
            </p:extLst>
          </p:nvPr>
        </p:nvGraphicFramePr>
        <p:xfrm>
          <a:off x="2063904" y="186003"/>
          <a:ext cx="8064192" cy="64859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131">
                  <a:extLst>
                    <a:ext uri="{9D8B030D-6E8A-4147-A177-3AD203B41FA5}">
                      <a16:colId xmlns:a16="http://schemas.microsoft.com/office/drawing/2014/main" val="805068235"/>
                    </a:ext>
                  </a:extLst>
                </a:gridCol>
                <a:gridCol w="1920574">
                  <a:extLst>
                    <a:ext uri="{9D8B030D-6E8A-4147-A177-3AD203B41FA5}">
                      <a16:colId xmlns:a16="http://schemas.microsoft.com/office/drawing/2014/main" val="2442921773"/>
                    </a:ext>
                  </a:extLst>
                </a:gridCol>
                <a:gridCol w="1291372">
                  <a:extLst>
                    <a:ext uri="{9D8B030D-6E8A-4147-A177-3AD203B41FA5}">
                      <a16:colId xmlns:a16="http://schemas.microsoft.com/office/drawing/2014/main" val="1255741834"/>
                    </a:ext>
                  </a:extLst>
                </a:gridCol>
                <a:gridCol w="1484316">
                  <a:extLst>
                    <a:ext uri="{9D8B030D-6E8A-4147-A177-3AD203B41FA5}">
                      <a16:colId xmlns:a16="http://schemas.microsoft.com/office/drawing/2014/main" val="1615569740"/>
                    </a:ext>
                  </a:extLst>
                </a:gridCol>
                <a:gridCol w="1227629">
                  <a:extLst>
                    <a:ext uri="{9D8B030D-6E8A-4147-A177-3AD203B41FA5}">
                      <a16:colId xmlns:a16="http://schemas.microsoft.com/office/drawing/2014/main" val="2298828411"/>
                    </a:ext>
                  </a:extLst>
                </a:gridCol>
                <a:gridCol w="2031170">
                  <a:extLst>
                    <a:ext uri="{9D8B030D-6E8A-4147-A177-3AD203B41FA5}">
                      <a16:colId xmlns:a16="http://schemas.microsoft.com/office/drawing/2014/main" val="702707965"/>
                    </a:ext>
                  </a:extLst>
                </a:gridCol>
              </a:tblGrid>
              <a:tr h="66689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dirty="0">
                          <a:effectLst/>
                        </a:rPr>
                        <a:t> Nouns &amp; Pronouns for God, Jesus, &amp; Spirit</a:t>
                      </a: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buNone/>
                      </a:pPr>
                      <a:endParaRPr lang="en-US" sz="8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buNone/>
                      </a:pPr>
                      <a:endParaRPr lang="en-US" sz="8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buNone/>
                      </a:pPr>
                      <a:endParaRPr lang="en-US" sz="8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buNone/>
                      </a:pPr>
                      <a:endParaRPr lang="en-US" sz="8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buNone/>
                      </a:pPr>
                      <a:endParaRPr lang="en-US" sz="8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extLst>
                  <a:ext uri="{0D108BD9-81ED-4DB2-BD59-A6C34878D82A}">
                    <a16:rowId xmlns:a16="http://schemas.microsoft.com/office/drawing/2014/main" val="842277897"/>
                  </a:ext>
                </a:extLst>
              </a:tr>
              <a:tr h="658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Passage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God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Jesus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</a:rPr>
                        <a:t>Spirit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Posture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742501"/>
                  </a:ext>
                </a:extLst>
              </a:tr>
              <a:tr h="6479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1:1-3:21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sit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extLst>
                  <a:ext uri="{0D108BD9-81ED-4DB2-BD59-A6C34878D82A}">
                    <a16:rowId xmlns:a16="http://schemas.microsoft.com/office/drawing/2014/main" val="1858602555"/>
                  </a:ext>
                </a:extLst>
              </a:tr>
              <a:tr h="644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sub-total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46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8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7%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379976"/>
                  </a:ext>
                </a:extLst>
              </a:tr>
              <a:tr h="644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4:1-6:9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walk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extLst>
                  <a:ext uri="{0D108BD9-81ED-4DB2-BD59-A6C34878D82A}">
                    <a16:rowId xmlns:a16="http://schemas.microsoft.com/office/drawing/2014/main" val="4126192833"/>
                  </a:ext>
                </a:extLst>
              </a:tr>
              <a:tr h="644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sub-total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20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5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6% 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317159"/>
                  </a:ext>
                </a:extLst>
              </a:tr>
              <a:tr h="644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6:10-24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stand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extLst>
                  <a:ext uri="{0D108BD9-81ED-4DB2-BD59-A6C34878D82A}">
                    <a16:rowId xmlns:a16="http://schemas.microsoft.com/office/drawing/2014/main" val="2330870307"/>
                  </a:ext>
                </a:extLst>
              </a:tr>
              <a:tr h="644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sub-total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dirty="0">
                          <a:effectLst/>
                        </a:rPr>
                        <a:t>4</a:t>
                      </a: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5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>
                          <a:effectLst/>
                        </a:rPr>
                        <a:t>2</a:t>
                      </a:r>
                      <a:endParaRPr lang="en-US" sz="400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18% 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026482"/>
                  </a:ext>
                </a:extLst>
              </a:tr>
              <a:tr h="644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effectLst/>
                        </a:rPr>
                        <a:t>Total</a:t>
                      </a:r>
                      <a:endParaRPr lang="en-US" sz="4000" b="1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buNone/>
                      </a:pPr>
                      <a:r>
                        <a:rPr lang="en-US" sz="3600" dirty="0">
                          <a:effectLst/>
                        </a:rPr>
                        <a:t>196</a:t>
                      </a: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extLst>
                  <a:ext uri="{0D108BD9-81ED-4DB2-BD59-A6C34878D82A}">
                    <a16:rowId xmlns:a16="http://schemas.microsoft.com/office/drawing/2014/main" val="3447215170"/>
                  </a:ext>
                </a:extLst>
              </a:tr>
              <a:tr h="644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b="1">
                          <a:effectLst/>
                        </a:rPr>
                        <a:t>Percent</a:t>
                      </a:r>
                      <a:endParaRPr lang="en-US" sz="4000" b="1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41%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</a:rPr>
                        <a:t>51%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buNone/>
                      </a:pPr>
                      <a:r>
                        <a:rPr lang="en-US" sz="3600" b="1" dirty="0">
                          <a:solidFill>
                            <a:schemeClr val="bg1"/>
                          </a:solidFill>
                          <a:effectLst/>
                        </a:rPr>
                        <a:t>8%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4000" dirty="0">
                        <a:effectLst/>
                        <a:latin typeface="Wingdings 3" panose="05040102010807070707" pitchFamily="18" charset="2"/>
                        <a:ea typeface="Cambria Math" panose="02040503050406030204" pitchFamily="18" charset="0"/>
                        <a:cs typeface="Wingdings 3" panose="05040102010807070707" pitchFamily="18" charset="2"/>
                      </a:endParaRPr>
                    </a:p>
                  </a:txBody>
                  <a:tcPr marL="8583" marR="8583" marT="0" marB="0"/>
                </a:tc>
                <a:extLst>
                  <a:ext uri="{0D108BD9-81ED-4DB2-BD59-A6C34878D82A}">
                    <a16:rowId xmlns:a16="http://schemas.microsoft.com/office/drawing/2014/main" val="2826408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545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53000">
              <a:srgbClr val="00B050"/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3530F-EECF-D144-3F2A-41F92EB96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36A17-A841-A34A-E9FB-22B9CD5F5FDB}"/>
              </a:ext>
            </a:extLst>
          </p:cNvPr>
          <p:cNvSpPr txBox="1"/>
          <p:nvPr/>
        </p:nvSpPr>
        <p:spPr>
          <a:xfrm>
            <a:off x="4050420" y="1134942"/>
            <a:ext cx="3521567" cy="4588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Identity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1:1-14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Prayer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1:15-23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Sit 	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2:1-10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One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2:11-22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Mystery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3:1-13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Prayer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3:14-21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E5966F-353A-0FFF-B572-56E301BEA816}"/>
              </a:ext>
            </a:extLst>
          </p:cNvPr>
          <p:cNvSpPr txBox="1"/>
          <p:nvPr/>
        </p:nvSpPr>
        <p:spPr>
          <a:xfrm>
            <a:off x="1388492" y="6379475"/>
            <a:ext cx="884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God Squad:  Doctrine = </a:t>
            </a:r>
            <a:r>
              <a:rPr lang="en-US" sz="2400" dirty="0" err="1"/>
              <a:t>COntent</a:t>
            </a:r>
            <a:r>
              <a:rPr lang="en-US" sz="2400" dirty="0"/>
              <a:t> + </a:t>
            </a:r>
            <a:r>
              <a:rPr lang="en-US" sz="2400" dirty="0" err="1"/>
              <a:t>COntext</a:t>
            </a:r>
            <a:r>
              <a:rPr lang="en-US" sz="2400" dirty="0"/>
              <a:t> + </a:t>
            </a:r>
            <a:r>
              <a:rPr lang="en-US" sz="2400" dirty="0" err="1"/>
              <a:t>COncise</a:t>
            </a:r>
            <a:r>
              <a:rPr lang="en-US" sz="2400" dirty="0"/>
              <a:t> + </a:t>
            </a:r>
            <a:r>
              <a:rPr lang="en-US" sz="2400" dirty="0" err="1"/>
              <a:t>COncept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3F02A-4BA8-2A46-846A-18C3893B69E4}"/>
              </a:ext>
            </a:extLst>
          </p:cNvPr>
          <p:cNvSpPr txBox="1"/>
          <p:nvPr/>
        </p:nvSpPr>
        <p:spPr>
          <a:xfrm>
            <a:off x="0" y="10164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Preparations to put on the whole armor of God (Ephesians 1-3)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13C835-69ED-82F1-A8A6-B90D4343DA64}"/>
              </a:ext>
            </a:extLst>
          </p:cNvPr>
          <p:cNvSpPr txBox="1"/>
          <p:nvPr/>
        </p:nvSpPr>
        <p:spPr>
          <a:xfrm>
            <a:off x="225283" y="2690514"/>
            <a:ext cx="29749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/>
              <a:t>Background to Ephesians</a:t>
            </a:r>
          </a:p>
          <a:p>
            <a:endParaRPr lang="en-US" sz="1200" b="1" dirty="0"/>
          </a:p>
          <a:p>
            <a:r>
              <a:rPr lang="en-US" sz="1200" dirty="0"/>
              <a:t>From:  God</a:t>
            </a:r>
          </a:p>
          <a:p>
            <a:r>
              <a:rPr lang="en-US" sz="1200" dirty="0"/>
              <a:t>To:  local church &amp; the faithful in Christ Jesus</a:t>
            </a:r>
          </a:p>
          <a:p>
            <a:r>
              <a:rPr lang="en-US" sz="1200" dirty="0"/>
              <a:t>Via:  Paul,  Apostle to the Gentiles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AFF76F-F790-05F1-D565-50F21E326C79}"/>
              </a:ext>
            </a:extLst>
          </p:cNvPr>
          <p:cNvSpPr txBox="1"/>
          <p:nvPr/>
        </p:nvSpPr>
        <p:spPr>
          <a:xfrm>
            <a:off x="8322907" y="2782846"/>
            <a:ext cx="3869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Time</a:t>
            </a:r>
            <a:r>
              <a:rPr lang="en-US" sz="1200" dirty="0"/>
              <a:t>         </a:t>
            </a:r>
            <a:r>
              <a:rPr lang="en-US" sz="1200" b="1" u="sng" dirty="0"/>
              <a:t>Place</a:t>
            </a:r>
            <a:r>
              <a:rPr lang="en-US" sz="1200" dirty="0"/>
              <a:t>	     </a:t>
            </a:r>
            <a:r>
              <a:rPr lang="en-US" sz="1200" b="1" u="sng" dirty="0"/>
              <a:t>Scripture</a:t>
            </a:r>
          </a:p>
          <a:p>
            <a:r>
              <a:rPr lang="en-US" sz="1200" dirty="0"/>
              <a:t>53-55 AD    Paul at Ephesus        Acts 18:18-20:38 (3 yrs)</a:t>
            </a:r>
          </a:p>
          <a:p>
            <a:r>
              <a:rPr lang="en-US" sz="1200" dirty="0"/>
              <a:t>60-61 AD    Paul from Rome       wrote Ephesians</a:t>
            </a:r>
          </a:p>
          <a:p>
            <a:r>
              <a:rPr lang="en-US" sz="1200" dirty="0"/>
              <a:t> c. 95 AD     John from Patmos    vision Revelation 2:1-7</a:t>
            </a:r>
          </a:p>
        </p:txBody>
      </p:sp>
    </p:spTree>
    <p:extLst>
      <p:ext uri="{BB962C8B-B14F-4D97-AF65-F5344CB8AC3E}">
        <p14:creationId xmlns:p14="http://schemas.microsoft.com/office/powerpoint/2010/main" val="2186722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3167" y="5390125"/>
            <a:ext cx="8033658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821092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604727" y="224185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RD Bible</a:t>
            </a:r>
            <a:r>
              <a:rPr lang="en-US" sz="2400" dirty="0"/>
              <a:t> (test)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atering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4D02"/>
      </a:accent1>
      <a:accent2>
        <a:srgbClr val="FDFBF2"/>
      </a:accent2>
      <a:accent3>
        <a:srgbClr val="F49201"/>
      </a:accent3>
      <a:accent4>
        <a:srgbClr val="F4ADE4"/>
      </a:accent4>
      <a:accent5>
        <a:srgbClr val="3841A4"/>
      </a:accent5>
      <a:accent6>
        <a:srgbClr val="068145"/>
      </a:accent6>
      <a:hlink>
        <a:srgbClr val="0563C1"/>
      </a:hlink>
      <a:folHlink>
        <a:srgbClr val="954F72"/>
      </a:folHlink>
    </a:clrScheme>
    <a:fontScheme name="Custom 114">
      <a:majorFont>
        <a:latin typeface="Aharoni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37002</TotalTime>
  <Words>379</Words>
  <Application>Microsoft Office PowerPoint</Application>
  <PresentationFormat>Widescreen</PresentationFormat>
  <Paragraphs>93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Aharoni</vt:lpstr>
      <vt:lpstr>Arial</vt:lpstr>
      <vt:lpstr>Calibri</vt:lpstr>
      <vt:lpstr>Gill Sans MT</vt:lpstr>
      <vt:lpstr>Verdana</vt:lpstr>
      <vt:lpstr>Wingdings 3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1382</cp:revision>
  <cp:lastPrinted>2026-08-09T11:37:17Z</cp:lastPrinted>
  <dcterms:created xsi:type="dcterms:W3CDTF">2013-07-15T20:26:40Z</dcterms:created>
  <dcterms:modified xsi:type="dcterms:W3CDTF">2026-08-09T11:37:46Z</dcterms:modified>
</cp:coreProperties>
</file>