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4"/>
  </p:sldMasterIdLst>
  <p:notesMasterIdLst>
    <p:notesMasterId r:id="rId8"/>
  </p:notesMasterIdLst>
  <p:sldIdLst>
    <p:sldId id="376" r:id="rId5"/>
    <p:sldId id="380" r:id="rId6"/>
    <p:sldId id="370" r:id="rId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9" autoAdjust="0"/>
    <p:restoredTop sz="94660"/>
  </p:normalViewPr>
  <p:slideViewPr>
    <p:cSldViewPr snapToGrid="0">
      <p:cViewPr>
        <p:scale>
          <a:sx n="57" d="100"/>
          <a:sy n="57" d="100"/>
        </p:scale>
        <p:origin x="36" y="288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1" rIns="91420" bIns="457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0" tIns="45711" rIns="91420" bIns="457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918576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14373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14373">
              <a:defRPr/>
            </a:pPr>
            <a:fld id="{1AD51A55-303F-4D54-AB99-832332D3BB80}" type="datetime1">
              <a:rPr lang="en-US">
                <a:solidFill>
                  <a:prstClr val="black"/>
                </a:solidFill>
                <a:latin typeface="Calibri" panose="020F0502020204030204"/>
              </a:rPr>
              <a:pPr defTabSz="914373">
                <a:defRPr/>
              </a:pPr>
              <a:t>3/12/2025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14373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5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2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697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6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7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13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0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6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  <p:sldLayoutId id="214748389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Mar 12,  2025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6739" y="121920"/>
            <a:ext cx="6238755" cy="1194079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Faith the Noun (Hebrews 11:1-3, 6, 38-40, 12:1-4; Ro 15:23)</a:t>
            </a:r>
          </a:p>
          <a:p>
            <a:endParaRPr lang="en-US" dirty="0"/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4269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18" y="147574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09837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4:5,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3957847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52058" y="1451055"/>
            <a:ext cx="6925276" cy="470898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#12 – Faith of a changing heart with David (Heb 11:32e, 1-2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#13 – Lifelong Shining Faith with Samuel (Heb 11:32f, 1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#14 – The Comforter’s Faith with Nathan and Gad (Heb 11:32g)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#15 – Man of God &amp; Old Prophet:  Weak Prophets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#16 – Jehu, a Prophet, &amp; Micaiah: Little-Known Prophets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#17 – Elijah:  The Past, Present, and Future Prophet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#18 – Nineveh’s Rise and Fall Prophets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#19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#20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#21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#22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#23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#24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BCF19-2E4E-B1B3-D32C-DB46D789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5" y="162044"/>
            <a:ext cx="1365813" cy="2187617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1600" dirty="0"/>
              <a:t>OT True Prophets chart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 in respect to Hebrews </a:t>
            </a:r>
            <a:r>
              <a:rPr lang="en-US" sz="1200" dirty="0"/>
              <a:t>11:32d-40</a:t>
            </a:r>
            <a:endParaRPr lang="en-US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7B784E-FE43-507E-5DC4-D693A3D0DB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15955"/>
              </p:ext>
            </p:extLst>
          </p:nvPr>
        </p:nvGraphicFramePr>
        <p:xfrm>
          <a:off x="1562332" y="54805"/>
          <a:ext cx="10421306" cy="668235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97596">
                  <a:extLst>
                    <a:ext uri="{9D8B030D-6E8A-4147-A177-3AD203B41FA5}">
                      <a16:colId xmlns:a16="http://schemas.microsoft.com/office/drawing/2014/main" val="589848999"/>
                    </a:ext>
                  </a:extLst>
                </a:gridCol>
                <a:gridCol w="983164">
                  <a:extLst>
                    <a:ext uri="{9D8B030D-6E8A-4147-A177-3AD203B41FA5}">
                      <a16:colId xmlns:a16="http://schemas.microsoft.com/office/drawing/2014/main" val="939651213"/>
                    </a:ext>
                  </a:extLst>
                </a:gridCol>
                <a:gridCol w="1227019">
                  <a:extLst>
                    <a:ext uri="{9D8B030D-6E8A-4147-A177-3AD203B41FA5}">
                      <a16:colId xmlns:a16="http://schemas.microsoft.com/office/drawing/2014/main" val="2504805489"/>
                    </a:ext>
                  </a:extLst>
                </a:gridCol>
                <a:gridCol w="893775">
                  <a:extLst>
                    <a:ext uri="{9D8B030D-6E8A-4147-A177-3AD203B41FA5}">
                      <a16:colId xmlns:a16="http://schemas.microsoft.com/office/drawing/2014/main" val="1165422160"/>
                    </a:ext>
                  </a:extLst>
                </a:gridCol>
                <a:gridCol w="625642">
                  <a:extLst>
                    <a:ext uri="{9D8B030D-6E8A-4147-A177-3AD203B41FA5}">
                      <a16:colId xmlns:a16="http://schemas.microsoft.com/office/drawing/2014/main" val="3007881294"/>
                    </a:ext>
                  </a:extLst>
                </a:gridCol>
                <a:gridCol w="2303188">
                  <a:extLst>
                    <a:ext uri="{9D8B030D-6E8A-4147-A177-3AD203B41FA5}">
                      <a16:colId xmlns:a16="http://schemas.microsoft.com/office/drawing/2014/main" val="3206543794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589018013"/>
                    </a:ext>
                  </a:extLst>
                </a:gridCol>
                <a:gridCol w="605017">
                  <a:extLst>
                    <a:ext uri="{9D8B030D-6E8A-4147-A177-3AD203B41FA5}">
                      <a16:colId xmlns:a16="http://schemas.microsoft.com/office/drawing/2014/main" val="1871569226"/>
                    </a:ext>
                  </a:extLst>
                </a:gridCol>
                <a:gridCol w="639392">
                  <a:extLst>
                    <a:ext uri="{9D8B030D-6E8A-4147-A177-3AD203B41FA5}">
                      <a16:colId xmlns:a16="http://schemas.microsoft.com/office/drawing/2014/main" val="450574153"/>
                    </a:ext>
                  </a:extLst>
                </a:gridCol>
                <a:gridCol w="674184">
                  <a:extLst>
                    <a:ext uri="{9D8B030D-6E8A-4147-A177-3AD203B41FA5}">
                      <a16:colId xmlns:a16="http://schemas.microsoft.com/office/drawing/2014/main" val="397686635"/>
                    </a:ext>
                  </a:extLst>
                </a:gridCol>
                <a:gridCol w="1085864">
                  <a:extLst>
                    <a:ext uri="{9D8B030D-6E8A-4147-A177-3AD203B41FA5}">
                      <a16:colId xmlns:a16="http://schemas.microsoft.com/office/drawing/2014/main" val="769116399"/>
                    </a:ext>
                  </a:extLst>
                </a:gridCol>
                <a:gridCol w="412697">
                  <a:extLst>
                    <a:ext uri="{9D8B030D-6E8A-4147-A177-3AD203B41FA5}">
                      <a16:colId xmlns:a16="http://schemas.microsoft.com/office/drawing/2014/main" val="4266611883"/>
                    </a:ext>
                  </a:extLst>
                </a:gridCol>
              </a:tblGrid>
              <a:tr h="387427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Name/ Scripture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Suffer-Persecute</a:t>
                      </a:r>
                    </a:p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/Scripture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King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baseline="0" dirty="0">
                          <a:solidFill>
                            <a:schemeClr val="bg1"/>
                          </a:solidFill>
                        </a:rPr>
                        <a:t>Public/</a:t>
                      </a:r>
                    </a:p>
                    <a:p>
                      <a:pPr algn="l"/>
                      <a:r>
                        <a:rPr lang="en-US" sz="1100" b="1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Prophecy - Near/Far or 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Nation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Bless/ Curse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Vision/</a:t>
                      </a:r>
                    </a:p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Dream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Miracle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Heb</a:t>
                      </a:r>
                    </a:p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 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102409"/>
                  </a:ext>
                </a:extLst>
              </a:tr>
              <a:tr h="223897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Samuel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 /1 Sam 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Near/for 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after 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887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Gad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Sam 22:25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Near/for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914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Nathan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No/2 Sam 7. 12.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11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-seed of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B/C/B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Jesus/Book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478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 err="1">
                          <a:solidFill>
                            <a:schemeClr val="bg1"/>
                          </a:solidFill>
                        </a:rPr>
                        <a:t>Ahijah</a:t>
                      </a:r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 12:15. 14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Near/Jeroboam’s son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69062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Shemaiah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 12:22-24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Near/for 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454416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 err="1">
                          <a:solidFill>
                            <a:schemeClr val="bg1"/>
                          </a:solidFill>
                        </a:rPr>
                        <a:t>Iddo</a:t>
                      </a:r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No/2 Chr 9:29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Seer for 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Records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97768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/King Josiah, 270 yrs.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hand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sick-heal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336028"/>
                  </a:ext>
                </a:extLst>
              </a:tr>
              <a:tr h="219919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old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Near/for 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Liar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685876"/>
                  </a:ext>
                </a:extLst>
              </a:tr>
              <a:tr h="215609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Jehu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 16:1-13,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Baasha-3rd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1100" b="1" baseline="0" dirty="0">
                          <a:solidFill>
                            <a:schemeClr val="bg1"/>
                          </a:solidFill>
                        </a:rPr>
                        <a:t>2 Chr 19:1-4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92223"/>
                  </a:ext>
                </a:extLst>
              </a:tr>
              <a:tr h="13461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Prophet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No/1 Ki 20:13-36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Ahab-7th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Near/Syria/man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B/B/C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lion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Son of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27629"/>
                  </a:ext>
                </a:extLst>
              </a:tr>
              <a:tr h="215609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Micaiah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Yes/1 Ki 22:1-28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Ahab-death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Near/400 to 1, 2 Chr  18:1-27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Lying spirit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172030"/>
                  </a:ext>
                </a:extLst>
              </a:tr>
              <a:tr h="218827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Elijah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Yes/1 Ki 17-2Ki 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Ahab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Near/3 ½ years  draught, 450 to 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B5/C3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  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Gentile widow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726094"/>
                  </a:ext>
                </a:extLst>
              </a:tr>
              <a:tr h="187199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Elisha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No/2 Ki 3-13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Jehu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None, gentile general, Lu 4:27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B11/C5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Jezebel-death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970128"/>
                  </a:ext>
                </a:extLst>
              </a:tr>
              <a:tr h="259788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Jonah</a:t>
                      </a:r>
                      <a:endParaRPr lang="en-US" sz="110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82530"/>
                  </a:ext>
                </a:extLst>
              </a:tr>
              <a:tr h="150471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Amos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641975"/>
                  </a:ext>
                </a:extLst>
              </a:tr>
              <a:tr h="82438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Hosea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363989"/>
                  </a:ext>
                </a:extLst>
              </a:tr>
              <a:tr h="107003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121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Micah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406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Nahum</a:t>
                      </a:r>
                      <a:endParaRPr lang="en-US" sz="110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862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Habakkuk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630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Zephaniah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728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Jeremiah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526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Daniel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8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Ezekiel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6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Obadiah</a:t>
                      </a:r>
                      <a:endParaRPr lang="en-US" sz="110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Edom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09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Joel   800 BC?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744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Haggai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9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Zechariah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001943"/>
                  </a:ext>
                </a:extLst>
              </a:tr>
              <a:tr h="158715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Malachi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381621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6BBC2EF9-5610-D3D2-6B31-24DB0C650054}"/>
              </a:ext>
            </a:extLst>
          </p:cNvPr>
          <p:cNvSpPr txBox="1">
            <a:spLocks/>
          </p:cNvSpPr>
          <p:nvPr/>
        </p:nvSpPr>
        <p:spPr>
          <a:xfrm>
            <a:off x="81025" y="2584577"/>
            <a:ext cx="1365813" cy="374441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OT True </a:t>
            </a:r>
            <a:r>
              <a:rPr kumimoji="0" lang="en-US" sz="16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ProphetsBefore</a:t>
            </a: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Samuel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Enoch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Gen 5:24,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Jude 1:14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Moses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Exodus 7:1, </a:t>
            </a:r>
            <a:r>
              <a:rPr kumimoji="0" lang="en-US" sz="12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Deut</a:t>
            </a: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34:10,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Acts 3:22,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7:37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None since John for Revelation</a:t>
            </a: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D576A-5EA2-8490-2B6D-346A6939533D}"/>
              </a:ext>
            </a:extLst>
          </p:cNvPr>
          <p:cNvSpPr txBox="1"/>
          <p:nvPr/>
        </p:nvSpPr>
        <p:spPr>
          <a:xfrm>
            <a:off x="0" y="6433863"/>
            <a:ext cx="1465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Updated: 27 Feb 2025</a:t>
            </a:r>
          </a:p>
          <a:p>
            <a:r>
              <a:rPr lang="en-US" sz="1000" dirty="0">
                <a:solidFill>
                  <a:schemeClr val="bg1"/>
                </a:solidFill>
              </a:rPr>
              <a:t>W.H.</a:t>
            </a:r>
          </a:p>
        </p:txBody>
      </p:sp>
    </p:spTree>
    <p:extLst>
      <p:ext uri="{BB962C8B-B14F-4D97-AF65-F5344CB8AC3E}">
        <p14:creationId xmlns:p14="http://schemas.microsoft.com/office/powerpoint/2010/main" val="84851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91440" y="31889"/>
            <a:ext cx="12009120" cy="691561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Elijah - The Past, Present, and Future Prophet of the Faith </a:t>
            </a:r>
            <a:endParaRPr lang="en-US" sz="2000" dirty="0"/>
          </a:p>
          <a:p>
            <a:endParaRPr lang="en-US" sz="1600" b="1" dirty="0"/>
          </a:p>
          <a:p>
            <a:pPr marL="0" marR="0">
              <a:lnSpc>
                <a:spcPts val="1200"/>
              </a:lnSpc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Moses and Elijah lead the law and the prophets.  Elijah is the prophet who is prophecy. 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Worship God: the testimony of Jesus is the spirit of prophecy (Rev 19:10, Hebrews 1:1-3).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PAST - Old Testament </a:t>
            </a:r>
            <a:endParaRPr lang="en-US" sz="1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 lvl="0" indent="0" algn="l" defTabSz="4572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u="sng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 lvl="0" indent="0" algn="l" defTabSz="4572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Elijah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1 Kings 17 to 2 Kings 2, 8 miracles, Elijah never died (2 Kings 2:11). Moses: Deu 34:6, Jude 9</a:t>
            </a:r>
            <a:endParaRPr lang="en-US" u="sng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 lvl="0" indent="0" algn="l" defTabSz="4572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Malachi 4:5 (4:1-6) Elijah sent for Israel’s tribulation, the 2</a:t>
            </a:r>
            <a:r>
              <a:rPr lang="en-US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and millennial reign of Jesus. </a:t>
            </a:r>
          </a:p>
          <a:p>
            <a:pPr marL="0" algn="l" rtl="0" eaLnBrk="1" fontAlgn="ctr" latinLnBrk="0" hangingPunct="1"/>
            <a:endParaRPr lang="en-US" sz="1800" b="0" i="0" u="sng" strike="noStrike" kern="1200" baseline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algn="l" rtl="0" eaLnBrk="1" fontAlgn="ctr" latinLnBrk="0" hangingPunct="1"/>
            <a:r>
              <a:rPr lang="en-US" sz="1800" b="0" i="0" u="sng" strike="noStrike" kern="1200" baseline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Elisha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 2 Kings 2 to 13, 16 miracles, d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isciple of Elijah.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Directs Jehu’s revolt against the House of Omri (includes the house of Ahab and Jezebel).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PRESENT - New Testament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(Elijah’s name is written 30x, Elisha’s name is written 1x in Luke 4:27).</a:t>
            </a: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of Jesus Christ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the four gospels (28x).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John the Baptist (14x) prepared the way in the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spirit and power of Elijah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Luke 1:17.  He is the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greatest in the Old Testament (Mt 11:11)  The mount of transfiguration: Jesus, Moses, &amp; Elijah.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Church today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James 5:17 (5:13, 14-16, 17-18) prayer lesson - effectual, fervent, righteous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77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FUTURE - 2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of Jesus Christ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(Mal 4 &amp; Rev 11:2) Moses &amp; Elijah - 2 witnesses (11:1-11).</a:t>
            </a:r>
          </a:p>
          <a:p>
            <a:pPr marL="0" marR="0">
              <a:lnSpc>
                <a:spcPts val="1200"/>
              </a:lnSpc>
            </a:pP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Romans 11:2 (11:1-36) prophecy for Israel in the future tribulation, ending in 11:33-36 to praise God</a:t>
            </a: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</a:endParaRPr>
          </a:p>
          <a:p>
            <a:pPr marL="0" marR="0">
              <a:lnSpc>
                <a:spcPts val="1200"/>
              </a:lnSpc>
            </a:pPr>
            <a:endParaRPr lang="en-US" b="1" dirty="0"/>
          </a:p>
          <a:p>
            <a:pPr marL="0" marR="0">
              <a:lnSpc>
                <a:spcPts val="1200"/>
              </a:lnSpc>
            </a:pPr>
            <a:endParaRPr lang="en-US" b="1" dirty="0"/>
          </a:p>
          <a:p>
            <a:pPr marL="0" marR="0">
              <a:lnSpc>
                <a:spcPts val="1200"/>
              </a:lnSpc>
            </a:pPr>
            <a:r>
              <a:rPr lang="en-US" b="1" dirty="0"/>
              <a:t>Next:  Nineveh’s Rise &amp; Fall Prophets of the Faith</a:t>
            </a:r>
            <a:r>
              <a:rPr lang="en-US" sz="2000" dirty="0"/>
              <a:t>  </a:t>
            </a:r>
            <a:r>
              <a:rPr lang="en-US" sz="1400" dirty="0"/>
              <a:t>(holy prophets – Lu 1:70, Acts 3:21, Eph 3:5, 2 Pe 3:12, Rev 18:29, 22:8)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2272E3B-CB80-4A22-9D66-E16027ED0E6E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325EC8-9F89-4198-8218-91A34E1356D1}">
  <ds:schemaRefs>
    <ds:schemaRef ds:uri="http://schemas.microsoft.com/office/2006/metadata/properties"/>
    <ds:schemaRef ds:uri="f98cc253-feff-40fd-b75e-dde241986d3d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7ea62328-f9cb-43bf-99db-6009b3f2bb1b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56884</TotalTime>
  <Words>967</Words>
  <Application>Microsoft Office PowerPoint</Application>
  <PresentationFormat>Widescreen</PresentationFormat>
  <Paragraphs>283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Bookman Old Style</vt:lpstr>
      <vt:lpstr>Calibri</vt:lpstr>
      <vt:lpstr>Gill Sans MT</vt:lpstr>
      <vt:lpstr>Rockwell</vt:lpstr>
      <vt:lpstr>Verdana</vt:lpstr>
      <vt:lpstr>Damask</vt:lpstr>
      <vt:lpstr>PowerPoint Presentation</vt:lpstr>
      <vt:lpstr>OT True Prophets chart   in respect to Hebrews 11:32d-40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1493</cp:revision>
  <cp:lastPrinted>2025-03-12T20:56:03Z</cp:lastPrinted>
  <dcterms:created xsi:type="dcterms:W3CDTF">2013-07-15T20:26:40Z</dcterms:created>
  <dcterms:modified xsi:type="dcterms:W3CDTF">2025-03-12T20:56:27Z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