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6" Type="http://schemas.openxmlformats.org/officeDocument/2006/relationships/custom-properties" Target="docProps/custom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3" r:id="rId4"/>
  </p:sldMasterIdLst>
  <p:notesMasterIdLst>
    <p:notesMasterId r:id="rId8"/>
  </p:notesMasterIdLst>
  <p:sldIdLst>
    <p:sldId id="376" r:id="rId5"/>
    <p:sldId id="380" r:id="rId6"/>
    <p:sldId id="370" r:id="rId7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659" autoAdjust="0"/>
    <p:restoredTop sz="94660"/>
  </p:normalViewPr>
  <p:slideViewPr>
    <p:cSldViewPr snapToGrid="0">
      <p:cViewPr>
        <p:scale>
          <a:sx n="57" d="100"/>
          <a:sy n="57" d="100"/>
        </p:scale>
        <p:origin x="36" y="288"/>
      </p:cViewPr>
      <p:guideLst>
        <p:guide orient="horz" pos="2184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52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3078163" cy="469900"/>
          </a:xfrm>
          <a:prstGeom prst="rect">
            <a:avLst/>
          </a:prstGeom>
        </p:spPr>
        <p:txBody>
          <a:bodyPr vert="horz" lIns="91420" tIns="45711" rIns="91420" bIns="4571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6" y="0"/>
            <a:ext cx="3078163" cy="469900"/>
          </a:xfrm>
          <a:prstGeom prst="rect">
            <a:avLst/>
          </a:prstGeom>
        </p:spPr>
        <p:txBody>
          <a:bodyPr vert="horz" lIns="91420" tIns="45711" rIns="91420" bIns="45711" rtlCol="0"/>
          <a:lstStyle>
            <a:lvl1pPr algn="r">
              <a:defRPr sz="1200"/>
            </a:lvl1pPr>
          </a:lstStyle>
          <a:p>
            <a:fld id="{0AC9DA1F-9C06-46A4-8A99-BC0A7DC41F13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0" tIns="45711" rIns="91420" bIns="4571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vert="horz" lIns="91420" tIns="45711" rIns="91420" bIns="4571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8918576"/>
            <a:ext cx="3078163" cy="469900"/>
          </a:xfrm>
          <a:prstGeom prst="rect">
            <a:avLst/>
          </a:prstGeom>
        </p:spPr>
        <p:txBody>
          <a:bodyPr vert="horz" lIns="91420" tIns="45711" rIns="91420" bIns="4571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6" y="8918576"/>
            <a:ext cx="3078163" cy="469900"/>
          </a:xfrm>
          <a:prstGeom prst="rect">
            <a:avLst/>
          </a:prstGeom>
        </p:spPr>
        <p:txBody>
          <a:bodyPr vert="horz" lIns="91420" tIns="45711" rIns="91420" bIns="45711" rtlCol="0" anchor="b"/>
          <a:lstStyle>
            <a:lvl1pPr algn="r">
              <a:defRPr sz="1200"/>
            </a:lvl1pPr>
          </a:lstStyle>
          <a:p>
            <a:fld id="{EF112C6F-2770-4703-98DB-2275B640C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012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defTabSz="914373">
              <a:defRPr/>
            </a:pPr>
            <a:r>
              <a:rPr lang="en-US">
                <a:solidFill>
                  <a:prstClr val="black"/>
                </a:solidFill>
                <a:latin typeface="Calibri" panose="020F0502020204030204"/>
              </a:rPr>
              <a:t>Fellowship Church by Bill Heath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defTabSz="914373">
              <a:defRPr/>
            </a:pPr>
            <a:fld id="{1AD51A55-303F-4D54-AB99-832332D3BB80}" type="datetime1">
              <a:rPr lang="en-US">
                <a:solidFill>
                  <a:prstClr val="black"/>
                </a:solidFill>
                <a:latin typeface="Calibri" panose="020F0502020204030204"/>
              </a:rPr>
              <a:pPr defTabSz="914373">
                <a:defRPr/>
              </a:pPr>
              <a:t>3/12/2025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defTabSz="914373">
              <a:defRPr/>
            </a:pPr>
            <a:r>
              <a:rPr lang="en-US">
                <a:solidFill>
                  <a:prstClr val="black"/>
                </a:solidFill>
                <a:latin typeface="Calibri" panose="020F0502020204030204"/>
              </a:rPr>
              <a:t>Notes:  Core Scriptures to profit the souls of women with God's design, purpose, and beauty.  Genesis 1:27, Proverbs 31, Matthew 19:4, Romans 16:1-16, Ephesians 5:22-33, 1 Peter 3:1-7</a:t>
            </a:r>
          </a:p>
        </p:txBody>
      </p:sp>
    </p:spTree>
    <p:extLst>
      <p:ext uri="{BB962C8B-B14F-4D97-AF65-F5344CB8AC3E}">
        <p14:creationId xmlns:p14="http://schemas.microsoft.com/office/powerpoint/2010/main" val="27414375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259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3/12/2025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381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3/12/2025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6263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3/12/2025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276972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3/12/2025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4979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3/12/2025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6868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3/12/2025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9779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8134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23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633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63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854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97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888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205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464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3/12/2025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485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3/12/2025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325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74" r:id="rId1"/>
    <p:sldLayoutId id="2147483875" r:id="rId2"/>
    <p:sldLayoutId id="2147483876" r:id="rId3"/>
    <p:sldLayoutId id="2147483877" r:id="rId4"/>
    <p:sldLayoutId id="2147483878" r:id="rId5"/>
    <p:sldLayoutId id="2147483879" r:id="rId6"/>
    <p:sldLayoutId id="2147483880" r:id="rId7"/>
    <p:sldLayoutId id="2147483881" r:id="rId8"/>
    <p:sldLayoutId id="2147483882" r:id="rId9"/>
    <p:sldLayoutId id="2147483883" r:id="rId10"/>
    <p:sldLayoutId id="2147483884" r:id="rId11"/>
    <p:sldLayoutId id="2147483885" r:id="rId12"/>
    <p:sldLayoutId id="2147483886" r:id="rId13"/>
    <p:sldLayoutId id="2147483887" r:id="rId14"/>
    <p:sldLayoutId id="2147483888" r:id="rId15"/>
    <p:sldLayoutId id="2147483889" r:id="rId16"/>
    <p:sldLayoutId id="2147483890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3E5C6185-BA62-417B-B11E-D6CE654AE4F5}"/>
              </a:ext>
            </a:extLst>
          </p:cNvPr>
          <p:cNvSpPr txBox="1"/>
          <p:nvPr/>
        </p:nvSpPr>
        <p:spPr>
          <a:xfrm>
            <a:off x="0" y="0"/>
            <a:ext cx="1209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Fellowship Church,  Mar 12,  2025                                                                                                      B. Heath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DB6C924B-D136-B41C-57F2-9E15057EFB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36739" y="121920"/>
            <a:ext cx="6238755" cy="1194079"/>
          </a:xfrm>
        </p:spPr>
        <p:txBody>
          <a:bodyPr>
            <a:normAutofit fontScale="70000" lnSpcReduction="20000"/>
          </a:bodyPr>
          <a:lstStyle/>
          <a:p>
            <a:r>
              <a:rPr lang="en-US" sz="3200" dirty="0"/>
              <a:t>Straight and Balanced</a:t>
            </a:r>
          </a:p>
          <a:p>
            <a:r>
              <a:rPr lang="en-US" sz="1800" dirty="0"/>
              <a:t>(Luke 3:4-6)</a:t>
            </a:r>
          </a:p>
          <a:p>
            <a:r>
              <a:rPr lang="en-US" dirty="0"/>
              <a:t>Faith the Noun (Hebrews 11:1-3, 6, 38-40, 12:1-4; Ro 15:23)</a:t>
            </a:r>
          </a:p>
          <a:p>
            <a:endParaRPr lang="en-US" dirty="0"/>
          </a:p>
        </p:txBody>
      </p:sp>
      <p:pic>
        <p:nvPicPr>
          <p:cNvPr id="4098" name="Picture 2" descr="Image result for balance">
            <a:extLst>
              <a:ext uri="{FF2B5EF4-FFF2-40B4-BE49-F238E27FC236}">
                <a16:creationId xmlns:a16="http://schemas.microsoft.com/office/drawing/2014/main" id="{94A68CC1-A35B-E44A-258F-98BB866D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1751" y="1426977"/>
            <a:ext cx="2130894" cy="2649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Plumbline Bible">
            <a:extLst>
              <a:ext uri="{FF2B5EF4-FFF2-40B4-BE49-F238E27FC236}">
                <a16:creationId xmlns:a16="http://schemas.microsoft.com/office/drawing/2014/main" id="{9EEDE0C2-EE51-FBC3-E1C7-6D92032E06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718" y="1475740"/>
            <a:ext cx="2425197" cy="2425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8485E64-3BDB-27A6-C3D9-F275AD723DA6}"/>
              </a:ext>
            </a:extLst>
          </p:cNvPr>
          <p:cNvSpPr txBox="1"/>
          <p:nvPr/>
        </p:nvSpPr>
        <p:spPr>
          <a:xfrm>
            <a:off x="9763197" y="4098372"/>
            <a:ext cx="242880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OT: 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Deut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 25:13-16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Pr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 20:10, Dan 5:25-28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  <a:p>
            <a:r>
              <a:rPr lang="en-US" sz="2000" dirty="0"/>
              <a:t>NT:  Hebrews 12:1</a:t>
            </a:r>
          </a:p>
          <a:p>
            <a:r>
              <a:rPr lang="en-US" sz="2000" dirty="0"/>
              <a:t>1 Cor 3:11-15</a:t>
            </a:r>
          </a:p>
          <a:p>
            <a:r>
              <a:rPr lang="en-US" sz="2000" dirty="0"/>
              <a:t>Philippians 4:5,</a:t>
            </a:r>
          </a:p>
          <a:p>
            <a:r>
              <a:rPr lang="en-US" sz="2000" dirty="0"/>
              <a:t>James 3:17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7EEF026-F07A-9A8D-74F7-DB7139A5BCC1}"/>
              </a:ext>
            </a:extLst>
          </p:cNvPr>
          <p:cNvSpPr txBox="1"/>
          <p:nvPr/>
        </p:nvSpPr>
        <p:spPr>
          <a:xfrm>
            <a:off x="83751" y="3957847"/>
            <a:ext cx="278821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OT:  Ps 5:8,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Pr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 4:25-27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Amos 7:7-8, Is 28:13, 17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NT:  Mt 3:3, Acts 9:11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Hebrews 12:13, Jude 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solidFill>
                  <a:srgbClr val="FFFFFF"/>
                </a:solidFill>
                <a:latin typeface="Gill Sans MT"/>
              </a:rPr>
              <a:t>1 Cor 15:1-4, 2 Tim 3:10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John 7:16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B1BFC7-F1FB-7C24-B2DD-713F88A233D1}"/>
              </a:ext>
            </a:extLst>
          </p:cNvPr>
          <p:cNvSpPr txBox="1"/>
          <p:nvPr/>
        </p:nvSpPr>
        <p:spPr>
          <a:xfrm>
            <a:off x="2852058" y="1451055"/>
            <a:ext cx="6925276" cy="470898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latin typeface="Gill Sans MT"/>
              </a:rPr>
              <a:t>#12 – Faith of a changing heart with David (Heb 11:32e, 1-2 Sam)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latin typeface="Gill Sans MT"/>
              </a:rPr>
              <a:t>#13 – Lifelong Shining Faith with Samuel (Heb 11:32f, 1 Sam)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latin typeface="Gill Sans MT"/>
              </a:rPr>
              <a:t>#14 – The Comforter’s Faith with Nathan and Gad (Heb 11:32g)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latin typeface="Gill Sans MT"/>
              </a:rPr>
              <a:t>#15 – Man of God &amp; Old Prophet:  Weak Prophets of the Faith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latin typeface="Gill Sans MT"/>
              </a:rPr>
              <a:t>#16 – Jehu, a Prophet, &amp; Micaiah: Little-Known Prophets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solidFill>
                  <a:schemeClr val="bg1"/>
                </a:solidFill>
                <a:highlight>
                  <a:srgbClr val="FFFF00"/>
                </a:highlight>
                <a:latin typeface="Gill Sans MT"/>
              </a:rPr>
              <a:t>#17 – Elijah:  The Past, Present, and Future Prophet of the Faith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solidFill>
                  <a:srgbClr val="FFFFFF"/>
                </a:solidFill>
                <a:latin typeface="Gill Sans MT"/>
              </a:rPr>
              <a:t>#18 – Nineveh’s Rise and Fall Prophets of the Faith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solidFill>
                  <a:srgbClr val="FFFFFF"/>
                </a:solidFill>
                <a:latin typeface="Gill Sans MT"/>
              </a:rPr>
              <a:t>#19 –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solidFill>
                  <a:srgbClr val="FFFFFF"/>
                </a:solidFill>
                <a:latin typeface="Gill Sans MT"/>
              </a:rPr>
              <a:t>#20 –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#21 –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solidFill>
                  <a:srgbClr val="FFFFFF"/>
                </a:solidFill>
                <a:latin typeface="Gill Sans MT"/>
              </a:rPr>
              <a:t>#22 –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#23 –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solidFill>
                  <a:srgbClr val="FFFFFF"/>
                </a:solidFill>
                <a:latin typeface="Gill Sans MT"/>
              </a:rPr>
              <a:t>#24 –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dirty="0">
              <a:solidFill>
                <a:srgbClr val="FFFFFF"/>
              </a:solidFill>
              <a:latin typeface="Gill Sans M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8839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BBCF19-2E4E-B1B3-D32C-DB46D7891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25" y="162044"/>
            <a:ext cx="1365813" cy="2187617"/>
          </a:xfrm>
          <a:solidFill>
            <a:srgbClr val="00B050"/>
          </a:solidFill>
        </p:spPr>
        <p:txBody>
          <a:bodyPr>
            <a:noAutofit/>
          </a:bodyPr>
          <a:lstStyle/>
          <a:p>
            <a:r>
              <a:rPr lang="en-US" sz="1600" dirty="0"/>
              <a:t>OT True Prophets chart</a:t>
            </a:r>
            <a:br>
              <a:rPr lang="en-US" sz="1600" dirty="0"/>
            </a:br>
            <a:br>
              <a:rPr lang="en-US" sz="1600" dirty="0"/>
            </a:br>
            <a:r>
              <a:rPr lang="en-US" sz="1600" dirty="0"/>
              <a:t> in respect to Hebrews </a:t>
            </a:r>
            <a:r>
              <a:rPr lang="en-US" sz="1200" dirty="0"/>
              <a:t>11:32d-40</a:t>
            </a:r>
            <a:endParaRPr lang="en-US" sz="16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A7B784E-FE43-507E-5DC4-D693A3D0DBC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915955"/>
              </p:ext>
            </p:extLst>
          </p:nvPr>
        </p:nvGraphicFramePr>
        <p:xfrm>
          <a:off x="1562332" y="54805"/>
          <a:ext cx="10421306" cy="6682350"/>
        </p:xfrm>
        <a:graphic>
          <a:graphicData uri="http://schemas.openxmlformats.org/drawingml/2006/table">
            <a:tbl>
              <a:tblPr firstRow="1" firstCol="1" bandRow="1">
                <a:tableStyleId>{0E3FDE45-AF77-4B5C-9715-49D594BDF05E}</a:tableStyleId>
              </a:tblPr>
              <a:tblGrid>
                <a:gridCol w="297596">
                  <a:extLst>
                    <a:ext uri="{9D8B030D-6E8A-4147-A177-3AD203B41FA5}">
                      <a16:colId xmlns:a16="http://schemas.microsoft.com/office/drawing/2014/main" val="589848999"/>
                    </a:ext>
                  </a:extLst>
                </a:gridCol>
                <a:gridCol w="983164">
                  <a:extLst>
                    <a:ext uri="{9D8B030D-6E8A-4147-A177-3AD203B41FA5}">
                      <a16:colId xmlns:a16="http://schemas.microsoft.com/office/drawing/2014/main" val="939651213"/>
                    </a:ext>
                  </a:extLst>
                </a:gridCol>
                <a:gridCol w="1227019">
                  <a:extLst>
                    <a:ext uri="{9D8B030D-6E8A-4147-A177-3AD203B41FA5}">
                      <a16:colId xmlns:a16="http://schemas.microsoft.com/office/drawing/2014/main" val="2504805489"/>
                    </a:ext>
                  </a:extLst>
                </a:gridCol>
                <a:gridCol w="893775">
                  <a:extLst>
                    <a:ext uri="{9D8B030D-6E8A-4147-A177-3AD203B41FA5}">
                      <a16:colId xmlns:a16="http://schemas.microsoft.com/office/drawing/2014/main" val="1165422160"/>
                    </a:ext>
                  </a:extLst>
                </a:gridCol>
                <a:gridCol w="625642">
                  <a:extLst>
                    <a:ext uri="{9D8B030D-6E8A-4147-A177-3AD203B41FA5}">
                      <a16:colId xmlns:a16="http://schemas.microsoft.com/office/drawing/2014/main" val="3007881294"/>
                    </a:ext>
                  </a:extLst>
                </a:gridCol>
                <a:gridCol w="2303188">
                  <a:extLst>
                    <a:ext uri="{9D8B030D-6E8A-4147-A177-3AD203B41FA5}">
                      <a16:colId xmlns:a16="http://schemas.microsoft.com/office/drawing/2014/main" val="3206543794"/>
                    </a:ext>
                  </a:extLst>
                </a:gridCol>
                <a:gridCol w="673768">
                  <a:extLst>
                    <a:ext uri="{9D8B030D-6E8A-4147-A177-3AD203B41FA5}">
                      <a16:colId xmlns:a16="http://schemas.microsoft.com/office/drawing/2014/main" val="589018013"/>
                    </a:ext>
                  </a:extLst>
                </a:gridCol>
                <a:gridCol w="605017">
                  <a:extLst>
                    <a:ext uri="{9D8B030D-6E8A-4147-A177-3AD203B41FA5}">
                      <a16:colId xmlns:a16="http://schemas.microsoft.com/office/drawing/2014/main" val="1871569226"/>
                    </a:ext>
                  </a:extLst>
                </a:gridCol>
                <a:gridCol w="639392">
                  <a:extLst>
                    <a:ext uri="{9D8B030D-6E8A-4147-A177-3AD203B41FA5}">
                      <a16:colId xmlns:a16="http://schemas.microsoft.com/office/drawing/2014/main" val="450574153"/>
                    </a:ext>
                  </a:extLst>
                </a:gridCol>
                <a:gridCol w="674184">
                  <a:extLst>
                    <a:ext uri="{9D8B030D-6E8A-4147-A177-3AD203B41FA5}">
                      <a16:colId xmlns:a16="http://schemas.microsoft.com/office/drawing/2014/main" val="397686635"/>
                    </a:ext>
                  </a:extLst>
                </a:gridCol>
                <a:gridCol w="1085864">
                  <a:extLst>
                    <a:ext uri="{9D8B030D-6E8A-4147-A177-3AD203B41FA5}">
                      <a16:colId xmlns:a16="http://schemas.microsoft.com/office/drawing/2014/main" val="769116399"/>
                    </a:ext>
                  </a:extLst>
                </a:gridCol>
                <a:gridCol w="412697">
                  <a:extLst>
                    <a:ext uri="{9D8B030D-6E8A-4147-A177-3AD203B41FA5}">
                      <a16:colId xmlns:a16="http://schemas.microsoft.com/office/drawing/2014/main" val="4266611883"/>
                    </a:ext>
                  </a:extLst>
                </a:gridCol>
              </a:tblGrid>
              <a:tr h="387427"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#</a:t>
                      </a:r>
                    </a:p>
                  </a:txBody>
                  <a:tcPr marL="47198" marR="47198" marT="23599" marB="23599" anchor="ctr" anchorCtr="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Name/ Scripture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Suffer-Persecute</a:t>
                      </a:r>
                    </a:p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/Scripture</a:t>
                      </a:r>
                    </a:p>
                  </a:txBody>
                  <a:tcPr marL="47198" marR="47198" marT="23599" marB="23599" anchor="ctr" anchorCtr="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King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baseline="0" dirty="0">
                          <a:solidFill>
                            <a:schemeClr val="bg1"/>
                          </a:solidFill>
                        </a:rPr>
                        <a:t>Public/</a:t>
                      </a:r>
                    </a:p>
                    <a:p>
                      <a:pPr algn="l"/>
                      <a:r>
                        <a:rPr lang="en-US" sz="1100" b="1" baseline="0" dirty="0">
                          <a:solidFill>
                            <a:schemeClr val="bg1"/>
                          </a:solidFill>
                        </a:rPr>
                        <a:t>Private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Prophecy - Near/Far or None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Nation</a:t>
                      </a:r>
                    </a:p>
                  </a:txBody>
                  <a:tcPr marL="47198" marR="47198" marT="23599" marB="23599" anchor="ctr" anchorCtr="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Bless/ Curse</a:t>
                      </a:r>
                    </a:p>
                  </a:txBody>
                  <a:tcPr marL="47198" marR="47198" marT="23599" marB="23599" anchor="ctr" anchorCtr="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Vision/</a:t>
                      </a:r>
                    </a:p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Dream</a:t>
                      </a:r>
                    </a:p>
                  </a:txBody>
                  <a:tcPr marL="47198" marR="47198" marT="23599" marB="23599" anchor="ctr" anchorCtr="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Miracle</a:t>
                      </a:r>
                    </a:p>
                  </a:txBody>
                  <a:tcPr marL="47198" marR="47198" marT="23599" marB="23599" anchor="ctr" anchorCtr="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Notes</a:t>
                      </a:r>
                    </a:p>
                  </a:txBody>
                  <a:tcPr marL="47198" marR="47198" marT="23599" marB="23599" anchor="ctr" anchorCtr="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Heb</a:t>
                      </a:r>
                    </a:p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 11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1102409"/>
                  </a:ext>
                </a:extLst>
              </a:tr>
              <a:tr h="223897"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Samuel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No /1 Sam 1-28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Saul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Private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Near/for Saul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Israel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B/C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after death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32c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78871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Gad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No/1 Sam 22:25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David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Public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Near/for David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Israel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B/C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Book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32d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69144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Nathan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No/2 Sam 7. 12.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David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Private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Near/</a:t>
                      </a:r>
                      <a:r>
                        <a:rPr lang="en-US" sz="1100" b="1" baseline="0" dirty="0">
                          <a:solidFill>
                            <a:schemeClr val="bg1"/>
                          </a:solidFill>
                        </a:rPr>
                        <a:t>Far</a:t>
                      </a:r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-seed of David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Israel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B/C/B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Jesus/Book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32d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34780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 err="1">
                          <a:solidFill>
                            <a:schemeClr val="bg1"/>
                          </a:solidFill>
                        </a:rPr>
                        <a:t>Ahijah</a:t>
                      </a:r>
                      <a:endParaRPr lang="en-US" sz="11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No/1 Ki 12:15. 14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Jeroboam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Private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Near/Jeroboam’s son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N-Israel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B/C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32d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0069062"/>
                  </a:ext>
                </a:extLst>
              </a:tr>
              <a:tr h="193420"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5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Shemaiah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No/1 Ki 12:22-24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Rehoboam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Private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Near/for Rehoboam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S-Judah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B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Book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32d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0454416"/>
                  </a:ext>
                </a:extLst>
              </a:tr>
              <a:tr h="193420"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6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 err="1">
                          <a:solidFill>
                            <a:schemeClr val="bg1"/>
                          </a:solidFill>
                        </a:rPr>
                        <a:t>Iddo</a:t>
                      </a:r>
                      <a:endParaRPr lang="en-US" sz="11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No/2 Chr 9:29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Jeroboam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Private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Seer for Jeroboam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N-Israel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C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1 Vision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Records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32d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997768"/>
                  </a:ext>
                </a:extLst>
              </a:tr>
              <a:tr h="193420"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7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man of God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No/1 Kings 13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Jeroboam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Private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baseline="0" dirty="0">
                          <a:solidFill>
                            <a:schemeClr val="bg1"/>
                          </a:solidFill>
                        </a:rPr>
                        <a:t>Far</a:t>
                      </a:r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/King Josiah, 270 yrs.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N-Israel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C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hand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sick-heal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32d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6336028"/>
                  </a:ext>
                </a:extLst>
              </a:tr>
              <a:tr h="219919"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8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old prophet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No/1 Kings 13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Jeroboam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Private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Near/for man of God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N-Israel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C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Liar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32d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9685876"/>
                  </a:ext>
                </a:extLst>
              </a:tr>
              <a:tr h="215609"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9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Jehu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No/1 Ki 16:1-13, 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Baasha-3rd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Private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Near/</a:t>
                      </a:r>
                      <a:r>
                        <a:rPr lang="en-US" sz="1100" b="1" baseline="0" dirty="0">
                          <a:solidFill>
                            <a:schemeClr val="bg1"/>
                          </a:solidFill>
                        </a:rPr>
                        <a:t>2 Chr 19:1-4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N-Israel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C/B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892223"/>
                  </a:ext>
                </a:extLst>
              </a:tr>
              <a:tr h="134610"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10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Prophet - 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No/1 Ki 20:13-36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Ahab-7th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Private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Near/Syria/man of God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N-Israel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B/B/C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lion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Son of prophet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127629"/>
                  </a:ext>
                </a:extLst>
              </a:tr>
              <a:tr h="215609"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11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Micaiah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Yes/1 Ki 22:1-28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Ahab-death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Private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Near/400 to 1, 2 Chr  18:1-27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N-Israel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C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Lying spirit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33a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9172030"/>
                  </a:ext>
                </a:extLst>
              </a:tr>
              <a:tr h="218827"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12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Elijah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Yes/1 Ki 17-2Ki 2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Ahab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Public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Near/3 ½ years  draught, 450 to 1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N-Israel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B5/C3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  8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Gentile widow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35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4726094"/>
                  </a:ext>
                </a:extLst>
              </a:tr>
              <a:tr h="187199"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13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Elisha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No/2 Ki 3-13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Jehu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Public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None, gentile general, Lu 4:27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N-Israel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B11/C5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16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Jezebel-death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35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4970128"/>
                  </a:ext>
                </a:extLst>
              </a:tr>
              <a:tr h="259788"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14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Jonah</a:t>
                      </a:r>
                      <a:endParaRPr lang="en-US" sz="1100" baseline="0" dirty="0">
                        <a:solidFill>
                          <a:schemeClr val="bg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  <a:highlight>
                            <a:srgbClr val="FFFF00"/>
                          </a:highlight>
                        </a:rPr>
                        <a:t>Nineveh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7982530"/>
                  </a:ext>
                </a:extLst>
              </a:tr>
              <a:tr h="150471"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15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Amos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N-Israel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7641975"/>
                  </a:ext>
                </a:extLst>
              </a:tr>
              <a:tr h="82438"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16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Hosea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N-Israel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0363989"/>
                  </a:ext>
                </a:extLst>
              </a:tr>
              <a:tr h="107003"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17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Isaiah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S-Judah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61211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18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Micah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S-Judah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74066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19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Nahum</a:t>
                      </a:r>
                      <a:endParaRPr lang="en-US" sz="1100" baseline="0" dirty="0">
                        <a:solidFill>
                          <a:schemeClr val="bg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  <a:highlight>
                            <a:srgbClr val="FFFF00"/>
                          </a:highlight>
                        </a:rPr>
                        <a:t>Nineveh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78625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20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Habakkuk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S-Judah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86307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21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Zephaniah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S-Judah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87285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22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Jeremiah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S-Judah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15261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23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Daniel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S-Judah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378028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24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Ezekiel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S-Judah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59698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25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Obadiah</a:t>
                      </a:r>
                      <a:endParaRPr lang="en-US" sz="1100" baseline="0" dirty="0">
                        <a:solidFill>
                          <a:schemeClr val="bg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  <a:highlight>
                            <a:srgbClr val="FFFF00"/>
                          </a:highlight>
                        </a:rPr>
                        <a:t>Edom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5094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26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Joel   800 BC?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57443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27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Haggai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Israel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24934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28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Zechariah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Israel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6001943"/>
                  </a:ext>
                </a:extLst>
              </a:tr>
              <a:tr h="158715"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29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Malachi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Israel</a:t>
                      </a: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47198" marR="47198" marT="23599" marB="2359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9381621"/>
                  </a:ext>
                </a:extLst>
              </a:tr>
            </a:tbl>
          </a:graphicData>
        </a:graphic>
      </p:graphicFrame>
      <p:sp>
        <p:nvSpPr>
          <p:cNvPr id="3" name="Title 1">
            <a:extLst>
              <a:ext uri="{FF2B5EF4-FFF2-40B4-BE49-F238E27FC236}">
                <a16:creationId xmlns:a16="http://schemas.microsoft.com/office/drawing/2014/main" id="{6BBC2EF9-5610-D3D2-6B31-24DB0C650054}"/>
              </a:ext>
            </a:extLst>
          </p:cNvPr>
          <p:cNvSpPr txBox="1">
            <a:spLocks/>
          </p:cNvSpPr>
          <p:nvPr/>
        </p:nvSpPr>
        <p:spPr>
          <a:xfrm>
            <a:off x="81025" y="2584577"/>
            <a:ext cx="1365813" cy="3744412"/>
          </a:xfrm>
          <a:prstGeom prst="rect">
            <a:avLst/>
          </a:prstGeom>
          <a:solidFill>
            <a:srgbClr val="FF000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 cap="all">
                <a:solidFill>
                  <a:schemeClr val="tx1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all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uLnTx/>
                <a:uFillTx/>
                <a:latin typeface="Bookman Old Style" panose="02050604050505020204"/>
                <a:ea typeface="+mj-ea"/>
                <a:cs typeface="+mj-cs"/>
              </a:rPr>
              <a:t>OT True </a:t>
            </a:r>
            <a:r>
              <a:rPr kumimoji="0" lang="en-US" sz="1600" b="1" i="0" u="none" strike="noStrike" kern="1200" cap="all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uLnTx/>
                <a:uFillTx/>
                <a:latin typeface="Bookman Old Style" panose="02050604050505020204"/>
                <a:ea typeface="+mj-ea"/>
                <a:cs typeface="+mj-cs"/>
              </a:rPr>
              <a:t>ProphetsBefore</a:t>
            </a:r>
            <a:r>
              <a:rPr kumimoji="0" lang="en-US" sz="1600" b="1" i="0" u="none" strike="noStrike" kern="1200" cap="all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uLnTx/>
                <a:uFillTx/>
                <a:latin typeface="Bookman Old Style" panose="02050604050505020204"/>
                <a:ea typeface="+mj-ea"/>
                <a:cs typeface="+mj-cs"/>
              </a:rPr>
              <a:t> Samuel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all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50800" dist="63500" dir="2700000" algn="tl" rotWithShape="0">
                  <a:srgbClr val="000000">
                    <a:alpha val="48000"/>
                  </a:srgbClr>
                </a:outerShdw>
              </a:effectLst>
              <a:uLnTx/>
              <a:uFillTx/>
              <a:latin typeface="Bookman Old Style" panose="02050604050505020204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all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uLnTx/>
                <a:uFillTx/>
                <a:latin typeface="Bookman Old Style" panose="02050604050505020204"/>
                <a:ea typeface="+mj-ea"/>
                <a:cs typeface="+mj-cs"/>
              </a:rPr>
              <a:t>Enoch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all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uLnTx/>
                <a:uFillTx/>
                <a:latin typeface="Bookman Old Style" panose="02050604050505020204"/>
                <a:ea typeface="+mj-ea"/>
                <a:cs typeface="+mj-cs"/>
              </a:rPr>
              <a:t>Gen 5:24,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all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uLnTx/>
                <a:uFillTx/>
                <a:latin typeface="Bookman Old Style" panose="02050604050505020204"/>
                <a:ea typeface="+mj-ea"/>
                <a:cs typeface="+mj-cs"/>
              </a:rPr>
              <a:t>Jude 1:14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all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50800" dist="63500" dir="2700000" algn="tl" rotWithShape="0">
                  <a:srgbClr val="000000">
                    <a:alpha val="48000"/>
                  </a:srgbClr>
                </a:outerShdw>
              </a:effectLst>
              <a:uLnTx/>
              <a:uFillTx/>
              <a:latin typeface="Bookman Old Style" panose="02050604050505020204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all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uLnTx/>
                <a:uFillTx/>
                <a:latin typeface="Bookman Old Style" panose="02050604050505020204"/>
                <a:ea typeface="+mj-ea"/>
                <a:cs typeface="+mj-cs"/>
              </a:rPr>
              <a:t>Moses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all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uLnTx/>
                <a:uFillTx/>
                <a:latin typeface="Bookman Old Style" panose="02050604050505020204"/>
                <a:ea typeface="+mj-ea"/>
                <a:cs typeface="+mj-cs"/>
              </a:rPr>
              <a:t>Exodus 7:1, </a:t>
            </a:r>
            <a:r>
              <a:rPr kumimoji="0" lang="en-US" sz="1200" b="1" i="0" u="none" strike="noStrike" kern="1200" cap="all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uLnTx/>
                <a:uFillTx/>
                <a:latin typeface="Bookman Old Style" panose="02050604050505020204"/>
                <a:ea typeface="+mj-ea"/>
                <a:cs typeface="+mj-cs"/>
              </a:rPr>
              <a:t>Deut</a:t>
            </a:r>
            <a:r>
              <a:rPr kumimoji="0" lang="en-US" sz="1200" b="1" i="0" u="none" strike="noStrike" kern="1200" cap="all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uLnTx/>
                <a:uFillTx/>
                <a:latin typeface="Bookman Old Style" panose="02050604050505020204"/>
                <a:ea typeface="+mj-ea"/>
                <a:cs typeface="+mj-cs"/>
              </a:rPr>
              <a:t> 34:10,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all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uLnTx/>
                <a:uFillTx/>
                <a:latin typeface="Bookman Old Style" panose="02050604050505020204"/>
                <a:ea typeface="+mj-ea"/>
                <a:cs typeface="+mj-cs"/>
              </a:rPr>
              <a:t>Acts 3:22,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all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uLnTx/>
                <a:uFillTx/>
                <a:latin typeface="Bookman Old Style" panose="02050604050505020204"/>
                <a:ea typeface="+mj-ea"/>
                <a:cs typeface="+mj-cs"/>
              </a:rPr>
              <a:t>7:37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all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50800" dist="63500" dir="2700000" algn="tl" rotWithShape="0">
                  <a:srgbClr val="000000">
                    <a:alpha val="48000"/>
                  </a:srgbClr>
                </a:outerShdw>
              </a:effectLst>
              <a:uLnTx/>
              <a:uFillTx/>
              <a:latin typeface="Bookman Old Style" panose="02050604050505020204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all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uLnTx/>
                <a:uFillTx/>
                <a:latin typeface="Bookman Old Style" panose="02050604050505020204"/>
                <a:ea typeface="+mj-ea"/>
                <a:cs typeface="+mj-cs"/>
              </a:rPr>
              <a:t>None since John for Revelation</a:t>
            </a:r>
            <a:endParaRPr kumimoji="0" lang="en-US" sz="1600" b="1" i="0" u="none" strike="noStrike" kern="1200" cap="all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50800" dist="63500" dir="2700000" algn="tl" rotWithShape="0">
                  <a:srgbClr val="000000">
                    <a:alpha val="48000"/>
                  </a:srgbClr>
                </a:outerShdw>
              </a:effectLst>
              <a:uLnTx/>
              <a:uFillTx/>
              <a:latin typeface="Bookman Old Style" panose="02050604050505020204"/>
              <a:ea typeface="+mj-ea"/>
              <a:cs typeface="+mj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EED576A-5EA2-8490-2B6D-346A6939533D}"/>
              </a:ext>
            </a:extLst>
          </p:cNvPr>
          <p:cNvSpPr txBox="1"/>
          <p:nvPr/>
        </p:nvSpPr>
        <p:spPr>
          <a:xfrm>
            <a:off x="0" y="6433863"/>
            <a:ext cx="14654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Updated: 27 Feb 2025</a:t>
            </a:r>
          </a:p>
          <a:p>
            <a:r>
              <a:rPr lang="en-US" sz="1000" dirty="0">
                <a:solidFill>
                  <a:schemeClr val="bg1"/>
                </a:solidFill>
              </a:rPr>
              <a:t>W.H.</a:t>
            </a:r>
          </a:p>
        </p:txBody>
      </p:sp>
    </p:spTree>
    <p:extLst>
      <p:ext uri="{BB962C8B-B14F-4D97-AF65-F5344CB8AC3E}">
        <p14:creationId xmlns:p14="http://schemas.microsoft.com/office/powerpoint/2010/main" val="848513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DF900E41-422E-AFD3-6E17-5BA9E42030B1}"/>
              </a:ext>
            </a:extLst>
          </p:cNvPr>
          <p:cNvSpPr txBox="1"/>
          <p:nvPr/>
        </p:nvSpPr>
        <p:spPr>
          <a:xfrm>
            <a:off x="91440" y="31889"/>
            <a:ext cx="12009120" cy="6915611"/>
          </a:xfrm>
          <a:prstGeom prst="rect">
            <a:avLst/>
          </a:prstGeom>
          <a:noFill/>
          <a:ln w="254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Elijah - The Past, Present, and Future Prophet of the Faith </a:t>
            </a:r>
            <a:endParaRPr lang="en-US" sz="2000" dirty="0"/>
          </a:p>
          <a:p>
            <a:endParaRPr lang="en-US" sz="1600" b="1" dirty="0"/>
          </a:p>
          <a:p>
            <a:pPr marL="0" marR="0">
              <a:lnSpc>
                <a:spcPts val="1200"/>
              </a:lnSpc>
            </a:pPr>
            <a:endParaRPr lang="en-US" sz="18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</a:pPr>
            <a:r>
              <a:rPr lang="en-US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Moses and Elijah lead the law and the prophets.  Elijah is the prophet who is prophecy.  </a:t>
            </a:r>
          </a:p>
          <a:p>
            <a:pPr marL="0" marR="0">
              <a:lnSpc>
                <a:spcPts val="1200"/>
              </a:lnSpc>
            </a:pPr>
            <a:endParaRPr lang="en-US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</a:pPr>
            <a:r>
              <a:rPr lang="en-US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Worship God: the testimony of Jesus is the spirit of prophecy (Rev 19:10, Hebrews 1:1-3). </a:t>
            </a:r>
          </a:p>
          <a:p>
            <a:pPr marL="0" marR="0">
              <a:lnSpc>
                <a:spcPts val="1200"/>
              </a:lnSpc>
            </a:pPr>
            <a:endParaRPr lang="en-US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</a:pPr>
            <a:endParaRPr lang="en-US" b="1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</a:pPr>
            <a:r>
              <a:rPr lang="en-US" sz="1800" b="1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PAST - Old Testament </a:t>
            </a:r>
            <a:endParaRPr lang="en-US" sz="18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Wingdings 3" panose="05040102010807070707" pitchFamily="18" charset="2"/>
            </a:endParaRPr>
          </a:p>
          <a:p>
            <a:pPr marL="0" marR="0" lvl="0" indent="0" algn="l" defTabSz="4572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u="sng" dirty="0">
              <a:latin typeface="Verdana" panose="020B0604030504040204" pitchFamily="34" charset="0"/>
              <a:ea typeface="Verdana" panose="020B0604030504040204" pitchFamily="34" charset="0"/>
              <a:cs typeface="Wingdings 3" panose="05040102010807070707" pitchFamily="18" charset="2"/>
            </a:endParaRPr>
          </a:p>
          <a:p>
            <a:pPr marL="0" marR="0" lvl="0" indent="0" algn="l" defTabSz="4572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u="sng" dirty="0">
                <a:latin typeface="Verdana" panose="020B0604030504040204" pitchFamily="34" charset="0"/>
                <a:ea typeface="Verdana" panose="020B0604030504040204" pitchFamily="34" charset="0"/>
                <a:cs typeface="Wingdings 3" panose="05040102010807070707" pitchFamily="18" charset="2"/>
              </a:rPr>
              <a:t>Elijah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Wingdings 3" panose="05040102010807070707" pitchFamily="18" charset="2"/>
              </a:rPr>
              <a:t>  1 Kings 17 to 2 Kings 2, 8 miracles, Elijah never died (2 Kings 2:11). Moses: Deu 34:6, Jude 9</a:t>
            </a:r>
            <a:endParaRPr lang="en-US" u="sng" dirty="0">
              <a:latin typeface="Verdana" panose="020B0604030504040204" pitchFamily="34" charset="0"/>
              <a:ea typeface="Verdana" panose="020B0604030504040204" pitchFamily="34" charset="0"/>
              <a:cs typeface="Wingdings 3" panose="05040102010807070707" pitchFamily="18" charset="2"/>
            </a:endParaRPr>
          </a:p>
          <a:p>
            <a:pPr marL="0" marR="0" lvl="0" indent="0" algn="l" defTabSz="4572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</a:pPr>
            <a:r>
              <a:rPr lang="en-US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Malachi 4:5 (4:1-6) Elijah sent for Israel’s tribulation, the 2</a:t>
            </a:r>
            <a:r>
              <a:rPr lang="en-US" baseline="300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nd</a:t>
            </a:r>
            <a:r>
              <a:rPr lang="en-US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coming and millennial reign of Jesus. </a:t>
            </a:r>
          </a:p>
          <a:p>
            <a:pPr marL="0" algn="l" rtl="0" eaLnBrk="1" fontAlgn="ctr" latinLnBrk="0" hangingPunct="1"/>
            <a:endParaRPr lang="en-US" sz="1800" b="0" i="0" u="sng" strike="noStrike" kern="1200" baseline="0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algn="l" rtl="0" eaLnBrk="1" fontAlgn="ctr" latinLnBrk="0" hangingPunct="1"/>
            <a:r>
              <a:rPr lang="en-US" sz="1800" b="0" i="0" u="sng" strike="noStrike" kern="1200" baseline="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Elisha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  2 Kings 2 to 13, 16 miracles, d</a:t>
            </a:r>
            <a:r>
              <a:rPr lang="en-US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isciple of Elijah.</a:t>
            </a:r>
          </a:p>
          <a:p>
            <a:pPr marL="0" marR="0">
              <a:lnSpc>
                <a:spcPts val="1200"/>
              </a:lnSpc>
            </a:pPr>
            <a:endParaRPr lang="en-US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</a:pPr>
            <a:r>
              <a:rPr lang="en-US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Directs Jehu’s revolt against the House of Omri (includes the house of Ahab and Jezebel).</a:t>
            </a:r>
          </a:p>
          <a:p>
            <a:pPr marL="0" marR="0">
              <a:lnSpc>
                <a:spcPts val="1200"/>
              </a:lnSpc>
            </a:pPr>
            <a:endParaRPr lang="en-US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</a:pPr>
            <a:endParaRPr lang="en-US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</a:pPr>
            <a:r>
              <a:rPr lang="en-US" b="1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PRESENT - New Testament </a:t>
            </a:r>
            <a:r>
              <a:rPr lang="en-US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(Elijah’s name is written 30x, Elisha’s name is written 1x in Luke 4:27).</a:t>
            </a:r>
          </a:p>
          <a:p>
            <a:pPr marL="0" marR="0">
              <a:lnSpc>
                <a:spcPts val="1200"/>
              </a:lnSpc>
            </a:pPr>
            <a:endParaRPr lang="en-US" b="1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</a:pPr>
            <a:endParaRPr lang="en-US" b="1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</a:pPr>
            <a:r>
              <a:rPr lang="en-US" b="1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1</a:t>
            </a:r>
            <a:r>
              <a:rPr lang="en-US" b="1" baseline="300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st</a:t>
            </a:r>
            <a:r>
              <a:rPr lang="en-US" b="1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coming of Jesus Christ </a:t>
            </a:r>
            <a:r>
              <a:rPr lang="en-US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in the four gospels (28x).</a:t>
            </a:r>
          </a:p>
          <a:p>
            <a:pPr marL="0" marR="0">
              <a:lnSpc>
                <a:spcPts val="1200"/>
              </a:lnSpc>
            </a:pPr>
            <a:endParaRPr lang="en-US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</a:pPr>
            <a:r>
              <a:rPr lang="en-US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John the Baptist (14x) prepared the way in the </a:t>
            </a:r>
            <a:r>
              <a:rPr lang="en-US" b="1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spirit and power of Elijah </a:t>
            </a:r>
            <a:r>
              <a:rPr lang="en-US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in Luke 1:17.  He is the</a:t>
            </a:r>
          </a:p>
          <a:p>
            <a:pPr marL="0" marR="0">
              <a:lnSpc>
                <a:spcPts val="1200"/>
              </a:lnSpc>
            </a:pPr>
            <a:endParaRPr lang="en-US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</a:pPr>
            <a:r>
              <a:rPr lang="en-US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greatest in the Old Testament (Mt 11:11)  The mount of transfiguration: Jesus, Moses, &amp; Elijah. </a:t>
            </a:r>
          </a:p>
          <a:p>
            <a:pPr marL="0" marR="0">
              <a:lnSpc>
                <a:spcPts val="1200"/>
              </a:lnSpc>
            </a:pPr>
            <a:endParaRPr lang="en-US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</a:pPr>
            <a:endParaRPr lang="en-US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</a:pPr>
            <a:r>
              <a:rPr lang="en-US" b="1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The Church today </a:t>
            </a:r>
            <a:r>
              <a:rPr lang="en-US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in</a:t>
            </a:r>
            <a:r>
              <a:rPr lang="en-US" b="1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</a:t>
            </a:r>
            <a:r>
              <a:rPr lang="en-US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James 5:17 (5:13, 14-16, 17-18) prayer lesson - effectual, fervent, righteous</a:t>
            </a:r>
          </a:p>
          <a:p>
            <a:pPr marL="0" marR="0">
              <a:lnSpc>
                <a:spcPts val="1200"/>
              </a:lnSpc>
            </a:pPr>
            <a:endParaRPr lang="en-US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</a:pPr>
            <a:endParaRPr lang="en-US" sz="1770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</a:pPr>
            <a:endParaRPr lang="en-US" b="1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</a:pPr>
            <a:r>
              <a:rPr lang="en-US" b="1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FUTURE - 2</a:t>
            </a:r>
            <a:r>
              <a:rPr lang="en-US" b="1" baseline="300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nd</a:t>
            </a:r>
            <a:r>
              <a:rPr lang="en-US" b="1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coming of Jesus Christ </a:t>
            </a:r>
            <a:r>
              <a:rPr lang="en-US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(Mal 4 &amp; Rev 11:2) Moses &amp; Elijah - 2 witnesses (11:1-11).</a:t>
            </a:r>
          </a:p>
          <a:p>
            <a:pPr marL="0" marR="0">
              <a:lnSpc>
                <a:spcPts val="1200"/>
              </a:lnSpc>
            </a:pPr>
            <a:endParaRPr lang="en-US" sz="2000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</a:pPr>
            <a:r>
              <a:rPr lang="en-US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Romans 11:2 (11:1-36) prophecy for Israel in the future tribulation, ending in 11:33-36 to praise God</a:t>
            </a:r>
          </a:p>
          <a:p>
            <a:pPr marL="0" marR="0">
              <a:lnSpc>
                <a:spcPts val="1200"/>
              </a:lnSpc>
            </a:pPr>
            <a:endParaRPr lang="en-US" b="1" dirty="0">
              <a:latin typeface="Verdana" panose="020B0604030504040204" pitchFamily="34" charset="0"/>
              <a:ea typeface="Cambria Math" panose="02040503050406030204" pitchFamily="18" charset="0"/>
            </a:endParaRPr>
          </a:p>
          <a:p>
            <a:pPr marL="0" marR="0">
              <a:lnSpc>
                <a:spcPts val="1200"/>
              </a:lnSpc>
            </a:pPr>
            <a:endParaRPr lang="en-US" b="1" dirty="0"/>
          </a:p>
          <a:p>
            <a:pPr marL="0" marR="0">
              <a:lnSpc>
                <a:spcPts val="1200"/>
              </a:lnSpc>
            </a:pPr>
            <a:endParaRPr lang="en-US" b="1" dirty="0"/>
          </a:p>
          <a:p>
            <a:pPr marL="0" marR="0">
              <a:lnSpc>
                <a:spcPts val="1200"/>
              </a:lnSpc>
            </a:pPr>
            <a:r>
              <a:rPr lang="en-US" b="1" dirty="0"/>
              <a:t>Next:  Nineveh’s Rise &amp; Fall Prophets of the Faith</a:t>
            </a:r>
            <a:r>
              <a:rPr lang="en-US" sz="2000" dirty="0"/>
              <a:t>  </a:t>
            </a:r>
            <a:r>
              <a:rPr lang="en-US" sz="1400" dirty="0"/>
              <a:t>(holy prophets – Lu 1:70, Acts 3:21, Eph 3:5, 2 Pe 3:12, Rev 18:29, 22:8)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168009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525" row="2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22272E3B-CB80-4A22-9D66-E16027ED0E6E}">
  <we:reference id="wa200005566" version="3.0.0.2" store="en-US" storeType="OMEX"/>
  <we:alternateReferences>
    <we:reference id="wa200005566" version="3.0.0.2" store="wa200005566" storeType="OMEX"/>
  </we:alternateReferences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3705CF02DF8540BC9025A980CBE32D" ma:contentTypeVersion="8" ma:contentTypeDescription="Create a new document." ma:contentTypeScope="" ma:versionID="7b59e85c8975facf180a11ca812390b4">
  <xsd:schema xmlns:xsd="http://www.w3.org/2001/XMLSchema" xmlns:xs="http://www.w3.org/2001/XMLSchema" xmlns:p="http://schemas.microsoft.com/office/2006/metadata/properties" xmlns:ns3="f98cc253-feff-40fd-b75e-dde241986d3d" xmlns:ns4="7ea62328-f9cb-43bf-99db-6009b3f2bb1b" targetNamespace="http://schemas.microsoft.com/office/2006/metadata/properties" ma:root="true" ma:fieldsID="9c119ad8aaef6563af41b60e6a070d4d" ns3:_="" ns4:_="">
    <xsd:import namespace="f98cc253-feff-40fd-b75e-dde241986d3d"/>
    <xsd:import namespace="7ea62328-f9cb-43bf-99db-6009b3f2bb1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8cc253-feff-40fd-b75e-dde241986d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a62328-f9cb-43bf-99db-6009b3f2bb1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E325EC8-9F89-4198-8218-91A34E1356D1}">
  <ds:schemaRefs>
    <ds:schemaRef ds:uri="http://schemas.microsoft.com/office/2006/metadata/properties"/>
    <ds:schemaRef ds:uri="f98cc253-feff-40fd-b75e-dde241986d3d"/>
    <ds:schemaRef ds:uri="http://schemas.microsoft.com/office/2006/documentManagement/types"/>
    <ds:schemaRef ds:uri="http://purl.org/dc/dcmitype/"/>
    <ds:schemaRef ds:uri="http://purl.org/dc/elements/1.1/"/>
    <ds:schemaRef ds:uri="http://purl.org/dc/terms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7ea62328-f9cb-43bf-99db-6009b3f2bb1b"/>
  </ds:schemaRefs>
</ds:datastoreItem>
</file>

<file path=customXml/itemProps2.xml><?xml version="1.0" encoding="utf-8"?>
<ds:datastoreItem xmlns:ds="http://schemas.openxmlformats.org/officeDocument/2006/customXml" ds:itemID="{EC4657AF-EFCA-425B-866D-F2B846C840F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7AA0E26-2B78-4EE7-BE01-956B14188E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98cc253-feff-40fd-b75e-dde241986d3d"/>
    <ds:schemaRef ds:uri="7ea62328-f9cb-43bf-99db-6009b3f2bb1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56884</TotalTime>
  <Words>967</Words>
  <Application>Microsoft Office PowerPoint</Application>
  <PresentationFormat>Widescreen</PresentationFormat>
  <Paragraphs>283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Bookman Old Style</vt:lpstr>
      <vt:lpstr>Calibri</vt:lpstr>
      <vt:lpstr>Gill Sans MT</vt:lpstr>
      <vt:lpstr>Rockwell</vt:lpstr>
      <vt:lpstr>Verdana</vt:lpstr>
      <vt:lpstr>Damask</vt:lpstr>
      <vt:lpstr>PowerPoint Presentation</vt:lpstr>
      <vt:lpstr>OT True Prophets chart   in respect to Hebrews 11:32d-40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Bill Heath</dc:creator>
  <cp:lastModifiedBy>Bill Heath</cp:lastModifiedBy>
  <cp:revision>1493</cp:revision>
  <cp:lastPrinted>2025-03-12T20:56:03Z</cp:lastPrinted>
  <dcterms:created xsi:type="dcterms:W3CDTF">2013-07-15T20:26:40Z</dcterms:created>
  <dcterms:modified xsi:type="dcterms:W3CDTF">2025-03-12T20:56:27Z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0x010100EF3705CF02DF8540BC9025A980CBE32D</vt:lpwstr>
  </property>
</Properties>
</file>