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3" r:id="rId4"/>
  </p:sldMasterIdLst>
  <p:notesMasterIdLst>
    <p:notesMasterId r:id="rId8"/>
  </p:notesMasterIdLst>
  <p:sldIdLst>
    <p:sldId id="376" r:id="rId5"/>
    <p:sldId id="382" r:id="rId6"/>
    <p:sldId id="383" r:id="rId7"/>
  </p:sldIdLst>
  <p:sldSz cx="12192000" cy="6858000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3A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FD1F9B-BC4B-420A-B047-FCC27896951A}" v="4" dt="2026-02-16T03:22:45.45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659" autoAdjust="0"/>
    <p:restoredTop sz="94660"/>
  </p:normalViewPr>
  <p:slideViewPr>
    <p:cSldViewPr snapToGrid="0">
      <p:cViewPr varScale="1">
        <p:scale>
          <a:sx n="49" d="100"/>
          <a:sy n="49" d="100"/>
        </p:scale>
        <p:origin x="394" y="353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52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ill Heath" userId="e5502471a9019beb" providerId="LiveId" clId="{813D262F-908F-4E50-9894-E380FCA4CA07}"/>
    <pc:docChg chg="undo custSel addSld delSld modSld">
      <pc:chgData name="Bill Heath" userId="e5502471a9019beb" providerId="LiveId" clId="{813D262F-908F-4E50-9894-E380FCA4CA07}" dt="2026-02-25T21:53:05.389" v="271" actId="1076"/>
      <pc:docMkLst>
        <pc:docMk/>
      </pc:docMkLst>
      <pc:sldChg chg="modSp mod">
        <pc:chgData name="Bill Heath" userId="e5502471a9019beb" providerId="LiveId" clId="{813D262F-908F-4E50-9894-E380FCA4CA07}" dt="2026-02-15T22:14:30.892" v="21" actId="20577"/>
        <pc:sldMkLst>
          <pc:docMk/>
          <pc:sldMk cId="1928839089" sldId="376"/>
        </pc:sldMkLst>
        <pc:spChg chg="mod">
          <ac:chgData name="Bill Heath" userId="e5502471a9019beb" providerId="LiveId" clId="{813D262F-908F-4E50-9894-E380FCA4CA07}" dt="2026-02-15T22:14:30.892" v="21" actId="20577"/>
          <ac:spMkLst>
            <pc:docMk/>
            <pc:sldMk cId="1928839089" sldId="376"/>
            <ac:spMk id="9" creationId="{3E5C6185-BA62-417B-B11E-D6CE654AE4F5}"/>
          </ac:spMkLst>
        </pc:spChg>
      </pc:sldChg>
      <pc:sldChg chg="addSp modSp mod">
        <pc:chgData name="Bill Heath" userId="e5502471a9019beb" providerId="LiveId" clId="{813D262F-908F-4E50-9894-E380FCA4CA07}" dt="2026-02-25T21:53:05.389" v="271" actId="1076"/>
        <pc:sldMkLst>
          <pc:docMk/>
          <pc:sldMk cId="522827454" sldId="382"/>
        </pc:sldMkLst>
        <pc:spChg chg="add mod">
          <ac:chgData name="Bill Heath" userId="e5502471a9019beb" providerId="LiveId" clId="{813D262F-908F-4E50-9894-E380FCA4CA07}" dt="2026-02-16T03:21:52.760" v="189" actId="14100"/>
          <ac:spMkLst>
            <pc:docMk/>
            <pc:sldMk cId="522827454" sldId="382"/>
            <ac:spMk id="2" creationId="{F0983B31-9524-9066-4FC5-263A81E75176}"/>
          </ac:spMkLst>
        </pc:spChg>
        <pc:spChg chg="mod">
          <ac:chgData name="Bill Heath" userId="e5502471a9019beb" providerId="LiveId" clId="{813D262F-908F-4E50-9894-E380FCA4CA07}" dt="2026-02-25T21:53:05.389" v="271" actId="1076"/>
          <ac:spMkLst>
            <pc:docMk/>
            <pc:sldMk cId="522827454" sldId="382"/>
            <ac:spMk id="7" creationId="{DF900E41-422E-AFD3-6E17-5BA9E42030B1}"/>
          </ac:spMkLst>
        </pc:spChg>
      </pc:sldChg>
      <pc:sldChg chg="add del">
        <pc:chgData name="Bill Heath" userId="e5502471a9019beb" providerId="LiveId" clId="{813D262F-908F-4E50-9894-E380FCA4CA07}" dt="2026-01-31T00:14:31.608" v="5" actId="2696"/>
        <pc:sldMkLst>
          <pc:docMk/>
          <pc:sldMk cId="3104253408" sldId="38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78163" cy="469900"/>
          </a:xfrm>
          <a:prstGeom prst="rect">
            <a:avLst/>
          </a:prstGeom>
        </p:spPr>
        <p:txBody>
          <a:bodyPr vert="horz" lIns="91417" tIns="45710" rIns="91417" bIns="4571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6" y="0"/>
            <a:ext cx="3078163" cy="469900"/>
          </a:xfrm>
          <a:prstGeom prst="rect">
            <a:avLst/>
          </a:prstGeom>
        </p:spPr>
        <p:txBody>
          <a:bodyPr vert="horz" lIns="91417" tIns="45710" rIns="91417" bIns="45710" rtlCol="0"/>
          <a:lstStyle>
            <a:lvl1pPr algn="r">
              <a:defRPr sz="1200"/>
            </a:lvl1pPr>
          </a:lstStyle>
          <a:p>
            <a:fld id="{0AC9DA1F-9C06-46A4-8A99-BC0A7DC41F13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7" tIns="45710" rIns="91417" bIns="4571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518025"/>
            <a:ext cx="5683250" cy="3697288"/>
          </a:xfrm>
          <a:prstGeom prst="rect">
            <a:avLst/>
          </a:prstGeom>
        </p:spPr>
        <p:txBody>
          <a:bodyPr vert="horz" lIns="91417" tIns="45710" rIns="91417" bIns="4571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8918576"/>
            <a:ext cx="3078163" cy="469900"/>
          </a:xfrm>
          <a:prstGeom prst="rect">
            <a:avLst/>
          </a:prstGeom>
        </p:spPr>
        <p:txBody>
          <a:bodyPr vert="horz" lIns="91417" tIns="45710" rIns="91417" bIns="4571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6" y="8918576"/>
            <a:ext cx="3078163" cy="469900"/>
          </a:xfrm>
          <a:prstGeom prst="rect">
            <a:avLst/>
          </a:prstGeom>
        </p:spPr>
        <p:txBody>
          <a:bodyPr vert="horz" lIns="91417" tIns="45710" rIns="91417" bIns="45710" rtlCol="0" anchor="b"/>
          <a:lstStyle>
            <a:lvl1pPr algn="r">
              <a:defRPr sz="1200"/>
            </a:lvl1pPr>
          </a:lstStyle>
          <a:p>
            <a:fld id="{EF112C6F-2770-4703-98DB-2275B640C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012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defTabSz="914346">
              <a:defRPr/>
            </a:pPr>
            <a:r>
              <a:rPr lang="en-US">
                <a:solidFill>
                  <a:prstClr val="black"/>
                </a:solidFill>
                <a:latin typeface="Calibri" panose="020F0502020204030204"/>
              </a:rPr>
              <a:t>Fellowship Church by Bill Heath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defTabSz="914346">
              <a:defRPr/>
            </a:pPr>
            <a:fld id="{1AD51A55-303F-4D54-AB99-832332D3BB80}" type="datetime1">
              <a:rPr lang="en-US">
                <a:solidFill>
                  <a:prstClr val="black"/>
                </a:solidFill>
                <a:latin typeface="Calibri" panose="020F0502020204030204"/>
              </a:rPr>
              <a:pPr defTabSz="914346">
                <a:defRPr/>
              </a:pPr>
              <a:t>2/25/2026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defTabSz="914346">
              <a:defRPr/>
            </a:pPr>
            <a:r>
              <a:rPr lang="en-US">
                <a:solidFill>
                  <a:prstClr val="black"/>
                </a:solidFill>
                <a:latin typeface="Calibri" panose="020F0502020204030204"/>
              </a:rPr>
              <a:t>Notes:  Core Scriptures to profit the souls of women with God's design, purpose, and beauty.  Genesis 1:27, Proverbs 31, Matthew 19:4, Romans 16:1-16, Ephesians 5:22-33, 1 Peter 3:1-7</a:t>
            </a:r>
          </a:p>
        </p:txBody>
      </p:sp>
    </p:spTree>
    <p:extLst>
      <p:ext uri="{BB962C8B-B14F-4D97-AF65-F5344CB8AC3E}">
        <p14:creationId xmlns:p14="http://schemas.microsoft.com/office/powerpoint/2010/main" val="2741437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259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2/25/2026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38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2/25/2026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6263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2/25/2026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276972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2/25/2026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4979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2/25/2026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6868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2/25/2026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9779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8134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23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633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63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854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97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888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205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464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2/25/2026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485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B53A7-3209-46A6-9454-F38EAC8F11E7}" type="datetimeFigureOut">
              <a:rPr lang="en-US" smtClean="0"/>
              <a:pPr/>
              <a:t>2/25/2026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325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  <p:sldLayoutId id="2147483885" r:id="rId12"/>
    <p:sldLayoutId id="2147483886" r:id="rId13"/>
    <p:sldLayoutId id="2147483887" r:id="rId14"/>
    <p:sldLayoutId id="2147483888" r:id="rId15"/>
    <p:sldLayoutId id="2147483889" r:id="rId16"/>
    <p:sldLayoutId id="2147483890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E5C6185-BA62-417B-B11E-D6CE654AE4F5}"/>
              </a:ext>
            </a:extLst>
          </p:cNvPr>
          <p:cNvSpPr txBox="1"/>
          <p:nvPr/>
        </p:nvSpPr>
        <p:spPr>
          <a:xfrm>
            <a:off x="63431" y="15988"/>
            <a:ext cx="1209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Fellowship Church,  Feb 25, 2026                                                                                                             B. Heath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DB6C924B-D136-B41C-57F2-9E15057EFB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6553" y="0"/>
            <a:ext cx="9232960" cy="1110343"/>
          </a:xfrm>
        </p:spPr>
        <p:txBody>
          <a:bodyPr>
            <a:normAutofit fontScale="62500" lnSpcReduction="20000"/>
          </a:bodyPr>
          <a:lstStyle/>
          <a:p>
            <a:r>
              <a:rPr lang="en-US" sz="3200" dirty="0"/>
              <a:t>  Straight and Balanced     </a:t>
            </a:r>
          </a:p>
          <a:p>
            <a:r>
              <a:rPr lang="en-US" sz="1800" dirty="0"/>
              <a:t>(Luke 3:4-6)</a:t>
            </a:r>
          </a:p>
          <a:p>
            <a:r>
              <a:rPr lang="en-US" dirty="0"/>
              <a:t>The Faith, a noun, G3982, </a:t>
            </a:r>
            <a:r>
              <a:rPr lang="en-US" dirty="0" err="1"/>
              <a:t>pis’</a:t>
            </a:r>
            <a:r>
              <a:rPr lang="en-US" dirty="0"/>
              <a:t>-tis, 244x, Hebrews 11-11x (11:1-3, 6, 38-40, 12:1-4; Romans 15:23, Jude 1:3)</a:t>
            </a:r>
          </a:p>
          <a:p>
            <a:endParaRPr lang="en-US" dirty="0"/>
          </a:p>
        </p:txBody>
      </p:sp>
      <p:pic>
        <p:nvPicPr>
          <p:cNvPr id="4098" name="Picture 2" descr="Image result for balance">
            <a:extLst>
              <a:ext uri="{FF2B5EF4-FFF2-40B4-BE49-F238E27FC236}">
                <a16:creationId xmlns:a16="http://schemas.microsoft.com/office/drawing/2014/main" id="{94A68CC1-A35B-E44A-258F-98BB866D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751" y="1431862"/>
            <a:ext cx="2130894" cy="2649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Plumbline Bible">
            <a:extLst>
              <a:ext uri="{FF2B5EF4-FFF2-40B4-BE49-F238E27FC236}">
                <a16:creationId xmlns:a16="http://schemas.microsoft.com/office/drawing/2014/main" id="{9EEDE0C2-EE51-FBC3-E1C7-6D92032E06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88" y="1529710"/>
            <a:ext cx="2425197" cy="2425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8485E64-3BDB-27A6-C3D9-F275AD723DA6}"/>
              </a:ext>
            </a:extLst>
          </p:cNvPr>
          <p:cNvSpPr txBox="1"/>
          <p:nvPr/>
        </p:nvSpPr>
        <p:spPr>
          <a:xfrm>
            <a:off x="9763197" y="4323997"/>
            <a:ext cx="242880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OT: 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Deut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 25:13-16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Pr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 20:10, Dan 5:25-28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  <a:p>
            <a:r>
              <a:rPr lang="en-US" sz="2000" dirty="0"/>
              <a:t>NT:  Hebrews 12:1</a:t>
            </a:r>
          </a:p>
          <a:p>
            <a:r>
              <a:rPr lang="en-US" sz="2000" dirty="0"/>
              <a:t>1 Cor 3:11-15</a:t>
            </a:r>
          </a:p>
          <a:p>
            <a:r>
              <a:rPr lang="en-US" sz="2000" dirty="0"/>
              <a:t>Philippians 4:5</a:t>
            </a:r>
          </a:p>
          <a:p>
            <a:r>
              <a:rPr lang="en-US" sz="2000" dirty="0"/>
              <a:t>James 3:17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EEF026-F07A-9A8D-74F7-DB7139A5BCC1}"/>
              </a:ext>
            </a:extLst>
          </p:cNvPr>
          <p:cNvSpPr txBox="1"/>
          <p:nvPr/>
        </p:nvSpPr>
        <p:spPr>
          <a:xfrm>
            <a:off x="83751" y="4159722"/>
            <a:ext cx="2788218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OT:  Ps 5:8,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Pr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 4:25-27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Amos 7:7-8, Is 28:13, 17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NT:  Mt 3:3,</a:t>
            </a:r>
            <a:r>
              <a:rPr lang="en-US" sz="2000" dirty="0">
                <a:solidFill>
                  <a:srgbClr val="FFFFFF"/>
                </a:solidFill>
                <a:latin typeface="Gill Sans MT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 Acts 9:11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Hebrews 12:13, Jude 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FFFFFF"/>
                </a:solidFill>
                <a:latin typeface="Gill Sans MT"/>
              </a:rPr>
              <a:t>1 Cor 15:1-4, 2 Tim 3:10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John 7:16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8B1BFC7-F1FB-7C24-B2DD-713F88A233D1}"/>
              </a:ext>
            </a:extLst>
          </p:cNvPr>
          <p:cNvSpPr txBox="1"/>
          <p:nvPr/>
        </p:nvSpPr>
        <p:spPr>
          <a:xfrm>
            <a:off x="2860298" y="1153165"/>
            <a:ext cx="6844639" cy="563231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Gill Sans MT"/>
              </a:rPr>
              <a:t>Old Testament:  True Prophets of the Faith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Gill Sans MT"/>
              </a:rPr>
              <a:t>#13 – Samuel:  Lifelong Shining Faith (Heb 11:32f, 1 Sam)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Gill Sans MT"/>
              </a:rPr>
              <a:t>#14 – Nathan &amp; Gad:  The Comforter’s Faith (Heb 11:32g)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Gill Sans MT"/>
              </a:rPr>
              <a:t>#15 – Man of God &amp; Old Prophet:   Weak Prophets of the Faith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Gill Sans MT"/>
              </a:rPr>
              <a:t>#16 – Azariah &amp; Hanani:  Two Prophets and Two Effects of Truth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Gill Sans MT"/>
              </a:rPr>
              <a:t>#17 – Jehu, a Prophet, &amp; Micaiah:  Little-Known Prophets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Gill Sans MT"/>
              </a:rPr>
              <a:t>#18 – Elijah:  The Past, Present, and Future Prophet of the Faith </a:t>
            </a:r>
            <a:r>
              <a:rPr lang="en-US" sz="1200" dirty="0">
                <a:latin typeface="Gill Sans MT"/>
              </a:rPr>
              <a:t>(Heb 11:35)</a:t>
            </a:r>
            <a:endParaRPr lang="en-US" dirty="0">
              <a:latin typeface="Gill Sans M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Gill Sans MT"/>
              </a:rPr>
              <a:t>#19 – Elisha:  Prophet of Power and Water (Heb 11:35)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Gill Sans MT"/>
              </a:rPr>
              <a:t>#20 – Jonah &amp; Nahum:  God’s Mercy &amp; Judgment on Nineveh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Gill Sans MT"/>
              </a:rPr>
              <a:t>#21 – </a:t>
            </a:r>
            <a:r>
              <a:rPr lang="en-US" b="1" dirty="0">
                <a:latin typeface="Gill Sans MT"/>
              </a:rPr>
              <a:t>Ho</a:t>
            </a:r>
            <a:r>
              <a:rPr lang="en-US" dirty="0">
                <a:latin typeface="Gill Sans MT"/>
              </a:rPr>
              <a:t>sea, </a:t>
            </a:r>
            <a:r>
              <a:rPr lang="en-US" b="1" dirty="0">
                <a:latin typeface="Gill Sans MT"/>
              </a:rPr>
              <a:t>Jo</a:t>
            </a:r>
            <a:r>
              <a:rPr lang="en-US" dirty="0">
                <a:latin typeface="Gill Sans MT"/>
              </a:rPr>
              <a:t>el, &amp; </a:t>
            </a:r>
            <a:r>
              <a:rPr lang="en-US" b="1" dirty="0">
                <a:latin typeface="Gill Sans MT"/>
              </a:rPr>
              <a:t>Am</a:t>
            </a:r>
            <a:r>
              <a:rPr lang="en-US" dirty="0">
                <a:latin typeface="Gill Sans MT"/>
              </a:rPr>
              <a:t>os:  Future Judgments and Blessings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Gill Sans MT"/>
              </a:rPr>
              <a:t>#22 – </a:t>
            </a:r>
            <a:r>
              <a:rPr lang="en-US" b="1" dirty="0">
                <a:latin typeface="Gill Sans MT"/>
              </a:rPr>
              <a:t>O</a:t>
            </a:r>
            <a:r>
              <a:rPr lang="en-US" dirty="0">
                <a:latin typeface="Gill Sans MT"/>
              </a:rPr>
              <a:t>badiah, </a:t>
            </a:r>
            <a:r>
              <a:rPr lang="en-US" b="1" dirty="0">
                <a:latin typeface="Gill Sans MT"/>
              </a:rPr>
              <a:t>J</a:t>
            </a:r>
            <a:r>
              <a:rPr lang="en-US" dirty="0">
                <a:latin typeface="Gill Sans MT"/>
              </a:rPr>
              <a:t>onah, &amp; </a:t>
            </a:r>
            <a:r>
              <a:rPr lang="en-US" b="1" dirty="0">
                <a:latin typeface="Gill Sans MT"/>
              </a:rPr>
              <a:t>M</a:t>
            </a:r>
            <a:r>
              <a:rPr lang="en-US" dirty="0">
                <a:latin typeface="Gill Sans MT"/>
              </a:rPr>
              <a:t>icah:  Fight with Hate,  Anger, &amp; Darkness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Gill Sans MT"/>
              </a:rPr>
              <a:t>#23 –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ill Sans MT"/>
                <a:ea typeface="+mn-ea"/>
                <a:cs typeface="+mn-cs"/>
              </a:rPr>
              <a:t> Isaiah:  Prophet of Majesty and Royalty </a:t>
            </a:r>
            <a:r>
              <a:rPr lang="en-US" dirty="0">
                <a:latin typeface="Gill Sans MT"/>
              </a:rPr>
              <a:t> (Heb 11:37)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Gill Sans MT"/>
              <a:ea typeface="+mn-ea"/>
              <a:cs typeface="+mn-cs"/>
            </a:endParaRPr>
          </a:p>
          <a:p>
            <a:pPr defTabSz="914400"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#24 –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Nah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um,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ill Sans MT"/>
                <a:ea typeface="+mn-ea"/>
                <a:cs typeface="+mn-cs"/>
              </a:rPr>
              <a:t>Hab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ill Sans MT"/>
                <a:ea typeface="+mn-ea"/>
                <a:cs typeface="+mn-cs"/>
              </a:rPr>
              <a:t>akkuk, &amp;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ill Sans MT"/>
                <a:ea typeface="+mn-ea"/>
                <a:cs typeface="+mn-cs"/>
              </a:rPr>
              <a:t>Zep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ill Sans MT"/>
                <a:ea typeface="+mn-ea"/>
                <a:cs typeface="+mn-cs"/>
              </a:rPr>
              <a:t>haniah:  </a:t>
            </a:r>
            <a:r>
              <a:rPr lang="en-US" dirty="0">
                <a:latin typeface="Gill Sans MT"/>
              </a:rPr>
              <a:t>God the Loving-Holy Judge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Gill Sans MT"/>
              <a:ea typeface="+mn-ea"/>
              <a:cs typeface="+mn-cs"/>
            </a:endParaRPr>
          </a:p>
          <a:p>
            <a:pPr defTabSz="914400"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ill Sans MT"/>
                <a:ea typeface="+mn-ea"/>
                <a:cs typeface="+mn-cs"/>
              </a:rPr>
              <a:t>#25 – Huldah:  Prophetess of Anomaly &amp; Conformity of</a:t>
            </a:r>
            <a:r>
              <a:rPr lang="en-US" dirty="0">
                <a:latin typeface="Gill Sans MT"/>
              </a:rPr>
              <a:t>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ill Sans MT"/>
                <a:ea typeface="+mn-ea"/>
                <a:cs typeface="+mn-cs"/>
              </a:rPr>
              <a:t>the Faith</a:t>
            </a:r>
          </a:p>
          <a:p>
            <a:pPr defTabSz="914400">
              <a:defRPr/>
            </a:pPr>
            <a:r>
              <a:rPr lang="en-US" dirty="0">
                <a:solidFill>
                  <a:srgbClr val="FFFFFF"/>
                </a:solidFill>
                <a:latin typeface="Gill Sans MT"/>
              </a:rPr>
              <a:t>#26 </a:t>
            </a:r>
            <a:r>
              <a:rPr lang="en-US" dirty="0">
                <a:latin typeface="Gill Sans MT"/>
              </a:rPr>
              <a:t>– Jeremiah &amp; Lamentations: Speak,  Weep, and Turn unto the LORD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FFFFFF"/>
                </a:solidFill>
                <a:latin typeface="Gill Sans MT"/>
              </a:rPr>
              <a:t>#27 </a:t>
            </a:r>
            <a:r>
              <a:rPr lang="en-US" dirty="0">
                <a:latin typeface="Gill Sans MT"/>
              </a:rPr>
              <a:t>– Ezekiel:  Watchman on a Short Leash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FFFFFF"/>
                </a:solidFill>
                <a:latin typeface="Gill Sans MT"/>
              </a:rPr>
              <a:t>#28 – </a:t>
            </a:r>
            <a:r>
              <a:rPr lang="en-US" dirty="0">
                <a:latin typeface="Gill Sans MT"/>
              </a:rPr>
              <a:t>Daniel:  Prophet of Self-control and Godliness </a:t>
            </a:r>
          </a:p>
          <a:p>
            <a:pPr defTabSz="914400">
              <a:defRPr/>
            </a:pPr>
            <a:r>
              <a:rPr lang="en-US" dirty="0">
                <a:latin typeface="Gill Sans MT"/>
              </a:rPr>
              <a:t>#29 – </a:t>
            </a:r>
            <a:r>
              <a:rPr lang="en-US" b="1" dirty="0">
                <a:solidFill>
                  <a:schemeClr val="bg1"/>
                </a:solidFill>
                <a:highlight>
                  <a:srgbClr val="FFFF00"/>
                </a:highlight>
                <a:latin typeface="Gill Sans MT"/>
              </a:rPr>
              <a:t>Ha</a:t>
            </a:r>
            <a:r>
              <a:rPr lang="en-US" dirty="0">
                <a:solidFill>
                  <a:schemeClr val="bg1"/>
                </a:solidFill>
                <a:highlight>
                  <a:srgbClr val="FFFF00"/>
                </a:highlight>
                <a:latin typeface="Gill Sans MT"/>
              </a:rPr>
              <a:t>ggai, </a:t>
            </a:r>
            <a:r>
              <a:rPr lang="en-US" b="1" dirty="0">
                <a:solidFill>
                  <a:srgbClr val="FFFFFF"/>
                </a:solidFill>
                <a:latin typeface="Gill Sans MT"/>
              </a:rPr>
              <a:t>Ze</a:t>
            </a:r>
            <a:r>
              <a:rPr lang="en-US" dirty="0">
                <a:solidFill>
                  <a:srgbClr val="FFFFFF"/>
                </a:solidFill>
                <a:latin typeface="Gill Sans MT"/>
              </a:rPr>
              <a:t>chariah, &amp; </a:t>
            </a:r>
            <a:r>
              <a:rPr lang="en-US" b="1" dirty="0">
                <a:solidFill>
                  <a:srgbClr val="FFFFFF"/>
                </a:solidFill>
                <a:latin typeface="Gill Sans MT"/>
              </a:rPr>
              <a:t>Ma</a:t>
            </a:r>
            <a:r>
              <a:rPr lang="en-US" dirty="0">
                <a:solidFill>
                  <a:srgbClr val="FFFFFF"/>
                </a:solidFill>
                <a:latin typeface="Gill Sans MT"/>
              </a:rPr>
              <a:t>lachi:   </a:t>
            </a:r>
            <a:r>
              <a:rPr lang="en-US" dirty="0">
                <a:solidFill>
                  <a:schemeClr val="bg1"/>
                </a:solidFill>
                <a:highlight>
                  <a:srgbClr val="FFFF00"/>
                </a:highlight>
                <a:latin typeface="Gill Sans MT"/>
              </a:rPr>
              <a:t>Revival,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ill Sans MT"/>
                <a:ea typeface="+mn-ea"/>
                <a:cs typeface="+mn-cs"/>
              </a:rPr>
              <a:t>#</a:t>
            </a:r>
            <a:r>
              <a:rPr lang="en-US" dirty="0">
                <a:latin typeface="Gill Sans MT"/>
              </a:rPr>
              <a:t>30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ill Sans MT"/>
                <a:ea typeface="+mn-ea"/>
                <a:cs typeface="+mn-cs"/>
              </a:rPr>
              <a:t> – True Prophets in the New Testament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ill Sans MT"/>
                <a:ea typeface="+mn-ea"/>
                <a:cs typeface="+mn-cs"/>
              </a:rPr>
              <a:t>#31 – False Prophets in the Old Testament and the New Testament                                                </a:t>
            </a:r>
            <a:endParaRPr lang="en-US" dirty="0"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1928839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F900E41-422E-AFD3-6E17-5BA9E42030B1}"/>
              </a:ext>
            </a:extLst>
          </p:cNvPr>
          <p:cNvSpPr txBox="1"/>
          <p:nvPr/>
        </p:nvSpPr>
        <p:spPr>
          <a:xfrm>
            <a:off x="0" y="0"/>
            <a:ext cx="12147549" cy="689938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54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>
              <a:lnSpc>
                <a:spcPts val="1200"/>
              </a:lnSpc>
            </a:pPr>
            <a:endParaRPr lang="en-US" sz="2400" b="1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>
              <a:lnSpc>
                <a:spcPts val="1200"/>
              </a:lnSpc>
            </a:pPr>
            <a:endParaRPr lang="en-US" sz="2800" b="1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r>
              <a:rPr lang="en-US" sz="2800" b="1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Title: The Way of True Revival  </a:t>
            </a:r>
            <a:r>
              <a:rPr lang="en-US" sz="2800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Haggai in Hebrew “My festival</a:t>
            </a:r>
            <a:r>
              <a:rPr lang="en-US" sz="2800" b="1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”</a:t>
            </a:r>
          </a:p>
          <a:p>
            <a:pPr>
              <a:lnSpc>
                <a:spcPts val="1200"/>
              </a:lnSpc>
            </a:pPr>
            <a:endParaRPr lang="en-US" sz="2800" b="1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endParaRPr lang="en-US" sz="2800" b="1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endParaRPr lang="en-US" sz="2800" b="1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r>
              <a:rPr lang="en-US" sz="2800" b="1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Time: 520 BC  &gt; 4 months.  </a:t>
            </a:r>
            <a:r>
              <a:rPr lang="en-US" sz="2800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Past-present-future, 3500 yrs</a:t>
            </a:r>
            <a:r>
              <a:rPr lang="en-US" sz="2800" b="1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.</a:t>
            </a:r>
          </a:p>
          <a:p>
            <a:pPr>
              <a:lnSpc>
                <a:spcPts val="1200"/>
              </a:lnSpc>
            </a:pPr>
            <a:endParaRPr lang="en-US" sz="2800" b="1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endParaRPr lang="en-US" sz="2800" b="1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endParaRPr lang="en-US" sz="2800" b="1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r>
              <a:rPr lang="en-US" sz="2800" b="1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Place: Jerusalem, Temple built “from this day upward” </a:t>
            </a:r>
          </a:p>
          <a:p>
            <a:pPr>
              <a:lnSpc>
                <a:spcPts val="1200"/>
              </a:lnSpc>
            </a:pPr>
            <a:endParaRPr lang="en-US" sz="2800" b="1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endParaRPr lang="en-US" sz="2800" b="1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endParaRPr lang="en-US" sz="2800" b="1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r>
              <a:rPr lang="en-US" sz="2800" b="1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Old Testament Temple				New Testament Temple</a:t>
            </a:r>
            <a:endParaRPr lang="en-US" sz="2800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>
              <a:lnSpc>
                <a:spcPts val="1200"/>
              </a:lnSpc>
            </a:pPr>
            <a:r>
              <a:rPr lang="en-US" sz="2800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                                                               </a:t>
            </a:r>
          </a:p>
          <a:p>
            <a:pPr>
              <a:lnSpc>
                <a:spcPts val="1200"/>
              </a:lnSpc>
            </a:pPr>
            <a:endParaRPr lang="en-US" sz="2800" dirty="0">
              <a:solidFill>
                <a:schemeClr val="bg1"/>
              </a:solidFill>
              <a:effectLst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514350" indent="-514350">
              <a:lnSpc>
                <a:spcPts val="1200"/>
              </a:lnSpc>
              <a:buAutoNum type="arabicPeriod"/>
            </a:pPr>
            <a:r>
              <a:rPr lang="en-US" sz="2800" dirty="0">
                <a:solidFill>
                  <a:schemeClr val="bg1"/>
                </a:solidFill>
                <a:ea typeface="Cambria Math" panose="02040503050406030204" pitchFamily="18" charset="0"/>
                <a:cs typeface="Wingdings 3" panose="05040102010807070707" pitchFamily="18" charset="2"/>
              </a:rPr>
              <a:t>Moses (the lawgiver)					1.  Jesus	(better than Moses)</a:t>
            </a:r>
          </a:p>
          <a:p>
            <a:pPr marL="514350" indent="-514350">
              <a:lnSpc>
                <a:spcPts val="1200"/>
              </a:lnSpc>
              <a:buAutoNum type="arabicPeriod"/>
            </a:pPr>
            <a:endParaRPr lang="en-US" sz="2800" dirty="0">
              <a:solidFill>
                <a:schemeClr val="bg1"/>
              </a:solidFill>
              <a:effectLst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514350" indent="-514350">
              <a:lnSpc>
                <a:spcPts val="1200"/>
              </a:lnSpc>
              <a:buAutoNum type="arabicPeriod"/>
            </a:pPr>
            <a:endParaRPr lang="en-US" sz="2800" dirty="0">
              <a:solidFill>
                <a:schemeClr val="bg1"/>
              </a:solidFill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514350" indent="-514350">
              <a:lnSpc>
                <a:spcPts val="1200"/>
              </a:lnSpc>
              <a:buAutoNum type="arabicPeriod"/>
            </a:pPr>
            <a:r>
              <a:rPr lang="en-US" sz="2800" dirty="0">
                <a:solidFill>
                  <a:schemeClr val="bg1"/>
                </a:solidFill>
                <a:effectLst/>
                <a:ea typeface="Cambria Math" panose="02040503050406030204" pitchFamily="18" charset="0"/>
                <a:cs typeface="Wingdings 3" panose="05040102010807070707" pitchFamily="18" charset="2"/>
              </a:rPr>
              <a:t>Jew </a:t>
            </a:r>
            <a:r>
              <a:rPr lang="en-US" sz="2800" dirty="0">
                <a:solidFill>
                  <a:schemeClr val="bg1"/>
                </a:solidFill>
                <a:ea typeface="Cambria Math" panose="02040503050406030204" pitchFamily="18" charset="0"/>
                <a:cs typeface="Wingdings 3" panose="05040102010807070707" pitchFamily="18" charset="2"/>
              </a:rPr>
              <a:t>(until the birth of Jesus)</a:t>
            </a:r>
            <a:r>
              <a:rPr lang="en-US" sz="2800" dirty="0">
                <a:solidFill>
                  <a:schemeClr val="bg1"/>
                </a:solidFill>
                <a:effectLst/>
                <a:ea typeface="Cambria Math" panose="02040503050406030204" pitchFamily="18" charset="0"/>
                <a:cs typeface="Wingdings 3" panose="05040102010807070707" pitchFamily="18" charset="2"/>
              </a:rPr>
              <a:t>			2.  Gentiles (all people)</a:t>
            </a:r>
          </a:p>
          <a:p>
            <a:pPr marL="514350" indent="-514350">
              <a:lnSpc>
                <a:spcPts val="1200"/>
              </a:lnSpc>
              <a:buAutoNum type="arabicPeriod"/>
            </a:pPr>
            <a:endParaRPr lang="en-US" sz="2800" dirty="0">
              <a:solidFill>
                <a:schemeClr val="bg1"/>
              </a:solidFill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514350" indent="-514350">
              <a:lnSpc>
                <a:spcPts val="1200"/>
              </a:lnSpc>
              <a:buAutoNum type="arabicPeriod"/>
            </a:pPr>
            <a:endParaRPr lang="en-US" sz="2800" dirty="0">
              <a:solidFill>
                <a:schemeClr val="bg1"/>
              </a:solidFill>
              <a:effectLst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514350" indent="-514350">
              <a:lnSpc>
                <a:spcPts val="1200"/>
              </a:lnSpc>
              <a:buAutoNum type="arabicPeriod"/>
            </a:pPr>
            <a:r>
              <a:rPr lang="en-US" sz="2800" dirty="0">
                <a:solidFill>
                  <a:schemeClr val="bg1"/>
                </a:solidFill>
                <a:ea typeface="Cambria Math" panose="02040503050406030204" pitchFamily="18" charset="0"/>
                <a:cs typeface="Wingdings 3" panose="05040102010807070707" pitchFamily="18" charset="2"/>
              </a:rPr>
              <a:t>One nation (Israel)						3.  All nations (the world)</a:t>
            </a:r>
          </a:p>
          <a:p>
            <a:pPr marL="514350" indent="-514350">
              <a:lnSpc>
                <a:spcPts val="1200"/>
              </a:lnSpc>
              <a:buAutoNum type="arabicPeriod"/>
            </a:pPr>
            <a:endParaRPr lang="en-US" sz="2800" dirty="0">
              <a:solidFill>
                <a:schemeClr val="bg1"/>
              </a:solidFill>
              <a:effectLst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514350" indent="-514350">
              <a:lnSpc>
                <a:spcPts val="1200"/>
              </a:lnSpc>
              <a:buAutoNum type="arabicPeriod"/>
            </a:pPr>
            <a:endParaRPr lang="en-US" sz="2800" dirty="0">
              <a:solidFill>
                <a:schemeClr val="bg1"/>
              </a:solidFill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514350" indent="-514350">
              <a:lnSpc>
                <a:spcPts val="1200"/>
              </a:lnSpc>
              <a:buAutoNum type="arabicPeriod"/>
            </a:pPr>
            <a:r>
              <a:rPr lang="en-US" sz="2800" dirty="0">
                <a:solidFill>
                  <a:schemeClr val="bg1"/>
                </a:solidFill>
                <a:ea typeface="Cambria Math" panose="02040503050406030204" pitchFamily="18" charset="0"/>
                <a:cs typeface="Wingdings 3" panose="05040102010807070707" pitchFamily="18" charset="2"/>
              </a:rPr>
              <a:t>Physical (seen)							4.  Spiritual (unseen)</a:t>
            </a:r>
          </a:p>
          <a:p>
            <a:pPr marL="514350" indent="-514350">
              <a:lnSpc>
                <a:spcPts val="1200"/>
              </a:lnSpc>
              <a:buAutoNum type="arabicPeriod"/>
            </a:pPr>
            <a:endParaRPr lang="en-US" sz="2800" dirty="0">
              <a:solidFill>
                <a:schemeClr val="bg1"/>
              </a:solidFill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514350" indent="-514350">
              <a:lnSpc>
                <a:spcPts val="1200"/>
              </a:lnSpc>
              <a:buAutoNum type="arabicPeriod"/>
            </a:pPr>
            <a:endParaRPr lang="en-US" sz="2800" dirty="0">
              <a:solidFill>
                <a:schemeClr val="bg1"/>
              </a:solidFill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514350" indent="-514350">
              <a:lnSpc>
                <a:spcPts val="1200"/>
              </a:lnSpc>
              <a:buAutoNum type="arabicPeriod"/>
            </a:pPr>
            <a:r>
              <a:rPr lang="en-US" sz="2800" dirty="0">
                <a:solidFill>
                  <a:schemeClr val="bg1"/>
                </a:solidFill>
                <a:ea typeface="Cambria Math" panose="02040503050406030204" pitchFamily="18" charset="0"/>
                <a:cs typeface="Wingdings 3" panose="05040102010807070707" pitchFamily="18" charset="2"/>
              </a:rPr>
              <a:t>External  (Jesus concealed)			5.  Internal (Jesus revealed)</a:t>
            </a:r>
          </a:p>
          <a:p>
            <a:pPr marL="514350" indent="-514350">
              <a:lnSpc>
                <a:spcPts val="1200"/>
              </a:lnSpc>
              <a:buAutoNum type="arabicPeriod"/>
            </a:pPr>
            <a:endParaRPr lang="en-US" sz="2800" dirty="0">
              <a:solidFill>
                <a:schemeClr val="bg1"/>
              </a:solidFill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514350" indent="-514350">
              <a:lnSpc>
                <a:spcPts val="1200"/>
              </a:lnSpc>
              <a:buAutoNum type="arabicPeriod"/>
            </a:pPr>
            <a:endParaRPr lang="en-US" sz="2800" dirty="0">
              <a:solidFill>
                <a:schemeClr val="bg1"/>
              </a:solidFill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514350" indent="-514350">
              <a:lnSpc>
                <a:spcPts val="1200"/>
              </a:lnSpc>
              <a:buAutoNum type="arabicPeriod"/>
            </a:pPr>
            <a:r>
              <a:rPr lang="en-US" sz="2800" dirty="0">
                <a:solidFill>
                  <a:schemeClr val="bg1"/>
                </a:solidFill>
                <a:effectLst/>
                <a:ea typeface="Cambria Math" panose="02040503050406030204" pitchFamily="18" charset="0"/>
                <a:cs typeface="Wingdings 3" panose="05040102010807070707" pitchFamily="18" charset="2"/>
              </a:rPr>
              <a:t>Temporary (in time)					6.  Eternal (outside of time)</a:t>
            </a:r>
          </a:p>
          <a:p>
            <a:pPr marL="514350" indent="-514350">
              <a:lnSpc>
                <a:spcPts val="1200"/>
              </a:lnSpc>
              <a:buAutoNum type="arabicPeriod"/>
            </a:pPr>
            <a:endParaRPr lang="en-US" sz="2800" dirty="0">
              <a:solidFill>
                <a:schemeClr val="bg1"/>
              </a:solidFill>
              <a:effectLst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endParaRPr lang="en-US" sz="2800" dirty="0">
              <a:solidFill>
                <a:schemeClr val="bg1"/>
              </a:solidFill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r>
              <a:rPr lang="en-US" sz="2800" dirty="0">
                <a:solidFill>
                  <a:schemeClr val="bg1"/>
                </a:solidFill>
                <a:ea typeface="Cambria Math" panose="02040503050406030204" pitchFamily="18" charset="0"/>
                <a:cs typeface="Wingdings 3" panose="05040102010807070707" pitchFamily="18" charset="2"/>
              </a:rPr>
              <a:t>7.   Little temples (in Babylon)			7.  My body and the Body of Christ</a:t>
            </a:r>
          </a:p>
          <a:p>
            <a:pPr>
              <a:lnSpc>
                <a:spcPts val="1200"/>
              </a:lnSpc>
            </a:pPr>
            <a:r>
              <a:rPr lang="en-US" sz="2800" dirty="0">
                <a:solidFill>
                  <a:schemeClr val="bg1"/>
                </a:solidFill>
                <a:effectLst/>
                <a:ea typeface="Cambria Math" panose="02040503050406030204" pitchFamily="18" charset="0"/>
                <a:cs typeface="Wingdings 3" panose="05040102010807070707" pitchFamily="18" charset="2"/>
              </a:rPr>
              <a:t>            </a:t>
            </a:r>
          </a:p>
          <a:p>
            <a:pPr>
              <a:lnSpc>
                <a:spcPts val="1200"/>
              </a:lnSpc>
            </a:pPr>
            <a:endParaRPr lang="en-US" sz="2800" b="1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endParaRPr lang="en-US" sz="2800" b="1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r>
              <a:rPr lang="en-US" sz="2800" b="1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Application:  Quit ye like men, 1 Cor 16:13-14 </a:t>
            </a:r>
            <a:r>
              <a:rPr lang="en-US" sz="2800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(3</a:t>
            </a:r>
            <a:r>
              <a:rPr lang="en-US" sz="2800" baseline="30000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rd</a:t>
            </a:r>
            <a:r>
              <a:rPr lang="en-US" sz="2800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 of 5 parts) </a:t>
            </a:r>
          </a:p>
          <a:p>
            <a:pPr>
              <a:lnSpc>
                <a:spcPts val="1200"/>
              </a:lnSpc>
            </a:pPr>
            <a:endParaRPr lang="en-US" sz="2800" b="1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endParaRPr lang="en-US" sz="2800" b="1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r>
              <a:rPr lang="en-US" sz="2800" b="1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                      Day by day, hour by hour, in 2026</a:t>
            </a:r>
          </a:p>
        </p:txBody>
      </p:sp>
      <p:sp>
        <p:nvSpPr>
          <p:cNvPr id="5" name="AutoShape 4" descr="Huldah Gates - Madain Project (en)">
            <a:extLst>
              <a:ext uri="{FF2B5EF4-FFF2-40B4-BE49-F238E27FC236}">
                <a16:creationId xmlns:a16="http://schemas.microsoft.com/office/drawing/2014/main" id="{697E6E69-10A7-E95B-7E17-1563636825D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Huldah Gate in Jerusalem | leonmauldin.blog">
            <a:extLst>
              <a:ext uri="{FF2B5EF4-FFF2-40B4-BE49-F238E27FC236}">
                <a16:creationId xmlns:a16="http://schemas.microsoft.com/office/drawing/2014/main" id="{19C53FFC-B9C8-21E9-DCEC-68ED9034BF1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Huldah Gate in Jerusalem | leonmauldin.blog">
            <a:extLst>
              <a:ext uri="{FF2B5EF4-FFF2-40B4-BE49-F238E27FC236}">
                <a16:creationId xmlns:a16="http://schemas.microsoft.com/office/drawing/2014/main" id="{44F2A255-DBB8-A7F8-11C4-E1BA7BD5D11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2" descr="Huldah Gate in Jerusalem | leonmauldin.blog">
            <a:extLst>
              <a:ext uri="{FF2B5EF4-FFF2-40B4-BE49-F238E27FC236}">
                <a16:creationId xmlns:a16="http://schemas.microsoft.com/office/drawing/2014/main" id="{4D994943-A3A5-41B2-DE34-AEFF30753BC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00800" y="3733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4" descr="Huldah Gate in Jerusalem | leonmauldin.blog">
            <a:extLst>
              <a:ext uri="{FF2B5EF4-FFF2-40B4-BE49-F238E27FC236}">
                <a16:creationId xmlns:a16="http://schemas.microsoft.com/office/drawing/2014/main" id="{DD66C7BD-43F3-92ED-C793-11154A9ABB2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553200" y="3886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525571D-5481-48D1-26FA-569DFFC725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35280" y="-2271487"/>
            <a:ext cx="211482" cy="141470"/>
          </a:xfrm>
          <a:prstGeom prst="rect">
            <a:avLst/>
          </a:prstGeom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F0983B31-9524-9066-4FC5-263A81E75176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822604" y="51592"/>
            <a:ext cx="632494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827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BCF19-2E4E-B1B3-D32C-DB46D7891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25" y="105356"/>
            <a:ext cx="1365813" cy="1479604"/>
          </a:xfrm>
          <a:solidFill>
            <a:srgbClr val="00B050"/>
          </a:solidFill>
        </p:spPr>
        <p:txBody>
          <a:bodyPr>
            <a:noAutofit/>
          </a:bodyPr>
          <a:lstStyle/>
          <a:p>
            <a:r>
              <a:rPr lang="en-US" sz="1200" dirty="0"/>
              <a:t>OT True Prophets chart</a:t>
            </a:r>
            <a:br>
              <a:rPr lang="en-US" sz="1200" dirty="0"/>
            </a:br>
            <a:r>
              <a:rPr lang="en-US" sz="1200" dirty="0"/>
              <a:t> in respect to</a:t>
            </a:r>
            <a:br>
              <a:rPr lang="en-US" sz="1200" dirty="0"/>
            </a:br>
            <a:r>
              <a:rPr lang="en-US" sz="1200" dirty="0"/>
              <a:t>Hebrews</a:t>
            </a:r>
            <a:br>
              <a:rPr lang="en-US" sz="1200" dirty="0"/>
            </a:br>
            <a:r>
              <a:rPr lang="en-US" sz="1200" dirty="0"/>
              <a:t> 11:1-3, 11:6,</a:t>
            </a:r>
            <a:br>
              <a:rPr lang="en-US" sz="1200" dirty="0"/>
            </a:br>
            <a:r>
              <a:rPr lang="en-US" sz="1200" dirty="0"/>
              <a:t>11:32-40, 12:1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A7B784E-FE43-507E-5DC4-D693A3D0DB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0240690"/>
              </p:ext>
            </p:extLst>
          </p:nvPr>
        </p:nvGraphicFramePr>
        <p:xfrm>
          <a:off x="1583498" y="-12367"/>
          <a:ext cx="10600584" cy="6848065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227598">
                  <a:extLst>
                    <a:ext uri="{9D8B030D-6E8A-4147-A177-3AD203B41FA5}">
                      <a16:colId xmlns:a16="http://schemas.microsoft.com/office/drawing/2014/main" val="589848999"/>
                    </a:ext>
                  </a:extLst>
                </a:gridCol>
                <a:gridCol w="1052685">
                  <a:extLst>
                    <a:ext uri="{9D8B030D-6E8A-4147-A177-3AD203B41FA5}">
                      <a16:colId xmlns:a16="http://schemas.microsoft.com/office/drawing/2014/main" val="939651213"/>
                    </a:ext>
                  </a:extLst>
                </a:gridCol>
                <a:gridCol w="1314070">
                  <a:extLst>
                    <a:ext uri="{9D8B030D-6E8A-4147-A177-3AD203B41FA5}">
                      <a16:colId xmlns:a16="http://schemas.microsoft.com/office/drawing/2014/main" val="2504805489"/>
                    </a:ext>
                  </a:extLst>
                </a:gridCol>
                <a:gridCol w="1049961">
                  <a:extLst>
                    <a:ext uri="{9D8B030D-6E8A-4147-A177-3AD203B41FA5}">
                      <a16:colId xmlns:a16="http://schemas.microsoft.com/office/drawing/2014/main" val="1165422160"/>
                    </a:ext>
                  </a:extLst>
                </a:gridCol>
                <a:gridCol w="580257">
                  <a:extLst>
                    <a:ext uri="{9D8B030D-6E8A-4147-A177-3AD203B41FA5}">
                      <a16:colId xmlns:a16="http://schemas.microsoft.com/office/drawing/2014/main" val="3007881294"/>
                    </a:ext>
                  </a:extLst>
                </a:gridCol>
                <a:gridCol w="2325389">
                  <a:extLst>
                    <a:ext uri="{9D8B030D-6E8A-4147-A177-3AD203B41FA5}">
                      <a16:colId xmlns:a16="http://schemas.microsoft.com/office/drawing/2014/main" val="3206543794"/>
                    </a:ext>
                  </a:extLst>
                </a:gridCol>
                <a:gridCol w="601755">
                  <a:extLst>
                    <a:ext uri="{9D8B030D-6E8A-4147-A177-3AD203B41FA5}">
                      <a16:colId xmlns:a16="http://schemas.microsoft.com/office/drawing/2014/main" val="589018013"/>
                    </a:ext>
                  </a:extLst>
                </a:gridCol>
                <a:gridCol w="595550">
                  <a:extLst>
                    <a:ext uri="{9D8B030D-6E8A-4147-A177-3AD203B41FA5}">
                      <a16:colId xmlns:a16="http://schemas.microsoft.com/office/drawing/2014/main" val="1871569226"/>
                    </a:ext>
                  </a:extLst>
                </a:gridCol>
                <a:gridCol w="580977">
                  <a:extLst>
                    <a:ext uri="{9D8B030D-6E8A-4147-A177-3AD203B41FA5}">
                      <a16:colId xmlns:a16="http://schemas.microsoft.com/office/drawing/2014/main" val="450574153"/>
                    </a:ext>
                  </a:extLst>
                </a:gridCol>
                <a:gridCol w="707734">
                  <a:extLst>
                    <a:ext uri="{9D8B030D-6E8A-4147-A177-3AD203B41FA5}">
                      <a16:colId xmlns:a16="http://schemas.microsoft.com/office/drawing/2014/main" val="397686635"/>
                    </a:ext>
                  </a:extLst>
                </a:gridCol>
                <a:gridCol w="1227665">
                  <a:extLst>
                    <a:ext uri="{9D8B030D-6E8A-4147-A177-3AD203B41FA5}">
                      <a16:colId xmlns:a16="http://schemas.microsoft.com/office/drawing/2014/main" val="769116399"/>
                    </a:ext>
                  </a:extLst>
                </a:gridCol>
                <a:gridCol w="336943">
                  <a:extLst>
                    <a:ext uri="{9D8B030D-6E8A-4147-A177-3AD203B41FA5}">
                      <a16:colId xmlns:a16="http://schemas.microsoft.com/office/drawing/2014/main" val="4266611883"/>
                    </a:ext>
                  </a:extLst>
                </a:gridCol>
              </a:tblGrid>
              <a:tr h="317914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#</a:t>
                      </a:r>
                    </a:p>
                  </a:txBody>
                  <a:tcPr marL="47198" marR="47198" marT="23599" marB="23599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Name/ Scripture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Suffer-Persecute</a:t>
                      </a:r>
                    </a:p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/Scripture</a:t>
                      </a:r>
                    </a:p>
                  </a:txBody>
                  <a:tcPr marL="47198" marR="47198" marT="23599" marB="23599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King</a:t>
                      </a:r>
                    </a:p>
                    <a:p>
                      <a:pPr algn="l"/>
                      <a:r>
                        <a:rPr lang="en-US" sz="60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(Saul to Zedekiah)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1" baseline="0" dirty="0">
                          <a:solidFill>
                            <a:schemeClr val="bg1"/>
                          </a:solidFill>
                        </a:rPr>
                        <a:t>Public/</a:t>
                      </a:r>
                    </a:p>
                    <a:p>
                      <a:pPr algn="l"/>
                      <a:r>
                        <a:rPr lang="en-US" sz="900" b="1" baseline="0" dirty="0">
                          <a:solidFill>
                            <a:schemeClr val="bg1"/>
                          </a:solidFill>
                        </a:rPr>
                        <a:t>Private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Prophecy - Near/Far or None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Nation</a:t>
                      </a:r>
                    </a:p>
                  </a:txBody>
                  <a:tcPr marL="47198" marR="47198" marT="23599" marB="23599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Bless/ Curse</a:t>
                      </a:r>
                    </a:p>
                  </a:txBody>
                  <a:tcPr marL="47198" marR="47198" marT="23599" marB="23599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Vision/</a:t>
                      </a:r>
                    </a:p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Dream</a:t>
                      </a:r>
                    </a:p>
                  </a:txBody>
                  <a:tcPr marL="47198" marR="47198" marT="23599" marB="23599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Miracle</a:t>
                      </a:r>
                    </a:p>
                    <a:p>
                      <a:pPr algn="ctr"/>
                      <a:r>
                        <a:rPr lang="en-US" sz="600" baseline="0" dirty="0">
                          <a:solidFill>
                            <a:schemeClr val="bg1"/>
                          </a:solidFill>
                        </a:rPr>
                        <a:t>Prophet or God</a:t>
                      </a:r>
                    </a:p>
                  </a:txBody>
                  <a:tcPr marL="47198" marR="47198" marT="23599" marB="23599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Notes</a:t>
                      </a:r>
                    </a:p>
                  </a:txBody>
                  <a:tcPr marL="47198" marR="47198" marT="23599" marB="23599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Heb</a:t>
                      </a:r>
                    </a:p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 11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1102409"/>
                  </a:ext>
                </a:extLst>
              </a:tr>
              <a:tr h="177528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Samuel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 /1 Sam 1-28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Saul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Private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Near/for Saul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Israel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B/C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after death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32c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7887159"/>
                  </a:ext>
                </a:extLst>
              </a:tr>
              <a:tr h="142321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Gad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No/1 Sam 22:25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David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Public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Near/for David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Israel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B/C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Book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32d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69144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Nathan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No/2 Sam 7. 12.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David -  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Private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Near/</a:t>
                      </a:r>
                      <a:r>
                        <a:rPr lang="en-US" sz="900" b="1" baseline="0" dirty="0">
                          <a:solidFill>
                            <a:schemeClr val="bg1"/>
                          </a:solidFill>
                        </a:rPr>
                        <a:t>Far</a:t>
                      </a: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-seed of David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Israel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B/C/B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Solomon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32d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34780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Asaph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No/Psalms 50, 73-83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David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Public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Far/Tribulation and 1000-year reign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Israel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C/B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Revelation 6-20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67318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5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 err="1">
                          <a:solidFill>
                            <a:schemeClr val="bg1"/>
                          </a:solidFill>
                        </a:rPr>
                        <a:t>Ahijah</a:t>
                      </a:r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No/1 Ki 11:29-39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Jeroboam - 1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st</a:t>
                      </a:r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Private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Near/Jeroboam’s reign-son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N-Israel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B/C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1 Ki 14:1-26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32d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0069062"/>
                  </a:ext>
                </a:extLst>
              </a:tr>
              <a:tr h="193420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6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Shemaiah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No/1 Ki 12:22-24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Rehoboam - 1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st</a:t>
                      </a:r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Private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Near/for Rehoboam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S-Judah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B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Book            931 BC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32d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0454416"/>
                  </a:ext>
                </a:extLst>
              </a:tr>
              <a:tr h="120102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7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 err="1">
                          <a:solidFill>
                            <a:schemeClr val="bg1"/>
                          </a:solidFill>
                        </a:rPr>
                        <a:t>Iddo</a:t>
                      </a:r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No/2 Chr 9:29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Jeroboam  - 1 </a:t>
                      </a:r>
                      <a:r>
                        <a:rPr lang="en-US" sz="900" baseline="30000" dirty="0" err="1">
                          <a:solidFill>
                            <a:schemeClr val="bg1"/>
                          </a:solidFill>
                        </a:rPr>
                        <a:t>st</a:t>
                      </a:r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Private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Seer for Jeroboam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N-Israel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1 Vision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Records      931 BC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32d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997768"/>
                  </a:ext>
                </a:extLst>
              </a:tr>
              <a:tr h="193420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8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man of God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No/1 Kings 13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Jeroboam – 1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st</a:t>
                      </a:r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Private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1" baseline="0" dirty="0">
                          <a:solidFill>
                            <a:schemeClr val="bg1"/>
                          </a:solidFill>
                        </a:rPr>
                        <a:t>Far</a:t>
                      </a: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/King Josiah by name, c. 300 yrs., 13:2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N-Israel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Heal hand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Judah, 2 Ki 23:15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32d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6336028"/>
                  </a:ext>
                </a:extLst>
              </a:tr>
              <a:tr h="160347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9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old prophet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No/1 Kings 13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Jeroboam – 1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st</a:t>
                      </a:r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Private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Near/for man of God, lion and donkey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N-Israel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Liar-like Lot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32d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9685876"/>
                  </a:ext>
                </a:extLst>
              </a:tr>
              <a:tr h="186867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10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Azariah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No/2 Chr 15:1-7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Asa – 3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rd</a:t>
                      </a:r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Public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0" baseline="0" dirty="0">
                          <a:solidFill>
                            <a:schemeClr val="bg1"/>
                          </a:solidFill>
                        </a:rPr>
                        <a:t>None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S-Judah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B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war w/Ethiopia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4454475"/>
                  </a:ext>
                </a:extLst>
              </a:tr>
              <a:tr h="167858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11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Hanani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No/2 Chr 16:7-10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Asa – 3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rd</a:t>
                      </a:r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Private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0" baseline="0" dirty="0">
                          <a:solidFill>
                            <a:schemeClr val="bg1"/>
                          </a:solidFill>
                        </a:rPr>
                        <a:t>Near/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S-Judah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war w/Israel-Syria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8594965"/>
                  </a:ext>
                </a:extLst>
              </a:tr>
              <a:tr h="109432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12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Jehu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No/1 Ki 16:1-13, 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Baasha-3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rd</a:t>
                      </a:r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Private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Near/</a:t>
                      </a:r>
                      <a:r>
                        <a:rPr lang="en-US" sz="900" b="1" baseline="0" dirty="0">
                          <a:solidFill>
                            <a:schemeClr val="bg1"/>
                          </a:solidFill>
                        </a:rPr>
                        <a:t>2 Chr 19:1-4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N-Israel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C/B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Son of Hanani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892223"/>
                  </a:ext>
                </a:extLst>
              </a:tr>
              <a:tr h="95539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13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Prophet - 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No/1 Ki 20:13-36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Ahab-7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th</a:t>
                      </a:r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Private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Near/Syria/man of God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N-Israel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B/B/C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Lion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Son of prophet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127629"/>
                  </a:ext>
                </a:extLst>
              </a:tr>
              <a:tr h="126052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14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Micaiah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Yes/1 Ki 22:1-28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Ahab-death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Private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Near/400 to 1, 2 Chr  18:1-27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N-Israel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Lying spirit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33a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91720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15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Elijah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Yes/1 Ki 17-2 Ki 2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Omri, Ahab – 7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th</a:t>
                      </a:r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Public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Near/3 ½ years  draught, 450 to 1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N-Israel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B5/C3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 8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Gentile widow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35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4726094"/>
                  </a:ext>
                </a:extLst>
              </a:tr>
              <a:tr h="120379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16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Elisha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No/2 Ki 3-13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Joram, Jehu – 8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th</a:t>
                      </a: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,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Public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None/gentile general, Lu 4:27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N-Israel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B11/C5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16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Jezebel-death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35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49701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17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Eliezer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No/2 Chronicles 20:37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Jehosophat -4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th</a:t>
                      </a: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Private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Near/alliance with Ahaziah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S-Israel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Fleet destroyed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817387"/>
                  </a:ext>
                </a:extLst>
              </a:tr>
              <a:tr h="145156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18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1" baseline="0" dirty="0">
                          <a:solidFill>
                            <a:schemeClr val="bg1"/>
                          </a:solidFill>
                        </a:rPr>
                        <a:t>Jo</a:t>
                      </a: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el  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No/2 Kings 11-15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Joash -11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th</a:t>
                      </a:r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Far/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S-Israel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C-B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6102261"/>
                  </a:ext>
                </a:extLst>
              </a:tr>
              <a:tr h="188243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19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  <a:highlight>
                            <a:srgbClr val="FFFF00"/>
                          </a:highlight>
                        </a:rPr>
                        <a:t>Jonah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No/Jonah 1-4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Jehoash - 11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th</a:t>
                      </a:r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Public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Near/40 days – repent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  <a:highlight>
                            <a:srgbClr val="FFFF00"/>
                          </a:highlight>
                        </a:rPr>
                        <a:t>Nineveh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B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9 by God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Angry-carnal 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79825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20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1" baseline="0" dirty="0">
                          <a:solidFill>
                            <a:schemeClr val="bg1"/>
                          </a:solidFill>
                        </a:rPr>
                        <a:t>Am</a:t>
                      </a: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os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No/2 Kings 14-15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Jeroboam II – 13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th</a:t>
                      </a:r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Public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Near/c 45 yrs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N-Israel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C/B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5 Visions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Exile Assyria 722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7641975"/>
                  </a:ext>
                </a:extLst>
              </a:tr>
              <a:tr h="82438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21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1" baseline="0" dirty="0">
                          <a:solidFill>
                            <a:schemeClr val="bg1"/>
                          </a:solidFill>
                        </a:rPr>
                        <a:t>Ho</a:t>
                      </a: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sea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No/2 Kings 15-18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Jeroboam II – 13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th</a:t>
                      </a:r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Public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Near/c 40 yrs, Far/2700+ yrs (7x)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N-Israel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C-B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Gomer/3 children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0363989"/>
                  </a:ext>
                </a:extLst>
              </a:tr>
              <a:tr h="82438"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Oded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No/2 Chr 28:6-15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Ahaz-12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th</a:t>
                      </a:r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Public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Near/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S-Judah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B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War victory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3719329"/>
                  </a:ext>
                </a:extLst>
              </a:tr>
              <a:tr h="103198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22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Micah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Yes/rejection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Jotham-Hezekiah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Public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 Assyria &amp; Babylon, Far  Jesus 1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st</a:t>
                      </a: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 5:2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N-S Israel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C-B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Visions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that day 25%, hear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8502096"/>
                  </a:ext>
                </a:extLst>
              </a:tr>
              <a:tr h="207427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23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Isaiah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Yes/sawn in half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Uzziah-Hezekiah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Public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 and Far/more than other prophets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S-Judah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C-B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Visions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3/time-185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Majesty, Royalty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34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6121140"/>
                  </a:ext>
                </a:extLst>
              </a:tr>
              <a:tr h="152941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24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1" baseline="0" dirty="0">
                          <a:solidFill>
                            <a:schemeClr val="bg1"/>
                          </a:solidFill>
                          <a:highlight>
                            <a:srgbClr val="FFFF00"/>
                          </a:highlight>
                        </a:rPr>
                        <a:t>Nah</a:t>
                      </a:r>
                      <a:r>
                        <a:rPr lang="en-US" sz="900" baseline="0" dirty="0">
                          <a:solidFill>
                            <a:schemeClr val="bg1"/>
                          </a:solidFill>
                          <a:highlight>
                            <a:srgbClr val="FFFF00"/>
                          </a:highlight>
                        </a:rPr>
                        <a:t>um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No/Nahum 1-3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Hezekiah-13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th</a:t>
                      </a: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Personal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Near/30 -50 years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  <a:highlight>
                            <a:srgbClr val="FFFF00"/>
                          </a:highlight>
                        </a:rPr>
                        <a:t>Nineveh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1 vision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 Israel, 722 BC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33a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78625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25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1" i="0" baseline="0" dirty="0">
                          <a:solidFill>
                            <a:schemeClr val="bg1"/>
                          </a:solidFill>
                        </a:rPr>
                        <a:t>Hab</a:t>
                      </a: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akkuk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Zedekiah-20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th</a:t>
                      </a:r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Personal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Near/ Babylon-Nebuchadnezzar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S-Judah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C-B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Vision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Trial to Triumph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8630724"/>
                  </a:ext>
                </a:extLst>
              </a:tr>
              <a:tr h="210788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26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1" baseline="0" dirty="0">
                          <a:solidFill>
                            <a:schemeClr val="bg1"/>
                          </a:solidFill>
                        </a:rPr>
                        <a:t>Zep</a:t>
                      </a: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haniah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Josiah-16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th</a:t>
                      </a:r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Personal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Near-Babylon/Far 2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nd</a:t>
                      </a: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 coming of Jesus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S-Judah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C-B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Trib &amp; 1000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8728559"/>
                  </a:ext>
                </a:extLst>
              </a:tr>
              <a:tr h="83092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27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Huldah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No/2 Kings 22:11-20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Josiah-16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th</a:t>
                      </a: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Private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Near/13 years, Josiah’s grave 2 Ki 23:27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S-Judah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C-B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2 Chr 34:18-28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79479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28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Jeremiah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Yes/no wife, pit, </a:t>
                      </a:r>
                      <a:r>
                        <a:rPr lang="en-US" sz="900" baseline="0" dirty="0" err="1">
                          <a:solidFill>
                            <a:schemeClr val="bg1"/>
                          </a:solidFill>
                        </a:rPr>
                        <a:t>etc</a:t>
                      </a:r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Josiah-Zedekiah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Public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Near-Babylon, 586 BC/70-year captivity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S-Judah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C-B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Visions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Exile Babylon  586 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36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15261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30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Ezekiel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No/not </a:t>
                      </a:r>
                      <a:r>
                        <a:rPr lang="en-US" sz="900" baseline="0">
                          <a:solidFill>
                            <a:schemeClr val="bg1"/>
                          </a:solidFill>
                        </a:rPr>
                        <a:t>from people</a:t>
                      </a:r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Nebu – Babylon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Public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Near, 586 BC/Far , 37-39 ,40-48 1000 yr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S-Judah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C-B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13 vision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18 signs, 8 parables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59698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29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Daniel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Yes/furnace &amp; lions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Nebu to Cyrus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Public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baseline="0" dirty="0">
                          <a:solidFill>
                            <a:schemeClr val="bg1"/>
                          </a:solidFill>
                        </a:rPr>
                        <a:t>Near/Far, 1</a:t>
                      </a:r>
                      <a:r>
                        <a:rPr lang="en-US" sz="800" baseline="30000" dirty="0">
                          <a:solidFill>
                            <a:schemeClr val="bg1"/>
                          </a:solidFill>
                        </a:rPr>
                        <a:t>st</a:t>
                      </a:r>
                      <a:r>
                        <a:rPr lang="en-US" sz="800" baseline="0" dirty="0">
                          <a:solidFill>
                            <a:schemeClr val="bg1"/>
                          </a:solidFill>
                        </a:rPr>
                        <a:t> and 2</a:t>
                      </a:r>
                      <a:r>
                        <a:rPr lang="en-US" sz="800" baseline="30000" dirty="0">
                          <a:solidFill>
                            <a:schemeClr val="bg1"/>
                          </a:solidFill>
                        </a:rPr>
                        <a:t>nd</a:t>
                      </a:r>
                      <a:r>
                        <a:rPr lang="en-US" sz="800" baseline="0" dirty="0">
                          <a:solidFill>
                            <a:schemeClr val="bg1"/>
                          </a:solidFill>
                        </a:rPr>
                        <a:t> coming, Times of Gentiles</a:t>
                      </a:r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S-Judah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baseline="0" dirty="0">
                          <a:solidFill>
                            <a:schemeClr val="bg1"/>
                          </a:solidFill>
                        </a:rPr>
                        <a:t>Prophecy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2 D, 3 V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Control &amp; Godliness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33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38061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31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Obadiah</a:t>
                      </a:r>
                      <a:endParaRPr lang="en-US" sz="900" baseline="0" dirty="0">
                        <a:solidFill>
                          <a:schemeClr val="bg1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Zedekiah-20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th</a:t>
                      </a:r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  <a:highlight>
                            <a:srgbClr val="FFFF00"/>
                          </a:highlight>
                        </a:rPr>
                        <a:t>Edom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5094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32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1" baseline="0" dirty="0">
                          <a:solidFill>
                            <a:schemeClr val="bg1"/>
                          </a:solidFill>
                        </a:rPr>
                        <a:t>Ha</a:t>
                      </a: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ggai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Zerubbabel-Gov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Public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Near/Far-2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nd</a:t>
                      </a: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 coming &amp; 1000 , 2:6-9, 20-23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Israel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C2-B3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5 prophecy-113 days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24934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33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1" baseline="0" dirty="0">
                          <a:solidFill>
                            <a:schemeClr val="bg1"/>
                          </a:solidFill>
                        </a:rPr>
                        <a:t>Ze</a:t>
                      </a: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chariah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Yes/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Zerubbabel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Israel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6001943"/>
                  </a:ext>
                </a:extLst>
              </a:tr>
              <a:tr h="117709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34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1" baseline="0" dirty="0">
                          <a:solidFill>
                            <a:schemeClr val="bg1"/>
                          </a:solidFill>
                        </a:rPr>
                        <a:t>Ma</a:t>
                      </a: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lachi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Zerubbabel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Israel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9381621"/>
                  </a:ext>
                </a:extLst>
              </a:tr>
            </a:tbl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6BBC2EF9-5610-D3D2-6B31-24DB0C650054}"/>
              </a:ext>
            </a:extLst>
          </p:cNvPr>
          <p:cNvSpPr txBox="1">
            <a:spLocks/>
          </p:cNvSpPr>
          <p:nvPr/>
        </p:nvSpPr>
        <p:spPr>
          <a:xfrm>
            <a:off x="71749" y="1690497"/>
            <a:ext cx="1365813" cy="4723046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ookman Old Style" panose="02050604050505020204"/>
                <a:ea typeface="+mj-ea"/>
                <a:cs typeface="+mj-cs"/>
              </a:rPr>
              <a:t>Before </a:t>
            </a:r>
            <a:r>
              <a:rPr kumimoji="0" lang="en-US" sz="1200" b="1" i="0" u="sng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ookman Old Style" panose="02050604050505020204"/>
                <a:ea typeface="+mj-ea"/>
                <a:cs typeface="+mj-cs"/>
              </a:rPr>
              <a:t>Samuel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1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63500" dir="2700000" algn="tl" rotWithShape="0">
                  <a:srgbClr val="000000">
                    <a:alpha val="48000"/>
                  </a:srgbClr>
                </a:outerShdw>
              </a:effectLst>
              <a:uLnTx/>
              <a:uFillTx/>
              <a:latin typeface="Bookman Old Style" panose="02050604050505020204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ookman Old Style" panose="02050604050505020204"/>
                <a:ea typeface="+mj-ea"/>
                <a:cs typeface="+mj-cs"/>
              </a:rPr>
              <a:t>Enoch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1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63500" dir="2700000" algn="tl" rotWithShape="0">
                  <a:srgbClr val="000000">
                    <a:alpha val="48000"/>
                  </a:srgbClr>
                </a:outerShdw>
              </a:effectLst>
              <a:uLnTx/>
              <a:uFillTx/>
              <a:latin typeface="Bookman Old Style" panose="02050604050505020204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ookman Old Style" panose="02050604050505020204"/>
                <a:ea typeface="+mj-ea"/>
                <a:cs typeface="+mj-cs"/>
              </a:rPr>
              <a:t>Genesis 5:24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ookman Old Style" panose="02050604050505020204"/>
                <a:ea typeface="+mj-ea"/>
                <a:cs typeface="+mj-cs"/>
              </a:rPr>
              <a:t>Jude 1:14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63500" dir="2700000" algn="tl" rotWithShape="0">
                  <a:srgbClr val="000000">
                    <a:alpha val="48000"/>
                  </a:srgbClr>
                </a:outerShdw>
              </a:effectLst>
              <a:uLnTx/>
              <a:uFillTx/>
              <a:latin typeface="Bookman Old Style" panose="02050604050505020204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ookman Old Style" panose="02050604050505020204"/>
                <a:ea typeface="+mj-ea"/>
                <a:cs typeface="+mj-cs"/>
              </a:rPr>
              <a:t>Moses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1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63500" dir="2700000" algn="tl" rotWithShape="0">
                  <a:srgbClr val="000000">
                    <a:alpha val="48000"/>
                  </a:srgbClr>
                </a:outerShdw>
              </a:effectLst>
              <a:uLnTx/>
              <a:uFillTx/>
              <a:latin typeface="Bookman Old Style" panose="02050604050505020204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ookman Old Style" panose="02050604050505020204"/>
                <a:ea typeface="+mj-ea"/>
                <a:cs typeface="+mj-cs"/>
              </a:rPr>
              <a:t>Exodus 7:1 </a:t>
            </a:r>
            <a:r>
              <a:rPr kumimoji="0" lang="en-US" sz="1200" b="0" i="0" u="none" strike="noStrike" kern="1200" cap="all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ookman Old Style" panose="02050604050505020204"/>
                <a:ea typeface="+mj-ea"/>
                <a:cs typeface="+mj-cs"/>
              </a:rPr>
              <a:t>Deut</a:t>
            </a:r>
            <a:r>
              <a:rPr kumimoji="0" lang="en-US" sz="12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ookman Old Style" panose="02050604050505020204"/>
                <a:ea typeface="+mj-ea"/>
                <a:cs typeface="+mj-cs"/>
              </a:rPr>
              <a:t> 34:10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ookman Old Style" panose="02050604050505020204"/>
                <a:ea typeface="+mj-ea"/>
                <a:cs typeface="+mj-cs"/>
              </a:rPr>
              <a:t>Acts 3:22,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ookman Old Style" panose="02050604050505020204"/>
                <a:ea typeface="+mj-ea"/>
                <a:cs typeface="+mj-cs"/>
              </a:rPr>
              <a:t>7:37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63500" dir="2700000" algn="tl" rotWithShape="0">
                  <a:srgbClr val="000000">
                    <a:alpha val="48000"/>
                  </a:srgbClr>
                </a:outerShdw>
              </a:effectLst>
              <a:uLnTx/>
              <a:uFillTx/>
              <a:latin typeface="Bookman Old Style" panose="02050604050505020204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ookman Old Style" panose="02050604050505020204"/>
                <a:ea typeface="+mj-ea"/>
                <a:cs typeface="+mj-cs"/>
              </a:rPr>
              <a:t>Miriam 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ookman Old Style" panose="02050604050505020204"/>
                <a:ea typeface="+mj-ea"/>
                <a:cs typeface="+mj-cs"/>
              </a:rPr>
              <a:t>Exodus 15:20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ookman Old Style" panose="02050604050505020204"/>
                <a:ea typeface="+mj-ea"/>
                <a:cs typeface="+mj-cs"/>
              </a:rPr>
              <a:t>Deborah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ookman Old Style" panose="02050604050505020204"/>
                <a:ea typeface="+mj-ea"/>
                <a:cs typeface="+mj-cs"/>
              </a:rPr>
              <a:t>Judges 4:9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63500" dir="2700000" algn="tl" rotWithShape="0">
                  <a:srgbClr val="000000">
                    <a:alpha val="48000"/>
                  </a:srgbClr>
                </a:outerShdw>
              </a:effectLst>
              <a:uLnTx/>
              <a:uFillTx/>
              <a:latin typeface="Bookman Old Style" panose="02050604050505020204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ookman Old Style" panose="02050604050505020204"/>
                <a:ea typeface="+mj-ea"/>
                <a:cs typeface="+mj-cs"/>
              </a:rPr>
              <a:t>During &amp; after </a:t>
            </a:r>
            <a:r>
              <a:rPr kumimoji="0" lang="en-US" sz="1200" b="1" i="0" u="sng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ookman Old Style" panose="02050604050505020204"/>
                <a:ea typeface="+mj-ea"/>
                <a:cs typeface="+mj-cs"/>
              </a:rPr>
              <a:t>Samuel</a:t>
            </a:r>
            <a:r>
              <a:rPr kumimoji="0" lang="en-US" sz="12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ookman Old Style" panose="02050604050505020204"/>
                <a:ea typeface="+mj-ea"/>
                <a:cs typeface="+mj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1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63500" dir="2700000" algn="tl" rotWithShape="0">
                  <a:srgbClr val="000000">
                    <a:alpha val="48000"/>
                  </a:srgbClr>
                </a:outerShdw>
              </a:effectLst>
              <a:uLnTx/>
              <a:uFillTx/>
              <a:latin typeface="Bookman Old Style" panose="02050604050505020204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ookman Old Style" panose="02050604050505020204"/>
                <a:ea typeface="+mj-ea"/>
                <a:cs typeface="+mj-cs"/>
              </a:rPr>
              <a:t>1 Samuel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ookman Old Style" panose="02050604050505020204"/>
                <a:ea typeface="+mj-ea"/>
                <a:cs typeface="+mj-cs"/>
              </a:rPr>
              <a:t>19:18-24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ookman Old Style" panose="02050604050505020204"/>
                <a:ea typeface="+mj-ea"/>
                <a:cs typeface="+mj-cs"/>
              </a:rPr>
              <a:t>2 Ki 4:38-41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1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63500" dir="2700000" algn="tl" rotWithShape="0">
                  <a:srgbClr val="000000">
                    <a:alpha val="48000"/>
                  </a:srgbClr>
                </a:outerShdw>
              </a:effectLst>
              <a:uLnTx/>
              <a:uFillTx/>
              <a:latin typeface="Bookman Old Style" panose="02050604050505020204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ookman Old Style" panose="02050604050505020204"/>
                <a:ea typeface="+mj-ea"/>
                <a:cs typeface="+mj-cs"/>
              </a:rPr>
              <a:t>Sons of the prophets-9x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ED576A-5EA2-8490-2B6D-346A6939533D}"/>
              </a:ext>
            </a:extLst>
          </p:cNvPr>
          <p:cNvSpPr txBox="1"/>
          <p:nvPr/>
        </p:nvSpPr>
        <p:spPr>
          <a:xfrm>
            <a:off x="0" y="6433863"/>
            <a:ext cx="15295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Updated:   22 Feb</a:t>
            </a:r>
            <a:r>
              <a:rPr lang="en-US" sz="1000" dirty="0">
                <a:solidFill>
                  <a:prstClr val="black"/>
                </a:solidFill>
                <a:latin typeface="Rockwell" panose="02060603020205020403"/>
              </a:rPr>
              <a:t> 2026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W.H.</a:t>
            </a:r>
          </a:p>
        </p:txBody>
      </p:sp>
    </p:spTree>
    <p:extLst>
      <p:ext uri="{BB962C8B-B14F-4D97-AF65-F5344CB8AC3E}">
        <p14:creationId xmlns:p14="http://schemas.microsoft.com/office/powerpoint/2010/main" val="31042534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613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22272E3B-CB80-4A22-9D66-E16027ED0E6E}">
  <we:reference id="wa200005566" version="3.0.0.2" store="en-US" storeType="OMEX"/>
  <we:alternateReferences>
    <we:reference id="wa200005566" version="3.0.0.2" store="wa200005566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3705CF02DF8540BC9025A980CBE32D" ma:contentTypeVersion="8" ma:contentTypeDescription="Create a new document." ma:contentTypeScope="" ma:versionID="7b59e85c8975facf180a11ca812390b4">
  <xsd:schema xmlns:xsd="http://www.w3.org/2001/XMLSchema" xmlns:xs="http://www.w3.org/2001/XMLSchema" xmlns:p="http://schemas.microsoft.com/office/2006/metadata/properties" xmlns:ns3="f98cc253-feff-40fd-b75e-dde241986d3d" xmlns:ns4="7ea62328-f9cb-43bf-99db-6009b3f2bb1b" targetNamespace="http://schemas.microsoft.com/office/2006/metadata/properties" ma:root="true" ma:fieldsID="9c119ad8aaef6563af41b60e6a070d4d" ns3:_="" ns4:_="">
    <xsd:import namespace="f98cc253-feff-40fd-b75e-dde241986d3d"/>
    <xsd:import namespace="7ea62328-f9cb-43bf-99db-6009b3f2bb1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8cc253-feff-40fd-b75e-dde241986d3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a62328-f9cb-43bf-99db-6009b3f2bb1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E325EC8-9F89-4198-8218-91A34E1356D1}">
  <ds:schemaRefs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7ea62328-f9cb-43bf-99db-6009b3f2bb1b"/>
    <ds:schemaRef ds:uri="http://purl.org/dc/dcmitype/"/>
    <ds:schemaRef ds:uri="f98cc253-feff-40fd-b75e-dde241986d3d"/>
    <ds:schemaRef ds:uri="http://purl.org/dc/terms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EC4657AF-EFCA-425B-866D-F2B846C840F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7AA0E26-2B78-4EE7-BE01-956B14188E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98cc253-feff-40fd-b75e-dde241986d3d"/>
    <ds:schemaRef ds:uri="7ea62328-f9cb-43bf-99db-6009b3f2bb1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88516</TotalTime>
  <Words>1552</Words>
  <Application>Microsoft Office PowerPoint</Application>
  <PresentationFormat>Widescreen</PresentationFormat>
  <Paragraphs>510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Arial</vt:lpstr>
      <vt:lpstr>Bookman Old Style</vt:lpstr>
      <vt:lpstr>Calibri</vt:lpstr>
      <vt:lpstr>Cambria Math</vt:lpstr>
      <vt:lpstr>Gill Sans MT</vt:lpstr>
      <vt:lpstr>Rockwell</vt:lpstr>
      <vt:lpstr>Verdana</vt:lpstr>
      <vt:lpstr>Damask</vt:lpstr>
      <vt:lpstr>PowerPoint Presentation</vt:lpstr>
      <vt:lpstr>PowerPoint Presentation</vt:lpstr>
      <vt:lpstr>OT True Prophets chart  in respect to Hebrews  11:1-3, 11:6, 11:32-40, 12:1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 Heath</dc:creator>
  <cp:lastModifiedBy>Bill Heath</cp:lastModifiedBy>
  <cp:revision>1663</cp:revision>
  <cp:lastPrinted>2026-02-25T20:46:50Z</cp:lastPrinted>
  <dcterms:created xsi:type="dcterms:W3CDTF">2013-07-15T20:26:40Z</dcterms:created>
  <dcterms:modified xsi:type="dcterms:W3CDTF">2026-02-25T21:53:08Z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0x010100EF3705CF02DF8540BC9025A980CBE32D</vt:lpwstr>
  </property>
</Properties>
</file>