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6" r:id="rId5"/>
    <p:sldId id="379" r:id="rId6"/>
    <p:sldId id="370" r:id="rId7"/>
    <p:sldId id="378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1/15/2025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J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an 15,  2025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11:1-3, 6, 39-40)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59461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60528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7269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Corinthians 3:11-15</a:t>
            </a:r>
          </a:p>
          <a:p>
            <a:r>
              <a:rPr lang="en-US" sz="2000" dirty="0"/>
              <a:t>Philippians 4:5,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436932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451055"/>
            <a:ext cx="6925276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#4a –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#4b – Faith with Sarah (Heb 11:11-12, 1 Peter 3:6)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#4c – OT &amp; NT Strangers &amp; Pilgrims (Heb 11:13-16, 1 Pe 2:11)</a:t>
            </a:r>
            <a:endParaRPr lang="en-US" sz="2000" dirty="0">
              <a:highlight>
                <a:srgbClr val="FFFF00"/>
              </a:highlight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#5 –  Faith &amp; Laughter with Isaac (Heb 11:17-19, Gen 18-24)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#6 –  Faith with Jacob/Israel (Heb 11:20-21,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#7 –  Faith with Joseph beyond Death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#8 –  Faith with Moses the Deliverer (Heb 11:23-29, Exo-Deu)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#9 –  A Battleplan for Victory with Joshua (Heb 11:30,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#10 – Faith then Works with Rahab (Heb 11:31, Joshua 2,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#11 – Faith in the Flesh with the Judges (Heb 11:32a,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#12 – Faith of a changing heart with David (Heb 11:32b, 1-2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#13 – Lifelong Shining Faith with Samuel (Heb 11:32c, 1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Faith with the Prophets (Heb 11:32-38, Isaiah-Malachi)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Faith for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61200A-EC2D-6D85-455D-968E9352C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80CCAACE-815D-4A79-875A-B7EFC28F7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1 Samuel 10: Lessons from Saul’s Transformation Regarding the Seven ...">
            <a:extLst>
              <a:ext uri="{FF2B5EF4-FFF2-40B4-BE49-F238E27FC236}">
                <a16:creationId xmlns:a16="http://schemas.microsoft.com/office/drawing/2014/main" id="{B0A7C047-6E87-31CC-7934-AB9D92B52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4" r="-2" b="-2"/>
          <a:stretch/>
        </p:blipFill>
        <p:spPr bwMode="auto">
          <a:xfrm>
            <a:off x="6997008" y="2643953"/>
            <a:ext cx="2252143" cy="253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nnah: The Story Of A Woman Who Prayed And Depended Completely On God ...">
            <a:extLst>
              <a:ext uri="{FF2B5EF4-FFF2-40B4-BE49-F238E27FC236}">
                <a16:creationId xmlns:a16="http://schemas.microsoft.com/office/drawing/2014/main" id="{E8656E14-C2B0-9522-97AE-3A3736C8C8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4" r="11256"/>
          <a:stretch/>
        </p:blipFill>
        <p:spPr bwMode="auto">
          <a:xfrm>
            <a:off x="80554" y="668383"/>
            <a:ext cx="3058886" cy="21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ee related image detail. 1 Samuel 2 Bible Pictures: Hannah presents Samuel to Eli">
            <a:extLst>
              <a:ext uri="{FF2B5EF4-FFF2-40B4-BE49-F238E27FC236}">
                <a16:creationId xmlns:a16="http://schemas.microsoft.com/office/drawing/2014/main" id="{C9405504-304A-8264-AD52-3EAFF61EC7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7" b="10009"/>
          <a:stretch/>
        </p:blipFill>
        <p:spPr bwMode="auto">
          <a:xfrm>
            <a:off x="4733136" y="698560"/>
            <a:ext cx="25431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the call of samuel in the bible">
            <a:extLst>
              <a:ext uri="{FF2B5EF4-FFF2-40B4-BE49-F238E27FC236}">
                <a16:creationId xmlns:a16="http://schemas.microsoft.com/office/drawing/2014/main" id="{4702D693-E1B3-5FE6-C3AC-24DB6D709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407" y="597352"/>
            <a:ext cx="29241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Image result for Samuel anoints Saul as king">
            <a:extLst>
              <a:ext uri="{FF2B5EF4-FFF2-40B4-BE49-F238E27FC236}">
                <a16:creationId xmlns:a16="http://schemas.microsoft.com/office/drawing/2014/main" id="{0846A5AB-DB9A-46BE-961F-9DEE666434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9" t="7368" r="8829" b="7354"/>
          <a:stretch/>
        </p:blipFill>
        <p:spPr bwMode="auto">
          <a:xfrm>
            <a:off x="124817" y="4093661"/>
            <a:ext cx="2686494" cy="219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See related image detail. saul-medium-endor | Gilbert House Ministries">
            <a:extLst>
              <a:ext uri="{FF2B5EF4-FFF2-40B4-BE49-F238E27FC236}">
                <a16:creationId xmlns:a16="http://schemas.microsoft.com/office/drawing/2014/main" id="{A7406D37-6BFE-1728-A5F5-5CDA14138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896" y="3940352"/>
            <a:ext cx="3033571" cy="253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acking Agag To Pieces Part 1 (John MacArthur) - YouTube">
            <a:extLst>
              <a:ext uri="{FF2B5EF4-FFF2-40B4-BE49-F238E27FC236}">
                <a16:creationId xmlns:a16="http://schemas.microsoft.com/office/drawing/2014/main" id="{65F2A846-4172-6B91-CBB4-425A64D54E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2" b="10860"/>
          <a:stretch/>
        </p:blipFill>
        <p:spPr bwMode="auto">
          <a:xfrm>
            <a:off x="4522152" y="4551680"/>
            <a:ext cx="2924175" cy="179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728E12-801B-8721-F243-367731C9AF14}"/>
              </a:ext>
            </a:extLst>
          </p:cNvPr>
          <p:cNvSpPr txBox="1"/>
          <p:nvPr/>
        </p:nvSpPr>
        <p:spPr>
          <a:xfrm>
            <a:off x="3596640" y="40515"/>
            <a:ext cx="5079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Lifelong Shining Faith with Samuel</a:t>
            </a:r>
          </a:p>
        </p:txBody>
      </p:sp>
      <p:pic>
        <p:nvPicPr>
          <p:cNvPr id="2" name="Picture 2" descr="Image result for samuel the prophet">
            <a:extLst>
              <a:ext uri="{FF2B5EF4-FFF2-40B4-BE49-F238E27FC236}">
                <a16:creationId xmlns:a16="http://schemas.microsoft.com/office/drawing/2014/main" id="{AF599742-38AC-24F2-85B2-1215E99B0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836" y="2660776"/>
            <a:ext cx="2543174" cy="2478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0D1858-1D6D-03EB-EB79-1714F5A7E65A}"/>
              </a:ext>
            </a:extLst>
          </p:cNvPr>
          <p:cNvSpPr txBox="1"/>
          <p:nvPr/>
        </p:nvSpPr>
        <p:spPr>
          <a:xfrm>
            <a:off x="1320800" y="2804160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F82F4-531B-8E4D-2962-6ABA37D9A565}"/>
              </a:ext>
            </a:extLst>
          </p:cNvPr>
          <p:cNvSpPr txBox="1"/>
          <p:nvPr/>
        </p:nvSpPr>
        <p:spPr>
          <a:xfrm>
            <a:off x="3475012" y="5221424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AD6EBE-9324-3DE2-EE0B-DB1FDC04E323}"/>
              </a:ext>
            </a:extLst>
          </p:cNvPr>
          <p:cNvSpPr txBox="1"/>
          <p:nvPr/>
        </p:nvSpPr>
        <p:spPr>
          <a:xfrm>
            <a:off x="1223116" y="6328314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B48797-B42B-AA18-7035-38454462BB32}"/>
              </a:ext>
            </a:extLst>
          </p:cNvPr>
          <p:cNvSpPr txBox="1"/>
          <p:nvPr/>
        </p:nvSpPr>
        <p:spPr>
          <a:xfrm>
            <a:off x="10648889" y="6382567"/>
            <a:ext cx="956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069326-FD27-8680-36DA-12A9DFFB074D}"/>
              </a:ext>
            </a:extLst>
          </p:cNvPr>
          <p:cNvSpPr txBox="1"/>
          <p:nvPr/>
        </p:nvSpPr>
        <p:spPr>
          <a:xfrm>
            <a:off x="10638841" y="3194196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42165E-6AB0-8E4F-9C08-B7C34DAAFBCA}"/>
              </a:ext>
            </a:extLst>
          </p:cNvPr>
          <p:cNvSpPr txBox="1"/>
          <p:nvPr/>
        </p:nvSpPr>
        <p:spPr>
          <a:xfrm>
            <a:off x="5827942" y="3307100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EC2065-E5B2-30F5-5678-42A6F32AB61B}"/>
              </a:ext>
            </a:extLst>
          </p:cNvPr>
          <p:cNvSpPr txBox="1"/>
          <p:nvPr/>
        </p:nvSpPr>
        <p:spPr>
          <a:xfrm>
            <a:off x="7991643" y="5199934"/>
            <a:ext cx="77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77EB4C-8726-5783-06B1-C6E04D365965}"/>
              </a:ext>
            </a:extLst>
          </p:cNvPr>
          <p:cNvSpPr txBox="1"/>
          <p:nvPr/>
        </p:nvSpPr>
        <p:spPr>
          <a:xfrm>
            <a:off x="5870769" y="6385816"/>
            <a:ext cx="778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0731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0" y="20320"/>
            <a:ext cx="12009120" cy="6740307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Lifelong Shining Faith with Samuel </a:t>
            </a:r>
          </a:p>
          <a:p>
            <a:endParaRPr lang="en-US" sz="1200" b="1" dirty="0"/>
          </a:p>
          <a:p>
            <a:r>
              <a:rPr lang="en-US" sz="2000" b="1" dirty="0"/>
              <a:t>Hebrews 11:32  </a:t>
            </a:r>
            <a:r>
              <a:rPr lang="en-US" sz="2000" dirty="0"/>
              <a:t>And what shall I more say? for the time would fail me to tell of Gideon, and [of] Barak, and [of] Samson, and [of] </a:t>
            </a:r>
            <a:r>
              <a:rPr lang="en-US" sz="2000" dirty="0" err="1"/>
              <a:t>Jephthae</a:t>
            </a:r>
            <a:r>
              <a:rPr lang="en-US" sz="2000" dirty="0"/>
              <a:t>; [of] David also, </a:t>
            </a:r>
            <a:r>
              <a:rPr lang="en-US" sz="2000" b="1" dirty="0"/>
              <a:t>and Samuel</a:t>
            </a:r>
            <a:r>
              <a:rPr lang="en-US" sz="2000" dirty="0"/>
              <a:t>, and [of] the prophets: </a:t>
            </a:r>
          </a:p>
          <a:p>
            <a:endParaRPr lang="en-US" sz="1600" b="1" dirty="0"/>
          </a:p>
          <a:p>
            <a:r>
              <a:rPr lang="en-US" sz="2000" b="1" dirty="0"/>
              <a:t>Time:  </a:t>
            </a:r>
            <a:r>
              <a:rPr lang="en-US" sz="2000" dirty="0"/>
              <a:t>circa 1070-1012 BC   </a:t>
            </a:r>
            <a:r>
              <a:rPr lang="en-US" sz="2000" b="1" dirty="0"/>
              <a:t>Places:  </a:t>
            </a:r>
            <a:r>
              <a:rPr lang="en-US" sz="2000" dirty="0"/>
              <a:t>Ramah, Shiloh (the ark &amp; tabernacle), and Bethlehem </a:t>
            </a:r>
            <a:r>
              <a:rPr lang="en-US" sz="2000" b="1" dirty="0"/>
              <a:t>	Tribe:  </a:t>
            </a:r>
            <a:r>
              <a:rPr lang="en-US" sz="2000" dirty="0"/>
              <a:t>Levi</a:t>
            </a:r>
          </a:p>
          <a:p>
            <a:endParaRPr lang="en-US" sz="1600" b="1" dirty="0"/>
          </a:p>
          <a:p>
            <a:r>
              <a:rPr lang="en-US" sz="2000" b="1" dirty="0"/>
              <a:t>Characters:  </a:t>
            </a:r>
            <a:r>
              <a:rPr lang="en-US" sz="2000" dirty="0"/>
              <a:t>Samuel’s family:  mother - Hannah, Father -  Elkanah, and his other wife, Peninnah (with their sons and daughters).  Samuel’s 2 sons –  Joel and  Abiah were evil (1 Samuel 8: 1-7)</a:t>
            </a:r>
          </a:p>
          <a:p>
            <a:r>
              <a:rPr lang="en-US" sz="2000" dirty="0"/>
              <a:t>Eli the high priest, and his 2 sons Hophni and Phinehas were sons of Belial (1 Samuel 2:12-25)</a:t>
            </a:r>
          </a:p>
          <a:p>
            <a:endParaRPr lang="en-US" sz="1600" b="1" dirty="0"/>
          </a:p>
          <a:p>
            <a:r>
              <a:rPr lang="en-US" sz="2000" b="1" dirty="0"/>
              <a:t>Prophet</a:t>
            </a:r>
            <a:r>
              <a:rPr lang="en-US" sz="2000" dirty="0"/>
              <a:t>/Seer:  A man who sees and speaks the mind of God for the present and immediate future (1 Samuel 3:19-21).  Samuel is over the first school of prophets (1 Samuel 19:20).  Samuel does no miracles like Elijah and Elisha, nor far future prophecy like Isaiah, Jeremiah, Ezekiel, Daniel,  and Zechariah.   </a:t>
            </a:r>
          </a:p>
          <a:p>
            <a:endParaRPr lang="en-US" sz="1600" b="1" dirty="0"/>
          </a:p>
          <a:p>
            <a:r>
              <a:rPr lang="en-US" sz="2000" b="1" dirty="0"/>
              <a:t>Purpose:  </a:t>
            </a:r>
            <a:r>
              <a:rPr lang="en-US" sz="2000" dirty="0"/>
              <a:t>Encourage us to shine by faith and obedience when government/Saul, religion and family/Eli’s and Samuel’s sons; sin against God.   </a:t>
            </a:r>
          </a:p>
          <a:p>
            <a:endParaRPr lang="en-US" sz="1600" dirty="0"/>
          </a:p>
          <a:p>
            <a:r>
              <a:rPr lang="en-US" sz="2000" b="1" dirty="0"/>
              <a:t>New Testament:    </a:t>
            </a:r>
          </a:p>
          <a:p>
            <a:r>
              <a:rPr lang="en-US" sz="2000" b="1" dirty="0"/>
              <a:t>Acts 3:24</a:t>
            </a:r>
            <a:r>
              <a:rPr lang="en-US" sz="2000" dirty="0"/>
              <a:t> Yea, and </a:t>
            </a:r>
            <a:r>
              <a:rPr lang="en-US" sz="2000" b="1" dirty="0"/>
              <a:t>all the prophets from Samuel and those that follow after</a:t>
            </a:r>
            <a:r>
              <a:rPr lang="en-US" sz="2000" dirty="0"/>
              <a:t>, as many as have spoken, have likewise foretold of these days.  (Peter’s 2</a:t>
            </a:r>
            <a:r>
              <a:rPr lang="en-US" sz="2000" baseline="30000" dirty="0"/>
              <a:t>nd</a:t>
            </a:r>
            <a:r>
              <a:rPr lang="en-US" sz="2000" dirty="0"/>
              <a:t>  inspired and written message to the Jews in Jerusalem)</a:t>
            </a:r>
          </a:p>
          <a:p>
            <a:r>
              <a:rPr lang="en-US" sz="2000" b="1" dirty="0"/>
              <a:t>Acts 13:20</a:t>
            </a:r>
            <a:r>
              <a:rPr lang="en-US" sz="2000" dirty="0"/>
              <a:t> And after that he gave [unto them] judges about the space of four hundred and fifty years, </a:t>
            </a:r>
            <a:r>
              <a:rPr lang="en-US" sz="2000" b="1" dirty="0"/>
              <a:t>until Samuel the prophet.  </a:t>
            </a:r>
            <a:r>
              <a:rPr lang="en-US" sz="2000" dirty="0"/>
              <a:t>(Paul’s 1</a:t>
            </a:r>
            <a:r>
              <a:rPr lang="en-US" sz="2000" baseline="30000" dirty="0"/>
              <a:t>st</a:t>
            </a:r>
            <a:r>
              <a:rPr lang="en-US" sz="2000" dirty="0"/>
              <a:t>  inspired and written message to the Jews in the synagogue at Antioch in Pisidia)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DE89CC-83E5-0E1A-101E-DBACB5ADF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303279-9001-F485-E736-51CFE9C13F2A}"/>
              </a:ext>
            </a:extLst>
          </p:cNvPr>
          <p:cNvSpPr txBox="1"/>
          <p:nvPr/>
        </p:nvSpPr>
        <p:spPr>
          <a:xfrm>
            <a:off x="0" y="0"/>
            <a:ext cx="11101822" cy="6809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12 Steps in a Pathway to Lifelong Shining Faith with Samuel (1 John 2:12-14)</a:t>
            </a:r>
          </a:p>
          <a:p>
            <a:endParaRPr lang="en-US" sz="900" dirty="0"/>
          </a:p>
          <a:p>
            <a:r>
              <a:rPr lang="en-US" sz="1600" b="1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I’ll shine before God as						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			</a:t>
            </a:r>
            <a:r>
              <a:rPr lang="en-US" sz="16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Scripture</a:t>
            </a:r>
            <a:endParaRPr lang="en-US" sz="16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/>
            <a:r>
              <a:rPr lang="en-US" sz="9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								</a:t>
            </a:r>
          </a:p>
          <a:p>
            <a:pPr marL="0" marR="0"/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Part 1   Little Children</a:t>
            </a:r>
            <a:r>
              <a:rPr lang="en-US" sz="1600" b="1" dirty="0"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(Samuel is the central character, </a:t>
            </a:r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chapters 1-7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)					1 Samuel</a:t>
            </a:r>
            <a:endParaRPr lang="en-US" sz="9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1) I grow in age and in favor both with the LORD, and also with men.			 		2:26 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2) I continue to listen and answer the LORD, Speak; for your servant hears.					3:10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3) I grow, and the LORD is with me, and lets none of my words fall to the ground. 		     		3:19</a:t>
            </a:r>
          </a:p>
          <a:p>
            <a:pPr marL="0" marR="0">
              <a:lnSpc>
                <a:spcPct val="115000"/>
              </a:lnSpc>
            </a:pPr>
            <a:endParaRPr lang="en-US" sz="900" b="1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Part 2   Young Men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4) I speak, If ye do return to the LORD with all your hearts, </a:t>
            </a:r>
            <a:r>
              <a:rPr lang="en-US" sz="1600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then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put away the strange gods from among you, 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and prepare your hearts unto the LORD, and serve him only: and He will deliver you.	     			7:3</a:t>
            </a:r>
            <a:endParaRPr lang="en-US" sz="9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5) I do not go off course, even though my sons walk not in the ways of the LORD.		       		8:3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6) I warn other believers not to follow man’s governmental systems.				      	8:4-22</a:t>
            </a:r>
          </a:p>
          <a:p>
            <a:pPr>
              <a:lnSpc>
                <a:spcPct val="115000"/>
              </a:lnSpc>
            </a:pPr>
            <a:endParaRPr lang="en-US" sz="900" b="1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lnSpc>
                <a:spcPct val="115000"/>
              </a:lnSpc>
            </a:pPr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Part  3   Fathers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(Saul enters the stage, </a:t>
            </a:r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chapters 8-15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7)  I am old and gray-headed; and the LORD and you are my witnesses of a life of righteousness.    			12:1-5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8) I pray and the LORD’s reply causes God’s people to fear the LORD and confess their sins. 	      		12:18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9) I don’t sin against the LORD by ceasing to pray for you: but I will teach you the good and the right way:  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Only fear the LORD, and serve him in truth with all your heart: for consider the great </a:t>
            </a:r>
            <a:r>
              <a:rPr lang="en-US" sz="1600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things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he has done for you. 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a typeface="Cambria Math" panose="02040503050406030204" pitchFamily="18" charset="0"/>
                <a:cs typeface="Wingdings 3" panose="05040102010807070707" pitchFamily="18" charset="2"/>
              </a:rPr>
              <a:t>   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But if ye shall still do wickedly, ye shall be consumed, both ye and your king	              			 	12:23-25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(10) I obey rather than sacrifice.  Rebellion </a:t>
            </a:r>
            <a:r>
              <a:rPr lang="en-US" sz="1600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is as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the sin of witchcraft, and stubbornness </a:t>
            </a:r>
            <a:r>
              <a:rPr lang="en-US" sz="1600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is as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iniquity and idolatry. 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If I reject the word of the LORD, he will also reject me from </a:t>
            </a:r>
            <a:r>
              <a:rPr lang="en-US" sz="1600" i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being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king. 		   			15:22-23</a:t>
            </a:r>
          </a:p>
          <a:p>
            <a:pPr marL="0" marR="0"/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Part </a:t>
            </a:r>
            <a:r>
              <a:rPr lang="en-US" sz="1600" b="1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4   </a:t>
            </a:r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Death and after 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(David enters the stage, </a:t>
            </a:r>
            <a:r>
              <a:rPr lang="en-US" sz="1600" b="1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chapters 16-28</a:t>
            </a: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</a:p>
          <a:p>
            <a:pPr marL="0" marR="0"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11) I die, others will remember my life.  						       		 25:1</a:t>
            </a:r>
          </a:p>
          <a:p>
            <a:pPr>
              <a:lnSpc>
                <a:spcPct val="115000"/>
              </a:lnSpc>
            </a:pPr>
            <a:r>
              <a:rPr lang="en-US" sz="16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12) After I die, others will desire my counsel.  							 28:15</a:t>
            </a:r>
            <a:r>
              <a:rPr lang="en-US" sz="1600" dirty="0">
                <a:ea typeface="Cambria Math" panose="02040503050406030204" pitchFamily="18" charset="0"/>
                <a:cs typeface="Wingdings 3" panose="05040102010807070707" pitchFamily="18" charset="2"/>
              </a:rPr>
              <a:t>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5787736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25EC8-9F89-4198-8218-91A34E1356D1}">
  <ds:schemaRefs>
    <ds:schemaRef ds:uri="f98cc253-feff-40fd-b75e-dde241986d3d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ea62328-f9cb-43bf-99db-6009b3f2bb1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50941</TotalTime>
  <Words>1219</Words>
  <Application>Microsoft Office PowerPoint</Application>
  <PresentationFormat>Widescreen</PresentationFormat>
  <Paragraphs>89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Cambria Math</vt:lpstr>
      <vt:lpstr>Gill Sans MT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Heath</dc:creator>
  <cp:lastModifiedBy>Bill Heath</cp:lastModifiedBy>
  <cp:revision>1432</cp:revision>
  <cp:lastPrinted>2025-01-14T15:34:37Z</cp:lastPrinted>
  <dcterms:created xsi:type="dcterms:W3CDTF">2013-07-15T20:26:40Z</dcterms:created>
  <dcterms:modified xsi:type="dcterms:W3CDTF">2025-01-15T18:37:39Z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