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4"/>
  </p:sldMasterIdLst>
  <p:notesMasterIdLst>
    <p:notesMasterId r:id="rId9"/>
  </p:notesMasterIdLst>
  <p:sldIdLst>
    <p:sldId id="376" r:id="rId5"/>
    <p:sldId id="382" r:id="rId6"/>
    <p:sldId id="370" r:id="rId7"/>
    <p:sldId id="381" r:id="rId8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588" y="72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813D262F-908F-4E50-9894-E380FCA4CA07}"/>
    <pc:docChg chg="modSld">
      <pc:chgData name="Bill Heath" userId="e5502471a9019beb" providerId="LiveId" clId="{813D262F-908F-4E50-9894-E380FCA4CA07}" dt="2025-08-26T18:27:19.083" v="126" actId="6549"/>
      <pc:docMkLst>
        <pc:docMk/>
      </pc:docMkLst>
      <pc:sldChg chg="modSp mod">
        <pc:chgData name="Bill Heath" userId="e5502471a9019beb" providerId="LiveId" clId="{813D262F-908F-4E50-9894-E380FCA4CA07}" dt="2025-08-26T18:22:05.438" v="122" actId="20577"/>
        <pc:sldMkLst>
          <pc:docMk/>
          <pc:sldMk cId="3616800964" sldId="370"/>
        </pc:sldMkLst>
        <pc:spChg chg="mod">
          <ac:chgData name="Bill Heath" userId="e5502471a9019beb" providerId="LiveId" clId="{813D262F-908F-4E50-9894-E380FCA4CA07}" dt="2025-08-26T18:22:05.438" v="122" actId="20577"/>
          <ac:spMkLst>
            <pc:docMk/>
            <pc:sldMk cId="3616800964" sldId="370"/>
            <ac:spMk id="7" creationId="{DF900E41-422E-AFD3-6E17-5BA9E42030B1}"/>
          </ac:spMkLst>
        </pc:spChg>
      </pc:sldChg>
      <pc:sldChg chg="modSp mod">
        <pc:chgData name="Bill Heath" userId="e5502471a9019beb" providerId="LiveId" clId="{813D262F-908F-4E50-9894-E380FCA4CA07}" dt="2025-08-26T18:27:19.083" v="126" actId="6549"/>
        <pc:sldMkLst>
          <pc:docMk/>
          <pc:sldMk cId="1928839089" sldId="376"/>
        </pc:sldMkLst>
        <pc:spChg chg="mod">
          <ac:chgData name="Bill Heath" userId="e5502471a9019beb" providerId="LiveId" clId="{813D262F-908F-4E50-9894-E380FCA4CA07}" dt="2025-08-26T18:27:19.083" v="126" actId="6549"/>
          <ac:spMkLst>
            <pc:docMk/>
            <pc:sldMk cId="1928839089" sldId="376"/>
            <ac:spMk id="9" creationId="{3E5C6185-BA62-417B-B11E-D6CE654AE4F5}"/>
          </ac:spMkLst>
        </pc:spChg>
      </pc:sldChg>
    </pc:docChg>
  </pc:docChgLst>
  <pc:docChgLst>
    <pc:chgData name="Bill Heath" userId="e5502471a9019beb" providerId="LiveId" clId="{92D99DFB-7CD2-40CC-897D-8DC0D500CC43}"/>
    <pc:docChg chg="custSel modSld">
      <pc:chgData name="Bill Heath" userId="e5502471a9019beb" providerId="LiveId" clId="{92D99DFB-7CD2-40CC-897D-8DC0D500CC43}" dt="2025-08-13T12:15:15.078" v="188" actId="6549"/>
      <pc:docMkLst>
        <pc:docMk/>
      </pc:docMkLst>
      <pc:sldChg chg="modSp mod">
        <pc:chgData name="Bill Heath" userId="e5502471a9019beb" providerId="LiveId" clId="{92D99DFB-7CD2-40CC-897D-8DC0D500CC43}" dt="2025-08-13T12:14:28.847" v="187" actId="20577"/>
        <pc:sldMkLst>
          <pc:docMk/>
          <pc:sldMk cId="3616800964" sldId="370"/>
        </pc:sldMkLst>
        <pc:spChg chg="mod">
          <ac:chgData name="Bill Heath" userId="e5502471a9019beb" providerId="LiveId" clId="{92D99DFB-7CD2-40CC-897D-8DC0D500CC43}" dt="2025-08-13T12:11:04.338" v="182" actId="6549"/>
          <ac:spMkLst>
            <pc:docMk/>
            <pc:sldMk cId="3616800964" sldId="370"/>
            <ac:spMk id="3" creationId="{2B0FD5DB-FDD8-85C2-8228-D492EF8ABA92}"/>
          </ac:spMkLst>
        </pc:spChg>
        <pc:spChg chg="mod">
          <ac:chgData name="Bill Heath" userId="e5502471a9019beb" providerId="LiveId" clId="{92D99DFB-7CD2-40CC-897D-8DC0D500CC43}" dt="2025-08-13T12:14:28.847" v="187" actId="20577"/>
          <ac:spMkLst>
            <pc:docMk/>
            <pc:sldMk cId="3616800964" sldId="370"/>
            <ac:spMk id="7" creationId="{DF900E41-422E-AFD3-6E17-5BA9E42030B1}"/>
          </ac:spMkLst>
        </pc:spChg>
      </pc:sldChg>
      <pc:sldChg chg="modSp mod">
        <pc:chgData name="Bill Heath" userId="e5502471a9019beb" providerId="LiveId" clId="{92D99DFB-7CD2-40CC-897D-8DC0D500CC43}" dt="2025-08-13T12:15:15.078" v="188" actId="6549"/>
        <pc:sldMkLst>
          <pc:docMk/>
          <pc:sldMk cId="1928839089" sldId="376"/>
        </pc:sldMkLst>
        <pc:spChg chg="mod">
          <ac:chgData name="Bill Heath" userId="e5502471a9019beb" providerId="LiveId" clId="{92D99DFB-7CD2-40CC-897D-8DC0D500CC43}" dt="2025-08-13T12:15:15.078" v="188" actId="6549"/>
          <ac:spMkLst>
            <pc:docMk/>
            <pc:sldMk cId="1928839089" sldId="376"/>
            <ac:spMk id="9" creationId="{3E5C6185-BA62-417B-B11E-D6CE654AE4F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8163" cy="469900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10" rIns="91417" bIns="457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17" tIns="45710" rIns="91417" bIns="4571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918576"/>
            <a:ext cx="3078163" cy="469900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14346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14346">
              <a:defRPr/>
            </a:pPr>
            <a:fld id="{1AD51A55-303F-4D54-AB99-832332D3BB80}" type="datetime1">
              <a:rPr lang="en-US">
                <a:solidFill>
                  <a:prstClr val="black"/>
                </a:solidFill>
                <a:latin typeface="Calibri" panose="020F0502020204030204"/>
              </a:rPr>
              <a:pPr defTabSz="914346">
                <a:defRPr/>
              </a:pPr>
              <a:t>8/26/2025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14346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5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8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26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697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86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77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13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3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5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8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0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6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  <p:sldLayoutId id="214748389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August 27,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2025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1969" y="58816"/>
            <a:ext cx="6818341" cy="1194079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/>
              <a:t>Straight and Balanced    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The Faith, a noun (Hebrews 1:1-3, 11:1-3, 6, 38-40, 12:1-4; Romans 15:23)</a:t>
            </a:r>
          </a:p>
          <a:p>
            <a:endParaRPr lang="en-US" dirty="0"/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51" y="1320102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88" y="133667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323997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83751" y="4159722"/>
            <a:ext cx="278821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45671" y="1280191"/>
            <a:ext cx="6844639" cy="535531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Old Testament:  True Prophets of the Faith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#13 – Samuel:  Lifelong Shining Faith (Heb 11:32f, 1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#14 – Nathan &amp; Gad:  The Comforter’s Faith (Heb 11:32g)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#15 – Man of God &amp; Old Prophet:   Weak Prophets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#16 – Azariah &amp; Hanani:  Two Prophets and Two Effects of Truth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#17 – Jehu, a Prophet, &amp; Micaiah:  Little-Known Prophets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#18 – Elijah:  The Past, Present, and Future Prophet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#19 – Elisha:  Prophet of Power and Water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#20 – Jonah &amp; Nahum:  God’s Mercy &amp; Judgment on Nineveh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#21 – </a:t>
            </a:r>
            <a:r>
              <a:rPr lang="en-US" b="1" dirty="0">
                <a:latin typeface="Gill Sans MT"/>
              </a:rPr>
              <a:t>Ho</a:t>
            </a:r>
            <a:r>
              <a:rPr lang="en-US" dirty="0">
                <a:latin typeface="Gill Sans MT"/>
              </a:rPr>
              <a:t>sea, </a:t>
            </a:r>
            <a:r>
              <a:rPr lang="en-US" b="1" dirty="0">
                <a:latin typeface="Gill Sans MT"/>
              </a:rPr>
              <a:t>Jo</a:t>
            </a:r>
            <a:r>
              <a:rPr lang="en-US" dirty="0">
                <a:latin typeface="Gill Sans MT"/>
              </a:rPr>
              <a:t>el, &amp; </a:t>
            </a:r>
            <a:r>
              <a:rPr lang="en-US" b="1" dirty="0">
                <a:latin typeface="Gill Sans MT"/>
              </a:rPr>
              <a:t>Am</a:t>
            </a:r>
            <a:r>
              <a:rPr lang="en-US" dirty="0">
                <a:latin typeface="Gill Sans MT"/>
              </a:rPr>
              <a:t>os:  Future Judgments and Blessings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#22 – </a:t>
            </a:r>
            <a:r>
              <a:rPr lang="en-US" b="1" dirty="0">
                <a:latin typeface="Gill Sans MT"/>
              </a:rPr>
              <a:t>O</a:t>
            </a:r>
            <a:r>
              <a:rPr lang="en-US" dirty="0">
                <a:latin typeface="Gill Sans MT"/>
              </a:rPr>
              <a:t>badiah, </a:t>
            </a:r>
            <a:r>
              <a:rPr lang="en-US" b="1" dirty="0">
                <a:latin typeface="Gill Sans MT"/>
              </a:rPr>
              <a:t>J</a:t>
            </a:r>
            <a:r>
              <a:rPr lang="en-US" dirty="0">
                <a:latin typeface="Gill Sans MT"/>
              </a:rPr>
              <a:t>onah, &amp; </a:t>
            </a:r>
            <a:r>
              <a:rPr lang="en-US" b="1" dirty="0">
                <a:latin typeface="Gill Sans MT"/>
              </a:rPr>
              <a:t>M</a:t>
            </a:r>
            <a:r>
              <a:rPr lang="en-US" dirty="0">
                <a:latin typeface="Gill Sans MT"/>
              </a:rPr>
              <a:t>icah:  Fight with Hate,  Anger, &amp; Darkness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#23 –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FF00"/>
                </a:highlight>
                <a:uLnTx/>
                <a:uFillTx/>
                <a:latin typeface="Gill Sans MT"/>
                <a:ea typeface="+mn-ea"/>
                <a:cs typeface="+mn-cs"/>
              </a:rPr>
              <a:t> Isaiah:  Prophet of Majesty and Royalty 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FFFF00"/>
              </a:highlight>
              <a:uLnTx/>
              <a:uFillTx/>
              <a:latin typeface="Gill Sans MT"/>
              <a:ea typeface="+mn-ea"/>
              <a:cs typeface="+mn-cs"/>
            </a:endParaRPr>
          </a:p>
          <a:p>
            <a:pPr defTabSz="914400"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#24 –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Nah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um,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Hab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akkuk, &amp;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Zep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haniah: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#25 – Jeremiah &amp; Lamentations: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#26 – Ezekiel: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#27 – Daniel:   </a:t>
            </a:r>
          </a:p>
          <a:p>
            <a:pPr defTabSz="914400">
              <a:defRPr/>
            </a:pPr>
            <a:r>
              <a:rPr lang="en-US" dirty="0">
                <a:latin typeface="Gill Sans MT"/>
              </a:rPr>
              <a:t>#28 –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Ha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ggai,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Ze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chariah, &amp;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Ma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lachi:  </a:t>
            </a:r>
            <a:endParaRPr lang="en-US" dirty="0"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#29 – Old Testament False Prophets </a:t>
            </a:r>
          </a:p>
          <a:p>
            <a:pPr lvl="0" defTabSz="914400"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#30 – </a:t>
            </a:r>
            <a:r>
              <a:rPr lang="en-US" dirty="0">
                <a:latin typeface="Gill Sans MT"/>
              </a:rPr>
              <a:t>New Testament Prophets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                           </a:t>
            </a:r>
            <a:endParaRPr lang="en-US" dirty="0"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A1B173-7E6C-D9CB-37E8-324CC0A647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03490FF-BBC5-1434-1B09-D5F7FF0E7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61537"/>
              </p:ext>
            </p:extLst>
          </p:nvPr>
        </p:nvGraphicFramePr>
        <p:xfrm>
          <a:off x="40758" y="22090"/>
          <a:ext cx="12110484" cy="5627768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578229">
                  <a:extLst>
                    <a:ext uri="{9D8B030D-6E8A-4147-A177-3AD203B41FA5}">
                      <a16:colId xmlns:a16="http://schemas.microsoft.com/office/drawing/2014/main" val="2907721583"/>
                    </a:ext>
                  </a:extLst>
                </a:gridCol>
                <a:gridCol w="2766239">
                  <a:extLst>
                    <a:ext uri="{9D8B030D-6E8A-4147-A177-3AD203B41FA5}">
                      <a16:colId xmlns:a16="http://schemas.microsoft.com/office/drawing/2014/main" val="2357027726"/>
                    </a:ext>
                  </a:extLst>
                </a:gridCol>
                <a:gridCol w="2896844">
                  <a:extLst>
                    <a:ext uri="{9D8B030D-6E8A-4147-A177-3AD203B41FA5}">
                      <a16:colId xmlns:a16="http://schemas.microsoft.com/office/drawing/2014/main" val="1425996456"/>
                    </a:ext>
                  </a:extLst>
                </a:gridCol>
                <a:gridCol w="2963180">
                  <a:extLst>
                    <a:ext uri="{9D8B030D-6E8A-4147-A177-3AD203B41FA5}">
                      <a16:colId xmlns:a16="http://schemas.microsoft.com/office/drawing/2014/main" val="3263676771"/>
                    </a:ext>
                  </a:extLst>
                </a:gridCol>
                <a:gridCol w="2905992">
                  <a:extLst>
                    <a:ext uri="{9D8B030D-6E8A-4147-A177-3AD203B41FA5}">
                      <a16:colId xmlns:a16="http://schemas.microsoft.com/office/drawing/2014/main" val="4266901829"/>
                    </a:ext>
                  </a:extLst>
                </a:gridCol>
              </a:tblGrid>
              <a:tr h="477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b="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buNone/>
                      </a:pPr>
                      <a:r>
                        <a:rPr lang="en-US" sz="2400" b="0" cap="none" spc="0" dirty="0">
                          <a:solidFill>
                            <a:schemeClr val="tx1"/>
                          </a:solidFill>
                          <a:effectLst/>
                        </a:rPr>
                        <a:t>Bible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buNone/>
                      </a:pPr>
                      <a:r>
                        <a:rPr lang="en-US" sz="2400" b="0" cap="none" spc="0" dirty="0">
                          <a:solidFill>
                            <a:schemeClr val="tx1"/>
                          </a:solidFill>
                          <a:effectLst/>
                        </a:rPr>
                        <a:t>Isaiah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143523"/>
                  </a:ext>
                </a:extLst>
              </a:tr>
              <a:tr h="467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buNone/>
                      </a:pPr>
                      <a:r>
                        <a:rPr lang="en-US" sz="2000" cap="none" spc="0" dirty="0">
                          <a:solidFill>
                            <a:schemeClr val="tx1"/>
                          </a:solidFill>
                          <a:effectLst/>
                        </a:rPr>
                        <a:t>66 books – 2 divisions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buNone/>
                      </a:pPr>
                      <a:r>
                        <a:rPr lang="en-US" sz="2000" cap="none" spc="0" dirty="0">
                          <a:solidFill>
                            <a:schemeClr val="tx1"/>
                          </a:solidFill>
                          <a:effectLst/>
                        </a:rPr>
                        <a:t>66 chapters – 2 divisions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849794"/>
                  </a:ext>
                </a:extLst>
              </a:tr>
              <a:tr h="4649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Old Testament–39 books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New Testament–27 books    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God – 39 chapters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Jesus Christ – 27 chapters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896988"/>
                  </a:ext>
                </a:extLst>
              </a:tr>
              <a:tr h="47691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God is Holy</a:t>
                      </a: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God is Love</a:t>
                      </a:r>
                      <a:endParaRPr lang="en-US" sz="2000" b="1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God is Holy (darkness)</a:t>
                      </a:r>
                      <a:endParaRPr lang="en-US" sz="2000" b="1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God is Love (light) </a:t>
                      </a:r>
                      <a:endParaRPr lang="en-US" sz="2000" b="1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575512"/>
                  </a:ext>
                </a:extLst>
              </a:tr>
              <a:tr h="467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Christ Concealed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Christ Revealed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Few Prophecies of Christ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Many Prophecies of Christ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2679191"/>
                  </a:ext>
                </a:extLst>
              </a:tr>
              <a:tr h="467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Sacrifices–Ceremonies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Suffering Servant-Lamb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Sacrifices – Ceremonies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Suffering Servant – Lamb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721731"/>
                  </a:ext>
                </a:extLst>
              </a:tr>
              <a:tr h="467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Earthly Kings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Glorious King – Throne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Earthly Kings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Glorious King – Throne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438983"/>
                  </a:ext>
                </a:extLst>
              </a:tr>
              <a:tr h="467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Law – Sin – Judgment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Grace–Comfort–Hope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Law - Sin – Judgment 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Grace - Comfort – Hope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253638"/>
                  </a:ext>
                </a:extLst>
              </a:tr>
              <a:tr h="467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Israel present  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Israel absent 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Historical details present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Historical details absent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937601"/>
                  </a:ext>
                </a:extLst>
              </a:tr>
              <a:tr h="1059744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Note:   Isaiah has 1292 verses.    God did 2 miracles. 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           50 prophesy the 1</a:t>
                      </a:r>
                      <a:r>
                        <a:rPr lang="en-US" sz="1800" cap="none" spc="0" baseline="30000" dirty="0">
                          <a:solidFill>
                            <a:schemeClr val="tx1"/>
                          </a:solidFill>
                          <a:effectLst/>
                        </a:rPr>
                        <a:t>st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coming of Jesus Christ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           300 prophesy the 2</a:t>
                      </a:r>
                      <a:r>
                        <a:rPr lang="en-US" sz="1800" cap="none" spc="0" baseline="30000" dirty="0">
                          <a:solidFill>
                            <a:schemeClr val="tx1"/>
                          </a:solidFill>
                          <a:effectLst/>
                        </a:rPr>
                        <a:t>nd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coming of Jesus Christ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  Isaiah had one wife and two sons, “a remnant will return”      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Isaiah’s life is prominent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endParaRPr lang="en-US" sz="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600" cap="none" spc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  <a:ea typeface="Cambria Math" panose="02040503050406030204" pitchFamily="18" charset="0"/>
                          <a:cs typeface="Wingdings 3" panose="05040102010807070707" pitchFamily="18" charset="2"/>
                        </a:rPr>
                        <a:t>Contemporary of Micah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endParaRPr lang="en-US" sz="1100" cap="none" spc="0" dirty="0">
                        <a:solidFill>
                          <a:schemeClr val="tx1"/>
                        </a:solidFill>
                        <a:effectLst/>
                        <a:latin typeface="Rockwell" panose="02060603020205020403" pitchFamily="18" charset="0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  <a:ea typeface="Cambria Math" panose="02040503050406030204" pitchFamily="18" charset="0"/>
                          <a:cs typeface="Wingdings 3" panose="05040102010807070707" pitchFamily="18" charset="2"/>
                        </a:rPr>
                        <a:t>&amp;  “hastening to the spoil”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Isaiah’s life is absent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Jesus connects Isaiah 1-39 &amp;  40-66 in John 12:38-41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endParaRPr lang="en-US" sz="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81624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7E9CCD1-32C5-8892-EB77-6CC56F96F8AC}"/>
              </a:ext>
            </a:extLst>
          </p:cNvPr>
          <p:cNvSpPr txBox="1"/>
          <p:nvPr/>
        </p:nvSpPr>
        <p:spPr>
          <a:xfrm>
            <a:off x="40758" y="5593552"/>
            <a:ext cx="12110484" cy="1246495"/>
          </a:xfrm>
          <a:prstGeom prst="rect">
            <a:avLst/>
          </a:prstGeom>
          <a:solidFill>
            <a:srgbClr val="002060"/>
          </a:solidFill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Contents:  (1-39) 1-5   Isaiah’s times.  6.  Calling.  7-12   Trust God or Assyria.  13-23 Against foreign nations.</a:t>
            </a:r>
          </a:p>
          <a:p>
            <a:endParaRPr lang="en-US" sz="1050" dirty="0"/>
          </a:p>
          <a:p>
            <a:r>
              <a:rPr lang="en-US" dirty="0"/>
              <a:t>24-27 Victory over nations.    28-35 Warning against trusting Egypt.   36-39  Hezekiah and Sennacherib.</a:t>
            </a:r>
          </a:p>
          <a:p>
            <a:endParaRPr lang="en-US" sz="1050" dirty="0"/>
          </a:p>
          <a:p>
            <a:r>
              <a:rPr lang="en-US" dirty="0"/>
              <a:t>(40-66)  40-48 Redemption promised.   49-57 Redemption provided.   58-66 Redemption realized.  </a:t>
            </a:r>
          </a:p>
        </p:txBody>
      </p:sp>
    </p:spTree>
    <p:extLst>
      <p:ext uri="{BB962C8B-B14F-4D97-AF65-F5344CB8AC3E}">
        <p14:creationId xmlns:p14="http://schemas.microsoft.com/office/powerpoint/2010/main" val="215977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900E41-422E-AFD3-6E17-5BA9E42030B1}"/>
              </a:ext>
            </a:extLst>
          </p:cNvPr>
          <p:cNvSpPr txBox="1"/>
          <p:nvPr/>
        </p:nvSpPr>
        <p:spPr>
          <a:xfrm>
            <a:off x="20320" y="67330"/>
            <a:ext cx="12151360" cy="688355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</a:pPr>
            <a:endParaRPr lang="en-US" sz="20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Isaiah: Prophet of Majesty and Royalty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     Isaiah in Hebrew is “the LORD is salvation” </a:t>
            </a:r>
          </a:p>
          <a:p>
            <a:pPr marL="0" marR="0">
              <a:lnSpc>
                <a:spcPts val="1200"/>
              </a:lnSpc>
            </a:pPr>
            <a:r>
              <a:rPr lang="en-US" sz="72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r>
              <a:rPr lang="en-US" sz="6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	</a:t>
            </a:r>
          </a:p>
          <a:p>
            <a:pPr>
              <a:lnSpc>
                <a:spcPts val="1200"/>
              </a:lnSpc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>
              <a:lnSpc>
                <a:spcPts val="12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Time:  c. 740-680 BC  Judah’s kings  Uzzah, Jotham, Ahaz, and Hezekiah in the divided kingdom</a:t>
            </a:r>
          </a:p>
          <a:p>
            <a:pPr>
              <a:lnSpc>
                <a:spcPts val="1200"/>
              </a:lnSpc>
            </a:pPr>
            <a:endParaRPr lang="en-US" sz="1400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000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Isaiah 1-39, God is Holy “the Holy One of Israel” (25x), “in that day” (42 of 43x)</a:t>
            </a:r>
          </a:p>
          <a:p>
            <a:pPr algn="just">
              <a:lnSpc>
                <a:spcPts val="1200"/>
              </a:lnSpc>
            </a:pPr>
            <a:endParaRPr lang="en-US" sz="16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just"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1:1-2			God’s children rebel</a:t>
            </a:r>
          </a:p>
          <a:p>
            <a:pPr algn="just"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just"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6:1-8  			Isaiah’s call &amp; response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9:6-7			1</a:t>
            </a:r>
            <a:r>
              <a:rPr lang="en-US" sz="2000" i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and 2</a:t>
            </a:r>
            <a:r>
              <a:rPr lang="en-US" sz="2000" i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nd</a:t>
            </a: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coming 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14:11-15     	Lucifer’s fall from heaven</a:t>
            </a:r>
          </a:p>
          <a:p>
            <a:pPr marL="342900" indent="-342900">
              <a:lnSpc>
                <a:spcPts val="1200"/>
              </a:lnSpc>
              <a:buAutoNum type="arabicPlain" startAt="14"/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28:9-13	    	Precept upon precept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35:8 (1-10)	Highway of holiness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39:5-8    		Hezekiah’s reality  </a:t>
            </a:r>
          </a:p>
          <a:p>
            <a:pPr>
              <a:lnSpc>
                <a:spcPts val="1200"/>
              </a:lnSpc>
            </a:pPr>
            <a:endParaRPr lang="en-US" sz="16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Isaiah 40-66, God is Love </a:t>
            </a:r>
          </a:p>
          <a:p>
            <a:pPr>
              <a:lnSpc>
                <a:spcPts val="1200"/>
              </a:lnSpc>
            </a:pPr>
            <a:endParaRPr lang="en-US" sz="16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40:1-2			Comfort ye, comfort ye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53:1-12  		The suffering Messiah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58:1-12  		God’s chosen fast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66:15-24		The new heavens &amp; new earth</a:t>
            </a:r>
            <a:endParaRPr lang="en-US" sz="16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16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16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0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NEW TESTAMENT</a:t>
            </a: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</a:t>
            </a: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Quotes Isaiah directly 65x.</a:t>
            </a:r>
          </a:p>
          <a:p>
            <a:pPr>
              <a:lnSpc>
                <a:spcPts val="1200"/>
              </a:lnSpc>
            </a:pPr>
            <a:endParaRPr lang="en-US" sz="20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Quotes by name </a:t>
            </a:r>
            <a:r>
              <a:rPr lang="en-US" sz="2000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Esais</a:t>
            </a: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20x. By far the most quoted.</a:t>
            </a:r>
            <a:endParaRPr lang="en-US" sz="12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11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11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1400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DECISION</a:t>
            </a: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  Love God </a:t>
            </a: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(Luke 10:27, Jude 1:20-25)</a:t>
            </a:r>
            <a:endParaRPr lang="en-US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FD5DB-FDD8-85C2-8228-D492EF8ABA92}"/>
              </a:ext>
            </a:extLst>
          </p:cNvPr>
          <p:cNvSpPr txBox="1"/>
          <p:nvPr/>
        </p:nvSpPr>
        <p:spPr>
          <a:xfrm>
            <a:off x="6797040" y="1596498"/>
            <a:ext cx="5283200" cy="520142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chemeClr val="bg1"/>
                </a:solidFill>
              </a:rPr>
              <a:t>Jesus is the spirit of prophecy (Rev 19:10)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Past – creation (Isaiah 14:11-15 &amp; Gen 1-2)</a:t>
            </a:r>
          </a:p>
          <a:p>
            <a:r>
              <a:rPr lang="en-US" sz="2000" dirty="0">
                <a:solidFill>
                  <a:schemeClr val="bg1"/>
                </a:solidFill>
              </a:rPr>
              <a:t>Past – Israel  (Old Covenant with Israel)</a:t>
            </a:r>
            <a:endParaRPr lang="en-US" sz="1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rgbClr val="00B050"/>
                </a:solidFill>
              </a:rPr>
              <a:t>Present – Isaiah’s life (Isaiah 1-5)</a:t>
            </a:r>
          </a:p>
          <a:p>
            <a:r>
              <a:rPr lang="en-US" sz="2000" dirty="0">
                <a:solidFill>
                  <a:srgbClr val="0070C0"/>
                </a:solidFill>
              </a:rPr>
              <a:t>Assyria, 722 BC </a:t>
            </a:r>
          </a:p>
          <a:p>
            <a:r>
              <a:rPr lang="en-US" sz="2000" dirty="0">
                <a:solidFill>
                  <a:srgbClr val="0070C0"/>
                </a:solidFill>
              </a:rPr>
              <a:t>Babylon, 586 BC	</a:t>
            </a:r>
          </a:p>
          <a:p>
            <a:r>
              <a:rPr lang="en-US" sz="2000" dirty="0">
                <a:solidFill>
                  <a:srgbClr val="0070C0"/>
                </a:solidFill>
              </a:rPr>
              <a:t>Persia,  539 BC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Jesus’ 1</a:t>
            </a:r>
            <a:r>
              <a:rPr lang="en-US" sz="2000" b="1" baseline="30000" dirty="0">
                <a:solidFill>
                  <a:schemeClr val="bg1"/>
                </a:solidFill>
              </a:rPr>
              <a:t>st</a:t>
            </a:r>
            <a:r>
              <a:rPr lang="en-US" sz="2000" b="1" dirty="0">
                <a:solidFill>
                  <a:schemeClr val="bg1"/>
                </a:solidFill>
              </a:rPr>
              <a:t> coming – 1 to 33 AD 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Church, Revelation 1-3 </a:t>
            </a:r>
            <a:r>
              <a:rPr lang="en-US" sz="2000" dirty="0">
                <a:solidFill>
                  <a:schemeClr val="bg1"/>
                </a:solidFill>
              </a:rPr>
              <a:t>(New Testament)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Church rapture, 1-2 Thes, Rev 4-5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000" b="1" u="sng" dirty="0">
                <a:solidFill>
                  <a:srgbClr val="FF0000"/>
                </a:solidFill>
              </a:rPr>
              <a:t>Future Israel  (“in that day” 43x)</a:t>
            </a:r>
          </a:p>
          <a:p>
            <a:r>
              <a:rPr lang="en-US" sz="2000" dirty="0">
                <a:solidFill>
                  <a:srgbClr val="FF0000"/>
                </a:solidFill>
              </a:rPr>
              <a:t>Tribulation – Rev 6-18  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Jesus’ 2</a:t>
            </a:r>
            <a:r>
              <a:rPr lang="en-US" sz="2000" b="1" baseline="30000" dirty="0">
                <a:solidFill>
                  <a:srgbClr val="FF0000"/>
                </a:solidFill>
              </a:rPr>
              <a:t>nd</a:t>
            </a:r>
            <a:r>
              <a:rPr lang="en-US" sz="2000" b="1" dirty="0">
                <a:solidFill>
                  <a:srgbClr val="FF0000"/>
                </a:solidFill>
              </a:rPr>
              <a:t> coming  -  Rev 19</a:t>
            </a:r>
          </a:p>
          <a:p>
            <a:r>
              <a:rPr lang="en-US" sz="2000" dirty="0">
                <a:solidFill>
                  <a:srgbClr val="FF0000"/>
                </a:solidFill>
              </a:rPr>
              <a:t>Jesus 1000 yrs – Rev 20  (New Covenant)</a:t>
            </a:r>
          </a:p>
          <a:p>
            <a:endParaRPr lang="en-US" sz="800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Eternity – Rev 21-22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8BB8A5-E06F-9EB1-0719-934F9B206874}"/>
              </a:ext>
            </a:extLst>
          </p:cNvPr>
          <p:cNvSpPr txBox="1"/>
          <p:nvPr/>
        </p:nvSpPr>
        <p:spPr>
          <a:xfrm>
            <a:off x="9519920" y="3128516"/>
            <a:ext cx="2133600" cy="646331"/>
          </a:xfrm>
          <a:prstGeom prst="rect">
            <a:avLst/>
          </a:prstGeom>
          <a:noFill/>
          <a:ln w="412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Syria, Lebanon, Iran, Iraq,  Egypt</a:t>
            </a:r>
          </a:p>
        </p:txBody>
      </p:sp>
    </p:spTree>
    <p:extLst>
      <p:ext uri="{BB962C8B-B14F-4D97-AF65-F5344CB8AC3E}">
        <p14:creationId xmlns:p14="http://schemas.microsoft.com/office/powerpoint/2010/main" val="361680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BCF19-2E4E-B1B3-D32C-DB46D789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5" y="105356"/>
            <a:ext cx="1365813" cy="2244306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en-US" sz="1600" dirty="0"/>
              <a:t>OT True Prophets chart</a:t>
            </a:r>
            <a:br>
              <a:rPr lang="en-US" sz="1600" dirty="0"/>
            </a:br>
            <a:r>
              <a:rPr lang="en-US" sz="1600" dirty="0"/>
              <a:t> in respect to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Hebrews</a:t>
            </a:r>
            <a:br>
              <a:rPr lang="en-US" sz="1600" dirty="0"/>
            </a:br>
            <a:r>
              <a:rPr lang="en-US" sz="1600" dirty="0"/>
              <a:t> </a:t>
            </a:r>
            <a:r>
              <a:rPr lang="en-US" sz="1200" dirty="0"/>
              <a:t>1:1-3, 11:1-3, 11:32-40</a:t>
            </a:r>
            <a:endParaRPr lang="en-US" sz="1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A7B784E-FE43-507E-5DC4-D693A3D0DB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713613"/>
              </p:ext>
            </p:extLst>
          </p:nvPr>
        </p:nvGraphicFramePr>
        <p:xfrm>
          <a:off x="1629238" y="105355"/>
          <a:ext cx="10373681" cy="6637277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25424">
                  <a:extLst>
                    <a:ext uri="{9D8B030D-6E8A-4147-A177-3AD203B41FA5}">
                      <a16:colId xmlns:a16="http://schemas.microsoft.com/office/drawing/2014/main" val="589848999"/>
                    </a:ext>
                  </a:extLst>
                </a:gridCol>
                <a:gridCol w="837969">
                  <a:extLst>
                    <a:ext uri="{9D8B030D-6E8A-4147-A177-3AD203B41FA5}">
                      <a16:colId xmlns:a16="http://schemas.microsoft.com/office/drawing/2014/main" val="939651213"/>
                    </a:ext>
                  </a:extLst>
                </a:gridCol>
                <a:gridCol w="1301524">
                  <a:extLst>
                    <a:ext uri="{9D8B030D-6E8A-4147-A177-3AD203B41FA5}">
                      <a16:colId xmlns:a16="http://schemas.microsoft.com/office/drawing/2014/main" val="2504805489"/>
                    </a:ext>
                  </a:extLst>
                </a:gridCol>
                <a:gridCol w="1039937">
                  <a:extLst>
                    <a:ext uri="{9D8B030D-6E8A-4147-A177-3AD203B41FA5}">
                      <a16:colId xmlns:a16="http://schemas.microsoft.com/office/drawing/2014/main" val="1165422160"/>
                    </a:ext>
                  </a:extLst>
                </a:gridCol>
                <a:gridCol w="574717">
                  <a:extLst>
                    <a:ext uri="{9D8B030D-6E8A-4147-A177-3AD203B41FA5}">
                      <a16:colId xmlns:a16="http://schemas.microsoft.com/office/drawing/2014/main" val="3007881294"/>
                    </a:ext>
                  </a:extLst>
                </a:gridCol>
                <a:gridCol w="2303188">
                  <a:extLst>
                    <a:ext uri="{9D8B030D-6E8A-4147-A177-3AD203B41FA5}">
                      <a16:colId xmlns:a16="http://schemas.microsoft.com/office/drawing/2014/main" val="3206543794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589018013"/>
                    </a:ext>
                  </a:extLst>
                </a:gridCol>
                <a:gridCol w="605017">
                  <a:extLst>
                    <a:ext uri="{9D8B030D-6E8A-4147-A177-3AD203B41FA5}">
                      <a16:colId xmlns:a16="http://schemas.microsoft.com/office/drawing/2014/main" val="1871569226"/>
                    </a:ext>
                  </a:extLst>
                </a:gridCol>
                <a:gridCol w="639392">
                  <a:extLst>
                    <a:ext uri="{9D8B030D-6E8A-4147-A177-3AD203B41FA5}">
                      <a16:colId xmlns:a16="http://schemas.microsoft.com/office/drawing/2014/main" val="450574153"/>
                    </a:ext>
                  </a:extLst>
                </a:gridCol>
                <a:gridCol w="674184">
                  <a:extLst>
                    <a:ext uri="{9D8B030D-6E8A-4147-A177-3AD203B41FA5}">
                      <a16:colId xmlns:a16="http://schemas.microsoft.com/office/drawing/2014/main" val="397686635"/>
                    </a:ext>
                  </a:extLst>
                </a:gridCol>
                <a:gridCol w="1085864">
                  <a:extLst>
                    <a:ext uri="{9D8B030D-6E8A-4147-A177-3AD203B41FA5}">
                      <a16:colId xmlns:a16="http://schemas.microsoft.com/office/drawing/2014/main" val="769116399"/>
                    </a:ext>
                  </a:extLst>
                </a:gridCol>
                <a:gridCol w="412697">
                  <a:extLst>
                    <a:ext uri="{9D8B030D-6E8A-4147-A177-3AD203B41FA5}">
                      <a16:colId xmlns:a16="http://schemas.microsoft.com/office/drawing/2014/main" val="4266611883"/>
                    </a:ext>
                  </a:extLst>
                </a:gridCol>
              </a:tblGrid>
              <a:tr h="293366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Name/ Scripture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Suffer-Persecute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/Scripture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King</a:t>
                      </a:r>
                    </a:p>
                    <a:p>
                      <a:pPr algn="l"/>
                      <a:r>
                        <a:rPr lang="en-US" sz="6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(Saul to Zedekiah)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Public/</a:t>
                      </a:r>
                    </a:p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Prophecy - Near/Far or None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Nation</a:t>
                      </a:r>
                    </a:p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Bless/ Curse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Vision/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Dream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Miracle</a:t>
                      </a:r>
                    </a:p>
                    <a:p>
                      <a:pPr algn="l"/>
                      <a:r>
                        <a:rPr lang="en-US" sz="600" baseline="0" dirty="0">
                          <a:solidFill>
                            <a:schemeClr val="bg1"/>
                          </a:solidFill>
                        </a:rPr>
                        <a:t>Prophet or God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Heb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102409"/>
                  </a:ext>
                </a:extLst>
              </a:tr>
              <a:tr h="17752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Samuel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 /1 Sam 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after 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887159"/>
                  </a:ext>
                </a:extLst>
              </a:tr>
              <a:tr h="142321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Gad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Sam 22:25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914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Nathan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Sam 7. 12.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 - 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-seed of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Solomon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478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Asaph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No/Psalms 50, 73-83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731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Ahijah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11:29-39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- 1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Near/Jeroboam’s reign-son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Ki 14:1-26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69062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Shemaiah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12:22-24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Rehoboam - 1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Rehoboam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Book            931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454416"/>
                  </a:ext>
                </a:extLst>
              </a:tr>
              <a:tr h="12010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Iddo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9:29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 - 1 </a:t>
                      </a:r>
                      <a:r>
                        <a:rPr lang="en-US" sz="900" baseline="30000" dirty="0" err="1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Seer for 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Records      931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97768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–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/King Josiah, 270 yrs.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Hand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sick-heal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336028"/>
                  </a:ext>
                </a:extLst>
              </a:tr>
              <a:tr h="16034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old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–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man of God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Liar-like Lot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685876"/>
                  </a:ext>
                </a:extLst>
              </a:tr>
              <a:tr h="18686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Azariah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15:1-7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 – 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baseline="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war w/</a:t>
                      </a:r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Ethopia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454475"/>
                  </a:ext>
                </a:extLst>
              </a:tr>
              <a:tr h="16785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Hanani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16:7-10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 – 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war w/Israel-Syria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594965"/>
                  </a:ext>
                </a:extLst>
              </a:tr>
              <a:tr h="10943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Jehu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16:1-13,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Baasha-3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2 Chr 19:1-4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Son of Hanani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92223"/>
                  </a:ext>
                </a:extLst>
              </a:tr>
              <a:tr h="9553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Prophet -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20:13-36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Ahab-7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Near/Syria/man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Son of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27629"/>
                  </a:ext>
                </a:extLst>
              </a:tr>
              <a:tr h="12605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Micaiah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Yes/1 Ki 22:1-28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Near/400 to 1, 2 Chr  18:1-27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Lying spirit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172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Elijah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Yes/1 Ki 17-2 Ki 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Omri, Ahab – 7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Near/3 ½ years  draught, 450 to 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B5/C3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Gentile widow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726094"/>
                  </a:ext>
                </a:extLst>
              </a:tr>
              <a:tr h="12037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Elisha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 3-13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Joram, Jehu – 8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,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None/gentile general, Lu 4:27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B11/C5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Jezebel-death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970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Eliezer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Chronicles 20:37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Jehosophat -4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Near/alliance with Ahaziah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Fleet destroyed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17387"/>
                  </a:ext>
                </a:extLst>
              </a:tr>
              <a:tr h="145156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Jo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 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11-15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Joash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102261"/>
                  </a:ext>
                </a:extLst>
              </a:tr>
              <a:tr h="188243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Jonah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No/Jonah 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Jehoash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Near/40 days – repent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9 by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Angry-carnal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982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Am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14-15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II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Near/c 45 yrs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C/B 9:11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5 visions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Exile Assyria 722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641975"/>
                  </a:ext>
                </a:extLst>
              </a:tr>
              <a:tr h="8243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Ho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sea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15-18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II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Near/c 40 yrs, Far/2700+ yrs (7x)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Gomer/3 children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363989"/>
                  </a:ext>
                </a:extLst>
              </a:tr>
              <a:tr h="107003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Micah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Yes/rejection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Jotham-Hezekiah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 Assyria &amp; Babylon, Far  Jesus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5:2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N-S 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vision(s)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that day 25%, hear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502096"/>
                  </a:ext>
                </a:extLst>
              </a:tr>
              <a:tr h="20742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?/sawn by Manasseh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Uzziah-Hezekiah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 and Far/more than other prophets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visions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3/time-185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Majesty, Royalty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121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Nahum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No/Nahum 1-3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Hezekiah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  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Near/30 -50 years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Israel, 722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862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Habakkuk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Jehoiakim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Jehoiachin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630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Zephaniah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728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Huldah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22:12-20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Josiah-16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Near/immediate in Josiah’s life, 2 Ki 23:27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 Chr 34:20-28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947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Jeremiah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Josiah-Zedekiah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Exile Babylon  586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526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Daniel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Josiah-Babylon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780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Ezekiel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Josiah-Babylon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969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Obadiah</a:t>
                      </a:r>
                      <a:endParaRPr lang="en-US" sz="900" baseline="0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Zedekiah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Edom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09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Haggai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49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Zechariah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001943"/>
                  </a:ext>
                </a:extLst>
              </a:tr>
              <a:tr h="11770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Malachi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381621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6BBC2EF9-5610-D3D2-6B31-24DB0C650054}"/>
              </a:ext>
            </a:extLst>
          </p:cNvPr>
          <p:cNvSpPr txBox="1">
            <a:spLocks/>
          </p:cNvSpPr>
          <p:nvPr/>
        </p:nvSpPr>
        <p:spPr>
          <a:xfrm>
            <a:off x="81025" y="2584577"/>
            <a:ext cx="1365813" cy="374441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OT True Prophets</a:t>
            </a:r>
          </a:p>
          <a:p>
            <a:pPr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Before Samuel</a:t>
            </a:r>
          </a:p>
          <a:p>
            <a:pPr>
              <a:defRPr/>
            </a:pPr>
            <a:r>
              <a:rPr kumimoji="0" lang="en-US" sz="1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-------------------------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Enoch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Genesis 5:24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Jude 1:14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Moses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Exodus 7:1 </a:t>
            </a:r>
            <a:r>
              <a:rPr kumimoji="0" lang="en-US" sz="1200" b="1" i="0" u="none" strike="noStrike" kern="1200" cap="all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Deut</a:t>
            </a: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 34:10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Acts 3:22,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7:37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solidFill>
                <a:prstClr val="white"/>
              </a:solidFill>
              <a:latin typeface="Bookman Old Style" panose="02050604050505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Miriam – Ex 15:20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solidFill>
                <a:prstClr val="white"/>
              </a:solidFill>
              <a:latin typeface="Bookman Old Style" panose="02050604050505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Deborah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Bookman Old Style" panose="02050604050505020204"/>
              </a:rPr>
              <a:t>Judges 4:9</a:t>
            </a:r>
            <a:endParaRPr kumimoji="0" lang="en-US" sz="1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D576A-5EA2-8490-2B6D-346A6939533D}"/>
              </a:ext>
            </a:extLst>
          </p:cNvPr>
          <p:cNvSpPr txBox="1"/>
          <p:nvPr/>
        </p:nvSpPr>
        <p:spPr>
          <a:xfrm>
            <a:off x="0" y="6433863"/>
            <a:ext cx="14478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Updated: 1 Aug 2025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W.H.</a:t>
            </a:r>
          </a:p>
        </p:txBody>
      </p:sp>
    </p:spTree>
    <p:extLst>
      <p:ext uri="{BB962C8B-B14F-4D97-AF65-F5344CB8AC3E}">
        <p14:creationId xmlns:p14="http://schemas.microsoft.com/office/powerpoint/2010/main" val="1610728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2272E3B-CB80-4A22-9D66-E16027ED0E6E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325EC8-9F89-4198-8218-91A34E1356D1}">
  <ds:schemaRefs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f98cc253-feff-40fd-b75e-dde241986d3d"/>
    <ds:schemaRef ds:uri="http://purl.org/dc/elements/1.1/"/>
    <ds:schemaRef ds:uri="7ea62328-f9cb-43bf-99db-6009b3f2bb1b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75600</TotalTime>
  <Words>1626</Words>
  <Application>Microsoft Office PowerPoint</Application>
  <PresentationFormat>Widescreen</PresentationFormat>
  <Paragraphs>492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Bookman Old Style</vt:lpstr>
      <vt:lpstr>Calibri</vt:lpstr>
      <vt:lpstr>Gill Sans MT</vt:lpstr>
      <vt:lpstr>Rockwell</vt:lpstr>
      <vt:lpstr>Verdana</vt:lpstr>
      <vt:lpstr>Wingdings 3</vt:lpstr>
      <vt:lpstr>Damask</vt:lpstr>
      <vt:lpstr>PowerPoint Presentation</vt:lpstr>
      <vt:lpstr>PowerPoint Presentation</vt:lpstr>
      <vt:lpstr>PowerPoint Presentation</vt:lpstr>
      <vt:lpstr>OT True Prophets chart  in respect to  Hebrews  1:1-3, 11:1-3, 11:32-40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1621</cp:revision>
  <cp:lastPrinted>2025-08-26T18:27:11Z</cp:lastPrinted>
  <dcterms:created xsi:type="dcterms:W3CDTF">2013-07-15T20:26:40Z</dcterms:created>
  <dcterms:modified xsi:type="dcterms:W3CDTF">2025-08-26T18:27:25Z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