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4"/>
  </p:sldMasterIdLst>
  <p:notesMasterIdLst>
    <p:notesMasterId r:id="rId8"/>
  </p:notesMasterIdLst>
  <p:sldIdLst>
    <p:sldId id="376" r:id="rId5"/>
    <p:sldId id="381" r:id="rId6"/>
    <p:sldId id="370" r:id="rId7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59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24" y="76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1" rIns="91420" bIns="457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0" tIns="45711" rIns="91420" bIns="4571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918576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914373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14373">
              <a:defRPr/>
            </a:pPr>
            <a:fld id="{1AD51A55-303F-4D54-AB99-832332D3BB80}" type="datetime1">
              <a:rPr lang="en-US">
                <a:solidFill>
                  <a:prstClr val="black"/>
                </a:solidFill>
                <a:latin typeface="Calibri" panose="020F0502020204030204"/>
              </a:rPr>
              <a:pPr defTabSz="914373">
                <a:defRPr/>
              </a:pPr>
              <a:t>4/23/2025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914373">
              <a:defRPr/>
            </a:pPr>
            <a:r>
              <a:rPr lang="en-US">
                <a:solidFill>
                  <a:prstClr val="black"/>
                </a:solidFill>
                <a:latin typeface="Calibri" panose="020F0502020204030204"/>
              </a:rPr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5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8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26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7697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97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86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77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13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3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5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8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0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6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2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  <p:sldLayoutId id="2147483886" r:id="rId13"/>
    <p:sldLayoutId id="2147483887" r:id="rId14"/>
    <p:sldLayoutId id="2147483888" r:id="rId15"/>
    <p:sldLayoutId id="2147483889" r:id="rId16"/>
    <p:sldLayoutId id="214748389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Fellowship Church,  Apr 23,  2025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36739" y="-12304"/>
            <a:ext cx="6238755" cy="1194079"/>
          </a:xfrm>
        </p:spPr>
        <p:txBody>
          <a:bodyPr>
            <a:normAutofit fontScale="62500" lnSpcReduction="2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Faith the Noun (Hebrews 1:1-3, 11:1-3, 6, 38-40, 12:1-4; Romans 15:23)</a:t>
            </a:r>
          </a:p>
          <a:p>
            <a:endParaRPr lang="en-US" dirty="0"/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751" y="142697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18" y="1475740"/>
            <a:ext cx="2425197" cy="242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098372"/>
            <a:ext cx="24288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20:10, Dan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83751" y="3957847"/>
            <a:ext cx="27882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7:7-8, Is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</a:t>
            </a:r>
            <a:r>
              <a:rPr lang="en-US" sz="2000" dirty="0">
                <a:solidFill>
                  <a:srgbClr val="FFFFFF"/>
                </a:solidFill>
                <a:latin typeface="Gill Sans MT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 15:1-4, 2 Tim 3:10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852058" y="1145882"/>
            <a:ext cx="6844639" cy="563231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Old Testament:  True Prophets of the Faith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#13 – Samuel:  Lifelong Shining Faith (Heb 11:32f, 1 Sam)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#14 – Nathan &amp; Gad:  The Comforter’s Faith (Heb 11:32g)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#15 – Man of God &amp; Old Prophet:   Weak Prophets of the Faith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#16 – Azariah &amp; Hanani:  Prophets to Bless &amp; Curse King Asa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#17 – Jehu, a Prophet, &amp; Micaiah:  Little-Known Prophets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#18 – Elijah:  The Past, Present, and Future Prophet of the Faith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#19 – Jonah &amp; Obadiah:  God’s Mercy &amp; Judgment on Nineveh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#20 – </a:t>
            </a:r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Ho</a:t>
            </a: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sea, </a:t>
            </a:r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Jo</a:t>
            </a: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el, &amp; </a:t>
            </a:r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Am</a:t>
            </a: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os:  Future Judgments and Blessings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#21 –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O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badiah,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J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onah, &amp;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M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icah: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#22 –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Nah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um,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Hab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akkuk, &amp;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Zep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haniah: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#23 –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Isaiah: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#24 – Jeremiah &amp; Lamentations: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#25 – Ezekiel: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FFFFF"/>
                </a:solidFill>
                <a:latin typeface="Gill Sans MT"/>
              </a:rPr>
              <a:t>#26 – Daniel:</a:t>
            </a:r>
          </a:p>
          <a:p>
            <a:pPr defTabSz="914400">
              <a:defRPr/>
            </a:pPr>
            <a:r>
              <a:rPr lang="en-US" dirty="0">
                <a:latin typeface="Gill Sans MT"/>
              </a:rPr>
              <a:t>#27 –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Ha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ggai,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Ze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chariah, &amp; </a:t>
            </a:r>
            <a:r>
              <a:rPr lang="en-US" b="1" dirty="0">
                <a:solidFill>
                  <a:srgbClr val="FFFFFF"/>
                </a:solidFill>
                <a:latin typeface="Gill Sans MT"/>
              </a:rPr>
              <a:t>Ma</a:t>
            </a:r>
            <a:r>
              <a:rPr lang="en-US" dirty="0">
                <a:solidFill>
                  <a:srgbClr val="FFFFFF"/>
                </a:solidFill>
                <a:latin typeface="Gill Sans MT"/>
              </a:rPr>
              <a:t>lachi:  </a:t>
            </a:r>
            <a:endParaRPr lang="en-US" dirty="0"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#28 –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#29 –                                        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Gill Sans MT"/>
              </a:rPr>
              <a:t>#30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#31 –</a:t>
            </a:r>
            <a:r>
              <a:rPr lang="en-US" dirty="0">
                <a:latin typeface="Gill Sans MT"/>
              </a:rPr>
              <a:t> 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83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BCF19-2E4E-B1B3-D32C-DB46D7891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25" y="162044"/>
            <a:ext cx="1365813" cy="2187617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en-US" sz="1600" dirty="0"/>
              <a:t>OT True Prophets chart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 in respect to Hebrews </a:t>
            </a:r>
            <a:r>
              <a:rPr lang="en-US" sz="1200" dirty="0"/>
              <a:t>11:1-3, 32-40</a:t>
            </a:r>
            <a:endParaRPr lang="en-US" sz="1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A7B784E-FE43-507E-5DC4-D693A3D0DB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1858632"/>
              </p:ext>
            </p:extLst>
          </p:nvPr>
        </p:nvGraphicFramePr>
        <p:xfrm>
          <a:off x="1629238" y="105355"/>
          <a:ext cx="10373681" cy="6495759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225424">
                  <a:extLst>
                    <a:ext uri="{9D8B030D-6E8A-4147-A177-3AD203B41FA5}">
                      <a16:colId xmlns:a16="http://schemas.microsoft.com/office/drawing/2014/main" val="589848999"/>
                    </a:ext>
                  </a:extLst>
                </a:gridCol>
                <a:gridCol w="837969">
                  <a:extLst>
                    <a:ext uri="{9D8B030D-6E8A-4147-A177-3AD203B41FA5}">
                      <a16:colId xmlns:a16="http://schemas.microsoft.com/office/drawing/2014/main" val="939651213"/>
                    </a:ext>
                  </a:extLst>
                </a:gridCol>
                <a:gridCol w="1301524">
                  <a:extLst>
                    <a:ext uri="{9D8B030D-6E8A-4147-A177-3AD203B41FA5}">
                      <a16:colId xmlns:a16="http://schemas.microsoft.com/office/drawing/2014/main" val="2504805489"/>
                    </a:ext>
                  </a:extLst>
                </a:gridCol>
                <a:gridCol w="1039937">
                  <a:extLst>
                    <a:ext uri="{9D8B030D-6E8A-4147-A177-3AD203B41FA5}">
                      <a16:colId xmlns:a16="http://schemas.microsoft.com/office/drawing/2014/main" val="1165422160"/>
                    </a:ext>
                  </a:extLst>
                </a:gridCol>
                <a:gridCol w="574717">
                  <a:extLst>
                    <a:ext uri="{9D8B030D-6E8A-4147-A177-3AD203B41FA5}">
                      <a16:colId xmlns:a16="http://schemas.microsoft.com/office/drawing/2014/main" val="3007881294"/>
                    </a:ext>
                  </a:extLst>
                </a:gridCol>
                <a:gridCol w="2303188">
                  <a:extLst>
                    <a:ext uri="{9D8B030D-6E8A-4147-A177-3AD203B41FA5}">
                      <a16:colId xmlns:a16="http://schemas.microsoft.com/office/drawing/2014/main" val="3206543794"/>
                    </a:ext>
                  </a:extLst>
                </a:gridCol>
                <a:gridCol w="673768">
                  <a:extLst>
                    <a:ext uri="{9D8B030D-6E8A-4147-A177-3AD203B41FA5}">
                      <a16:colId xmlns:a16="http://schemas.microsoft.com/office/drawing/2014/main" val="589018013"/>
                    </a:ext>
                  </a:extLst>
                </a:gridCol>
                <a:gridCol w="605017">
                  <a:extLst>
                    <a:ext uri="{9D8B030D-6E8A-4147-A177-3AD203B41FA5}">
                      <a16:colId xmlns:a16="http://schemas.microsoft.com/office/drawing/2014/main" val="1871569226"/>
                    </a:ext>
                  </a:extLst>
                </a:gridCol>
                <a:gridCol w="639392">
                  <a:extLst>
                    <a:ext uri="{9D8B030D-6E8A-4147-A177-3AD203B41FA5}">
                      <a16:colId xmlns:a16="http://schemas.microsoft.com/office/drawing/2014/main" val="450574153"/>
                    </a:ext>
                  </a:extLst>
                </a:gridCol>
                <a:gridCol w="674184">
                  <a:extLst>
                    <a:ext uri="{9D8B030D-6E8A-4147-A177-3AD203B41FA5}">
                      <a16:colId xmlns:a16="http://schemas.microsoft.com/office/drawing/2014/main" val="397686635"/>
                    </a:ext>
                  </a:extLst>
                </a:gridCol>
                <a:gridCol w="1085864">
                  <a:extLst>
                    <a:ext uri="{9D8B030D-6E8A-4147-A177-3AD203B41FA5}">
                      <a16:colId xmlns:a16="http://schemas.microsoft.com/office/drawing/2014/main" val="769116399"/>
                    </a:ext>
                  </a:extLst>
                </a:gridCol>
                <a:gridCol w="412697">
                  <a:extLst>
                    <a:ext uri="{9D8B030D-6E8A-4147-A177-3AD203B41FA5}">
                      <a16:colId xmlns:a16="http://schemas.microsoft.com/office/drawing/2014/main" val="4266611883"/>
                    </a:ext>
                  </a:extLst>
                </a:gridCol>
              </a:tblGrid>
              <a:tr h="387427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#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Name/ Scripture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Suffer-Persecute</a:t>
                      </a:r>
                    </a:p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/Scripture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King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Public/</a:t>
                      </a:r>
                    </a:p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Prophecy - Near/Far or None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Nation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Bless/ Curse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Vision/</a:t>
                      </a:r>
                    </a:p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Dream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Miracle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Notes</a:t>
                      </a:r>
                    </a:p>
                  </a:txBody>
                  <a:tcPr marL="47198" marR="47198" marT="23599" marB="23599" anchor="ctr" anchorCtr="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Heb</a:t>
                      </a:r>
                    </a:p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102409"/>
                  </a:ext>
                </a:extLst>
              </a:tr>
              <a:tr h="177528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Samuel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 /1 Sam 1-28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Saul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Saul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after 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7887159"/>
                  </a:ext>
                </a:extLst>
              </a:tr>
              <a:tr h="142321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Gad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Sam 22:25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Book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914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Nathan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Sam 7. 12.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David -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-seed of David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B/C/B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Solomon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3478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 err="1">
                          <a:solidFill>
                            <a:schemeClr val="bg1"/>
                          </a:solidFill>
                        </a:rPr>
                        <a:t>Ahijah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11:29-39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- 1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Near/Jeroboam’s reign-son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 Ki 14:1-26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069062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Shemaiah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12:22-24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Rehoboam - 1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Rehoboam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Book            931 BC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0454416"/>
                  </a:ext>
                </a:extLst>
              </a:tr>
              <a:tr h="120102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 err="1">
                          <a:solidFill>
                            <a:schemeClr val="bg1"/>
                          </a:solidFill>
                        </a:rPr>
                        <a:t>Iddo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 9:29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 - 1 </a:t>
                      </a:r>
                      <a:r>
                        <a:rPr lang="en-US" sz="900" baseline="30000" dirty="0" err="1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Seer for Jeroboam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 Vision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Records      931 BC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997768"/>
                  </a:ext>
                </a:extLst>
              </a:tr>
              <a:tr h="19342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Kings 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–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Far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/King Josiah, 270 yrs.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Hand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sick-heal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336028"/>
                  </a:ext>
                </a:extLst>
              </a:tr>
              <a:tr h="160347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old prophet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Kings 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– 1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st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Near/for 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Liar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685876"/>
                  </a:ext>
                </a:extLst>
              </a:tr>
              <a:tr h="186867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Azariah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 15:1-7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Asa – 3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rd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454475"/>
                  </a:ext>
                </a:extLst>
              </a:tr>
              <a:tr h="167858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Hanani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 16:7-10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Asa – 3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rd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King of Syria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8594965"/>
                  </a:ext>
                </a:extLst>
              </a:tr>
              <a:tr h="109432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Jehu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16:1-13,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Baasha-3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rd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</a:t>
                      </a:r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2 Chr 19:1-4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C/B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Son of Hanani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892223"/>
                  </a:ext>
                </a:extLst>
              </a:tr>
              <a:tr h="95539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Prophet -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No/1 Ki 20:13-36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Ahab-7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Near/Syria/man of God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B/B/C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Lion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Son of prophet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27629"/>
                  </a:ext>
                </a:extLst>
              </a:tr>
              <a:tr h="126052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Micaiah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Yes/1 Ki 22:1-28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Ahab-death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Near/400 to 1, 2 Chr  18:1-27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Lying spirit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33a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91720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Elijah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Yes/1 Ki 17-2Ki 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Ahab – 7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, Joram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Near/3 ½ years  draught, 450 to 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B5/C3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 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Gentile widow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4726094"/>
                  </a:ext>
                </a:extLst>
              </a:tr>
              <a:tr h="120379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Elisha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 3-13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Jehu – 8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,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None/gentile general, Lu 4:27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B11/C5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Jezebel-death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9701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Eliezer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Chronicles 20:37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Jehosophat -4</a:t>
                      </a:r>
                      <a:r>
                        <a:rPr lang="en-US" sz="900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Private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Near/alliance with Ahaziah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Fleet destroyed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17387"/>
                  </a:ext>
                </a:extLst>
              </a:tr>
              <a:tr h="145156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Jo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el 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11-15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Joash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Far/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C-B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102261"/>
                  </a:ext>
                </a:extLst>
              </a:tr>
              <a:tr h="188243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Jonah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No/Jonah 1-4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Jehoash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Near/40 days – repent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Nineveh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982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Am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14-15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II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Public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Near/c 45 yrs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C/B 9:11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5 visions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Exile Assyria 722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7641975"/>
                  </a:ext>
                </a:extLst>
              </a:tr>
              <a:tr h="82438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1" baseline="0" dirty="0">
                          <a:solidFill>
                            <a:schemeClr val="bg1"/>
                          </a:solidFill>
                        </a:rPr>
                        <a:t>Ho</a:t>
                      </a: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sea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No/2 Kings 15-18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Jeroboam II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Near/c 40 yrs, Far/2700+ yrs (7x)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N-Israel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C-B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Gomer/3 children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363989"/>
                  </a:ext>
                </a:extLst>
              </a:tr>
              <a:tr h="107003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Isaiah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Uzziah-Manasseh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121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Micah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Jotham-Hezekiah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4066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Nahum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No/Nahum 1-3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Hezekiah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    ?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Near/30 -50 years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Nineveh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1 vision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                     722 BC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33a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862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24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Habakkuk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Jehoiakim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Jehoiachin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8630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25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Zephaniah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728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26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Huldah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9479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27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Jeremiah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Josiah-Zedekiah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Exile Babylon  586 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1526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28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Daniel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Josiah-Babylon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780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29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Ezekiel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Josiah-Babylon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S-Judah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969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30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Obadiah</a:t>
                      </a:r>
                      <a:endParaRPr lang="en-US" sz="900" baseline="0" dirty="0">
                        <a:solidFill>
                          <a:schemeClr val="bg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Zedekiah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  <a:highlight>
                            <a:srgbClr val="FFFF00"/>
                          </a:highlight>
                        </a:rPr>
                        <a:t>Edom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094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31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Haggai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No/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Zerubbabel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4934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32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Zechariah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Yes/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Zerubbabel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001943"/>
                  </a:ext>
                </a:extLst>
              </a:tr>
              <a:tr h="117709"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33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Malachi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Zerubbabel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aseline="0" dirty="0">
                          <a:solidFill>
                            <a:schemeClr val="bg1"/>
                          </a:solidFill>
                        </a:rPr>
                        <a:t>Israel</a:t>
                      </a: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9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47198" marR="47198" marT="23599" marB="2359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381621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6BBC2EF9-5610-D3D2-6B31-24DB0C650054}"/>
              </a:ext>
            </a:extLst>
          </p:cNvPr>
          <p:cNvSpPr txBox="1">
            <a:spLocks/>
          </p:cNvSpPr>
          <p:nvPr/>
        </p:nvSpPr>
        <p:spPr>
          <a:xfrm>
            <a:off x="81025" y="2584577"/>
            <a:ext cx="1365813" cy="3744412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OT True </a:t>
            </a:r>
            <a:r>
              <a:rPr kumimoji="0" lang="en-US" sz="1600" b="1" i="0" u="none" strike="noStrike" kern="1200" cap="all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ProphetsBefore</a:t>
            </a: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 Samuel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Enoch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Gen 5:24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Jude 1:14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Moses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Exodus 7:1 </a:t>
            </a:r>
            <a:r>
              <a:rPr kumimoji="0" lang="en-US" sz="1200" b="1" i="0" u="none" strike="noStrike" kern="1200" cap="all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Deut</a:t>
            </a: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 34:10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Acts 3:22,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7:37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Bookman Old Style" panose="02050604050505020204"/>
                <a:ea typeface="+mj-ea"/>
                <a:cs typeface="+mj-cs"/>
              </a:rPr>
              <a:t>None since John in Revelation</a:t>
            </a:r>
            <a:endParaRPr kumimoji="0" lang="en-US" sz="1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Bookman Old Style" panose="02050604050505020204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ED576A-5EA2-8490-2B6D-346A6939533D}"/>
              </a:ext>
            </a:extLst>
          </p:cNvPr>
          <p:cNvSpPr txBox="1"/>
          <p:nvPr/>
        </p:nvSpPr>
        <p:spPr>
          <a:xfrm>
            <a:off x="0" y="6433863"/>
            <a:ext cx="1534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Updated: </a:t>
            </a:r>
            <a:r>
              <a:rPr lang="en-US" sz="1000" dirty="0">
                <a:solidFill>
                  <a:prstClr val="black"/>
                </a:solidFill>
                <a:latin typeface="Rockwell" panose="02060603020205020403"/>
              </a:rPr>
              <a:t>23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 April 2025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W.H.</a:t>
            </a:r>
          </a:p>
        </p:txBody>
      </p:sp>
    </p:spTree>
    <p:extLst>
      <p:ext uri="{BB962C8B-B14F-4D97-AF65-F5344CB8AC3E}">
        <p14:creationId xmlns:p14="http://schemas.microsoft.com/office/powerpoint/2010/main" val="1610728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F900E41-422E-AFD3-6E17-5BA9E42030B1}"/>
              </a:ext>
            </a:extLst>
          </p:cNvPr>
          <p:cNvSpPr txBox="1"/>
          <p:nvPr/>
        </p:nvSpPr>
        <p:spPr>
          <a:xfrm>
            <a:off x="91440" y="54191"/>
            <a:ext cx="12009120" cy="6740307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Ho</a:t>
            </a:r>
            <a:r>
              <a:rPr lang="en-US" sz="2000" dirty="0"/>
              <a:t>sea</a:t>
            </a:r>
            <a:r>
              <a:rPr lang="en-US" sz="2000" b="1" dirty="0"/>
              <a:t>, Jo</a:t>
            </a:r>
            <a:r>
              <a:rPr lang="en-US" sz="2000" dirty="0"/>
              <a:t>el</a:t>
            </a:r>
            <a:r>
              <a:rPr lang="en-US" sz="2000" b="1" dirty="0"/>
              <a:t>, &amp; Am</a:t>
            </a:r>
            <a:r>
              <a:rPr lang="en-US" sz="2000" dirty="0"/>
              <a:t>os</a:t>
            </a:r>
            <a:r>
              <a:rPr lang="en-US" sz="2000" b="1" dirty="0"/>
              <a:t> – the LORD Curses and Blesses</a:t>
            </a:r>
          </a:p>
          <a:p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Hosea:  2</a:t>
            </a:r>
            <a:r>
              <a:rPr lang="en-US" b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nd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writing prophet to Israel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Disobedience to the Law and the prophets – curse of Assyrian captivity in 722 BC  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OT: God is husband to wife Israel –  NT: Jesus is groom to bride Church (Eph 5)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 strikes (sins that bring curses), then homerun 7x (blessings for Israel in the last days) 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Joel:   1</a:t>
            </a:r>
            <a:r>
              <a:rPr lang="en-US" sz="1800" b="1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st</a:t>
            </a:r>
            <a:r>
              <a:rPr lang="en-US" sz="18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writing prophet to Judah </a:t>
            </a:r>
            <a:endParaRPr lang="en-US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sz="12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2:28-32 / Acts 2:16-20 refers to the last days for Israel (with the Church in between) 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Amos:  1</a:t>
            </a:r>
            <a:r>
              <a:rPr lang="en-US" b="1" baseline="300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st</a:t>
            </a: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writing prophet to Israel </a:t>
            </a:r>
          </a:p>
          <a:p>
            <a:pPr marL="0" marR="0">
              <a:lnSpc>
                <a:spcPts val="1200"/>
              </a:lnSpc>
            </a:pPr>
            <a:endParaRPr lang="en-US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Title:  Blinded by the hypocrisy of serving 2 masters</a:t>
            </a:r>
          </a:p>
          <a:p>
            <a:pPr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great earthquake (750 BC) a nobody farmer like &amp; unlike Gideon (fear-faith-failure)</a:t>
            </a:r>
          </a:p>
          <a:p>
            <a:pPr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 strikes plus 1 – you are past 3 strikes, you’re out  (Amos 1:3-2:16)</a:t>
            </a:r>
          </a:p>
          <a:p>
            <a:pPr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NT quotes: Amos 5:25-27 &gt; Acts 7:42-43.  Amos  9:11-12 &gt; Acts 15:16, Is 16:5)</a:t>
            </a:r>
          </a:p>
          <a:p>
            <a:pPr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OT true prophet Amos vs false prophet Amaziah (Amos 7:10-17, Duet 18:15-22)   </a:t>
            </a:r>
          </a:p>
          <a:p>
            <a:pPr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Promises made-promises kept: Amos 9:11-12 promise, 9:13-14 prosper, 9:15 permanent</a:t>
            </a:r>
          </a:p>
          <a:p>
            <a:pPr marL="0" marR="0">
              <a:lnSpc>
                <a:spcPts val="1200"/>
              </a:lnSpc>
            </a:pPr>
            <a:endParaRPr lang="en-US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endParaRPr lang="en-US" b="1" u="sng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b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Today, God‘s  written plan &amp; purpose  </a:t>
            </a:r>
          </a:p>
          <a:p>
            <a:pPr marL="0" marR="0">
              <a:lnSpc>
                <a:spcPts val="1200"/>
              </a:lnSpc>
            </a:pPr>
            <a:endParaRPr lang="en-US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God 	-    Hebrews 11:1-3, 6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Jesus  -   Hebrews 11:40-41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2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You &amp; I -  Hebrews 12:1-2</a:t>
            </a:r>
          </a:p>
          <a:p>
            <a:pPr marL="0" marR="0">
              <a:lnSpc>
                <a:spcPts val="1200"/>
              </a:lnSpc>
            </a:pPr>
            <a:endParaRPr lang="en-US" sz="12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</a:pPr>
            <a:r>
              <a:rPr lang="en-US" sz="1400" b="1" dirty="0"/>
              <a:t>Next:   </a:t>
            </a:r>
            <a:r>
              <a:rPr lang="en-US" sz="1400" i="0" u="none" strike="noStrike" kern="1200" baseline="0" dirty="0">
                <a:effectLst/>
                <a:latin typeface="Rockwell" panose="02060603020205020403" pitchFamily="18" charset="0"/>
              </a:rPr>
              <a:t>Azariah &amp; Hanani:   Prophets to Bless &amp; Curse King Asa  </a:t>
            </a:r>
            <a:r>
              <a:rPr lang="en-US" sz="1200" dirty="0"/>
              <a:t>                      </a:t>
            </a:r>
            <a:r>
              <a:rPr lang="en-US" sz="1200" b="1" dirty="0"/>
              <a:t>	    </a:t>
            </a:r>
            <a:r>
              <a:rPr lang="en-US" sz="1200" dirty="0"/>
              <a:t> </a:t>
            </a:r>
          </a:p>
          <a:p>
            <a:pPr marL="0" algn="l" rtl="0" eaLnBrk="1" fontAlgn="ctr" latinLnBrk="0" hangingPunct="1">
              <a:buNone/>
            </a:pPr>
            <a:r>
              <a:rPr lang="en-US" sz="1400" dirty="0"/>
              <a:t>(holy prophets – Lu 1:70, Acts 3:21, Eph 3:5, 2 Pe 3:12, Rev 18:29, 22:8)</a:t>
            </a:r>
            <a:endParaRPr lang="en-US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DB90BE3-DF88-D07E-BB4F-DCC7078F94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423" y="53726"/>
            <a:ext cx="5023500" cy="675008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0325">
            <a:solidFill>
              <a:srgbClr val="FF0000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5509EFA-6852-0307-BEB5-8145ECF14B20}"/>
              </a:ext>
            </a:extLst>
          </p:cNvPr>
          <p:cNvSpPr txBox="1"/>
          <p:nvPr/>
        </p:nvSpPr>
        <p:spPr>
          <a:xfrm>
            <a:off x="7151120" y="4279440"/>
            <a:ext cx="820353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Tekoa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C7DC6D-69BD-A4A4-56D8-34B73391F4FA}"/>
              </a:ext>
            </a:extLst>
          </p:cNvPr>
          <p:cNvSpPr txBox="1"/>
          <p:nvPr/>
        </p:nvSpPr>
        <p:spPr>
          <a:xfrm>
            <a:off x="7261793" y="3767263"/>
            <a:ext cx="1040478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Samaria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47DE63-3F85-69C3-D6D0-FDAE6673ED6C}"/>
              </a:ext>
            </a:extLst>
          </p:cNvPr>
          <p:cNvSpPr txBox="1"/>
          <p:nvPr/>
        </p:nvSpPr>
        <p:spPr>
          <a:xfrm>
            <a:off x="7271677" y="2732981"/>
            <a:ext cx="1372492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Damascus</a:t>
            </a:r>
          </a:p>
          <a:p>
            <a:r>
              <a:rPr lang="en-US" dirty="0"/>
              <a:t>Mt Hermon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9153589-8EC8-1800-53DF-87FE3632E14F}"/>
              </a:ext>
            </a:extLst>
          </p:cNvPr>
          <p:cNvCxnSpPr>
            <a:cxnSpLocks/>
            <a:stCxn id="2" idx="3"/>
          </p:cNvCxnSpPr>
          <p:nvPr/>
        </p:nvCxnSpPr>
        <p:spPr>
          <a:xfrm>
            <a:off x="7971473" y="4464106"/>
            <a:ext cx="811660" cy="269978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FE9036E-39BC-F6C8-7A4D-B2D6014452EB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8644169" y="2917647"/>
            <a:ext cx="757368" cy="1385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C8BE0A3-8A73-A355-41AB-7FE391DD0694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8302271" y="3951929"/>
            <a:ext cx="441106" cy="1032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38E0750-2916-C4FF-EE21-D3C501AE75B7}"/>
              </a:ext>
            </a:extLst>
          </p:cNvPr>
          <p:cNvSpPr txBox="1"/>
          <p:nvPr/>
        </p:nvSpPr>
        <p:spPr>
          <a:xfrm>
            <a:off x="9966805" y="3225859"/>
            <a:ext cx="801823" cy="58477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Dan  &amp;</a:t>
            </a:r>
          </a:p>
          <a:p>
            <a:r>
              <a:rPr lang="en-US" sz="1600" dirty="0"/>
              <a:t>Bethel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874C3C-39D6-9AE3-93D7-EEC9ADA28DAD}"/>
              </a:ext>
            </a:extLst>
          </p:cNvPr>
          <p:cNvCxnSpPr>
            <a:cxnSpLocks/>
          </p:cNvCxnSpPr>
          <p:nvPr/>
        </p:nvCxnSpPr>
        <p:spPr>
          <a:xfrm flipH="1">
            <a:off x="8879983" y="3801854"/>
            <a:ext cx="1447400" cy="652941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2B5C691-48C9-909D-F287-F2F33F6F1DA2}"/>
              </a:ext>
            </a:extLst>
          </p:cNvPr>
          <p:cNvCxnSpPr>
            <a:cxnSpLocks/>
          </p:cNvCxnSpPr>
          <p:nvPr/>
        </p:nvCxnSpPr>
        <p:spPr>
          <a:xfrm flipH="1" flipV="1">
            <a:off x="9356500" y="3251615"/>
            <a:ext cx="629622" cy="14954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3B432EB-A75F-2FE6-0C2D-61ECBE2EE02A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8644169" y="3056147"/>
            <a:ext cx="622159" cy="69327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FDEC3384-CD12-E19E-08A0-BAF66CA6BF7F}"/>
              </a:ext>
            </a:extLst>
          </p:cNvPr>
          <p:cNvSpPr txBox="1"/>
          <p:nvPr/>
        </p:nvSpPr>
        <p:spPr>
          <a:xfrm>
            <a:off x="8061158" y="124388"/>
            <a:ext cx="28666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Divided kingdom 931-BC</a:t>
            </a:r>
          </a:p>
          <a:p>
            <a:r>
              <a:rPr lang="en-US" dirty="0">
                <a:solidFill>
                  <a:schemeClr val="bg1"/>
                </a:solidFill>
              </a:rPr>
              <a:t>Israel 931-722 BC</a:t>
            </a:r>
          </a:p>
          <a:p>
            <a:r>
              <a:rPr lang="en-US" dirty="0">
                <a:solidFill>
                  <a:schemeClr val="bg1"/>
                </a:solidFill>
              </a:rPr>
              <a:t>Judah  931-596 BC</a:t>
            </a:r>
          </a:p>
        </p:txBody>
      </p:sp>
    </p:spTree>
    <p:extLst>
      <p:ext uri="{BB962C8B-B14F-4D97-AF65-F5344CB8AC3E}">
        <p14:creationId xmlns:p14="http://schemas.microsoft.com/office/powerpoint/2010/main" val="3616800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2272E3B-CB80-4A22-9D66-E16027ED0E6E}">
  <we:reference id="wa200005566" version="3.0.0.2" store="en-US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AA0E26-2B78-4EE7-BE01-956B14188E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4657AF-EFCA-425B-866D-F2B846C840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325EC8-9F89-4198-8218-91A34E1356D1}">
  <ds:schemaRefs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f98cc253-feff-40fd-b75e-dde241986d3d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ea62328-f9cb-43bf-99db-6009b3f2bb1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61498</TotalTime>
  <Words>1212</Words>
  <Application>Microsoft Office PowerPoint</Application>
  <PresentationFormat>Widescreen</PresentationFormat>
  <Paragraphs>384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Bookman Old Style</vt:lpstr>
      <vt:lpstr>Calibri</vt:lpstr>
      <vt:lpstr>Gill Sans MT</vt:lpstr>
      <vt:lpstr>Rockwell</vt:lpstr>
      <vt:lpstr>Verdana</vt:lpstr>
      <vt:lpstr>Damask</vt:lpstr>
      <vt:lpstr>PowerPoint Presentation</vt:lpstr>
      <vt:lpstr>OT True Prophets chart   in respect to Hebrews 11:1-3, 32-40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1521</cp:revision>
  <cp:lastPrinted>2025-04-23T20:18:18Z</cp:lastPrinted>
  <dcterms:created xsi:type="dcterms:W3CDTF">2013-07-15T20:26:40Z</dcterms:created>
  <dcterms:modified xsi:type="dcterms:W3CDTF">2025-04-23T20:43:13Z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