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4"/>
  </p:sldMasterIdLst>
  <p:notesMasterIdLst>
    <p:notesMasterId r:id="rId9"/>
  </p:notesMasterIdLst>
  <p:sldIdLst>
    <p:sldId id="391" r:id="rId5"/>
    <p:sldId id="393" r:id="rId6"/>
    <p:sldId id="396" r:id="rId7"/>
    <p:sldId id="395" r:id="rId8"/>
  </p:sldIdLst>
  <p:sldSz cx="12192000" cy="6858000"/>
  <p:notesSz cx="9388475" cy="7102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85BF52-3046-2463-5A42-3056237DDF1B}" name="Bill Heath" initials="BH" userId="e5502471a9019be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447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333EA7-FC35-4F29-9609-CCCBA411E5D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F6395EB-D212-4576-AD95-E0031CEE102B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pPr algn="ctr"/>
          <a:r>
            <a:rPr lang="en-US" sz="2400" dirty="0"/>
            <a:t>Jesus Teaches in Parables</a:t>
          </a:r>
        </a:p>
        <a:p>
          <a:pPr algn="l"/>
          <a:r>
            <a:rPr lang="en-US" sz="2400" dirty="0"/>
            <a:t>1.  New Wine in New Bottles (Luke 5:37-39)</a:t>
          </a:r>
        </a:p>
        <a:p>
          <a:pPr algn="l"/>
          <a:r>
            <a:rPr lang="en-US" sz="2400" dirty="0"/>
            <a:t>2.  Let us Bind the Strong Man (Mark 3:23-30)</a:t>
          </a:r>
        </a:p>
        <a:p>
          <a:pPr algn="l"/>
          <a:r>
            <a:rPr lang="en-US" sz="2400" dirty="0"/>
            <a:t>3.  Is My Foundation on Rock? (Lu 6:46-49)</a:t>
          </a:r>
        </a:p>
        <a:p>
          <a:pPr algn="l"/>
          <a:r>
            <a:rPr lang="en-US" sz="2400" dirty="0"/>
            <a:t>4.  </a:t>
          </a:r>
        </a:p>
        <a:p>
          <a:pPr algn="l"/>
          <a:r>
            <a:rPr lang="en-US" sz="2400" dirty="0"/>
            <a:t>5. </a:t>
          </a:r>
        </a:p>
        <a:p>
          <a:pPr algn="l"/>
          <a:r>
            <a:rPr lang="en-US" sz="2400" dirty="0"/>
            <a:t>6.</a:t>
          </a:r>
        </a:p>
        <a:p>
          <a:pPr algn="l"/>
          <a:r>
            <a:rPr lang="en-US" sz="2400" dirty="0"/>
            <a:t>7.</a:t>
          </a:r>
        </a:p>
        <a:p>
          <a:pPr algn="l"/>
          <a:r>
            <a:rPr lang="en-US" sz="2400" dirty="0"/>
            <a:t>8.</a:t>
          </a:r>
        </a:p>
        <a:p>
          <a:pPr algn="l"/>
          <a:r>
            <a:rPr lang="en-US" sz="2400" dirty="0"/>
            <a:t>9.</a:t>
          </a:r>
        </a:p>
        <a:p>
          <a:pPr algn="l"/>
          <a:r>
            <a:rPr lang="en-US" sz="2400" dirty="0"/>
            <a:t>10.</a:t>
          </a:r>
        </a:p>
      </dgm:t>
    </dgm:pt>
    <dgm:pt modelId="{BAB21EC9-4A22-4968-8D0D-3824B2256B04}" type="parTrans" cxnId="{D4EEE82B-2F8F-438D-9DC3-F48790E5C7A4}">
      <dgm:prSet/>
      <dgm:spPr/>
      <dgm:t>
        <a:bodyPr/>
        <a:lstStyle/>
        <a:p>
          <a:endParaRPr lang="en-US" sz="3200"/>
        </a:p>
      </dgm:t>
    </dgm:pt>
    <dgm:pt modelId="{05C68778-4295-443B-AEC7-A6A3560666AC}" type="sibTrans" cxnId="{D4EEE82B-2F8F-438D-9DC3-F48790E5C7A4}">
      <dgm:prSet/>
      <dgm:spPr/>
      <dgm:t>
        <a:bodyPr/>
        <a:lstStyle/>
        <a:p>
          <a:endParaRPr lang="en-US" sz="3200"/>
        </a:p>
      </dgm:t>
    </dgm:pt>
    <dgm:pt modelId="{DF4B7AFE-6F6A-4FB4-8C9E-280AAA1D2357}" type="pres">
      <dgm:prSet presAssocID="{AF333EA7-FC35-4F29-9609-CCCBA411E5D3}" presName="diagram" presStyleCnt="0">
        <dgm:presLayoutVars>
          <dgm:dir/>
          <dgm:resizeHandles val="exact"/>
        </dgm:presLayoutVars>
      </dgm:prSet>
      <dgm:spPr/>
    </dgm:pt>
    <dgm:pt modelId="{0996E49C-A895-4D1A-A77D-DF39E7343AC7}" type="pres">
      <dgm:prSet presAssocID="{1F6395EB-D212-4576-AD95-E0031CEE102B}" presName="node" presStyleLbl="node1" presStyleIdx="0" presStyleCnt="1" custScaleY="134301" custLinFactNeighborX="-191" custLinFactNeighborY="-27254">
        <dgm:presLayoutVars>
          <dgm:bulletEnabled val="1"/>
        </dgm:presLayoutVars>
      </dgm:prSet>
      <dgm:spPr/>
    </dgm:pt>
  </dgm:ptLst>
  <dgm:cxnLst>
    <dgm:cxn modelId="{D4EEE82B-2F8F-438D-9DC3-F48790E5C7A4}" srcId="{AF333EA7-FC35-4F29-9609-CCCBA411E5D3}" destId="{1F6395EB-D212-4576-AD95-E0031CEE102B}" srcOrd="0" destOrd="0" parTransId="{BAB21EC9-4A22-4968-8D0D-3824B2256B04}" sibTransId="{05C68778-4295-443B-AEC7-A6A3560666AC}"/>
    <dgm:cxn modelId="{4A1EC982-B90C-446E-84E7-43F6B032C521}" type="presOf" srcId="{1F6395EB-D212-4576-AD95-E0031CEE102B}" destId="{0996E49C-A895-4D1A-A77D-DF39E7343AC7}" srcOrd="0" destOrd="0" presId="urn:microsoft.com/office/officeart/2005/8/layout/default"/>
    <dgm:cxn modelId="{467958E0-94B8-4E14-BD07-BCEF9865704E}" type="presOf" srcId="{AF333EA7-FC35-4F29-9609-CCCBA411E5D3}" destId="{DF4B7AFE-6F6A-4FB4-8C9E-280AAA1D2357}" srcOrd="0" destOrd="0" presId="urn:microsoft.com/office/officeart/2005/8/layout/default"/>
    <dgm:cxn modelId="{130DAC77-894B-4E13-BCE9-F6A6EFCB867C}" type="presParOf" srcId="{DF4B7AFE-6F6A-4FB4-8C9E-280AAA1D2357}" destId="{0996E49C-A895-4D1A-A77D-DF39E7343AC7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96E49C-A895-4D1A-A77D-DF39E7343AC7}">
      <dsp:nvSpPr>
        <dsp:cNvPr id="0" name=""/>
        <dsp:cNvSpPr/>
      </dsp:nvSpPr>
      <dsp:spPr>
        <a:xfrm>
          <a:off x="0" y="0"/>
          <a:ext cx="6394259" cy="5152532"/>
        </a:xfrm>
        <a:prstGeom prst="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Jesus Teaches in Parables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1.  New Wine in New Bottles (Luke 5:37-39)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2.  Let us Bind the Strong Man (Mark 3:23-30)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3.  Is My Foundation on Rock? (Lu 6:46-49)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4. 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5.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6.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7.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8.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9.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10.</a:t>
          </a:r>
        </a:p>
      </dsp:txBody>
      <dsp:txXfrm>
        <a:off x="0" y="0"/>
        <a:ext cx="6394259" cy="51525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17480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0AC9DA1F-9C06-46A4-8A99-BC0A7DC41F13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8009" y="3417931"/>
            <a:ext cx="7512459" cy="279703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17480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EF112C6F-2770-4703-98DB-2275B640C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Fellowship Church by Bill Heath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AD51A55-303F-4D54-AB99-832332D3BB80}" type="datetime1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Notes:  Core Scriptures to profit the souls of women with God's design, purpose, and beauty.  Genesis 1:27, Proverbs 31, Matthew 19:4, Romans 16:1-16, Ephesians 5:22-33, 1 Peter 3:1-7</a:t>
            </a:r>
          </a:p>
        </p:txBody>
      </p:sp>
    </p:spTree>
    <p:extLst>
      <p:ext uri="{BB962C8B-B14F-4D97-AF65-F5344CB8AC3E}">
        <p14:creationId xmlns:p14="http://schemas.microsoft.com/office/powerpoint/2010/main" val="2741437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3FFF1-7E34-ACE1-0C59-D2504E5E4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C30DB0-61DD-65AE-8D88-1E7FC7E699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988B57-1C63-DA74-9D27-3E9D450997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2FDBB-91B8-C096-BC59-4AF4DBDA53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7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FE18E7-D92B-72D9-5C02-ED3F71C6D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6933926-E04F-3F8A-CF97-6AD081A949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F290DCD-C0C1-65AF-6973-8F64B8E68A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CEDA28-6F96-67FF-3FCB-8B9A193FEE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6615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873E6-8AF2-DA17-17D6-215E9911C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DE250D-A825-CDBF-6B26-E5B4E464C8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79970D-837C-2142-2503-FC1CDA17F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AD346-063D-FBC4-A31D-CA7A965D9B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265">
              <a:defRPr/>
            </a:pPr>
            <a:fld id="{EF112C6F-2770-4703-98DB-2275B640CE06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14265">
                <a:defRPr/>
              </a:pPr>
              <a:t>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99919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B67A-261F-9DE2-01F4-59766EB60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986B47-F04F-B032-5DF6-8D446B579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2B05A-85D2-0B7B-8AD9-202775A3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83920-9796-51D7-7B01-4D3EE246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46A3B-85BA-41E0-3E7D-D9310EBB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0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0C598-BE26-A80B-0421-F1DB3A24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FA8D7-95A0-8DD1-EEAE-F672E3F23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29B2C-1ECB-2C63-5849-5FC6D25B0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C0C92-6A66-42CE-7D8C-8B28F9A9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E2458-12BE-2EA7-AFB3-C6C566D24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7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1F562-B015-29AE-E68D-EFA1192AB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733EA-5D0A-426F-3B5C-3F2D18B27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2CC72-024A-43EA-BF05-67E22683F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6518-33A4-4532-1F2D-23A95CBFF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391F5-09BE-D072-E6C8-D4B52F99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4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6E646-2988-0016-83C8-ABBCC416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D27B3-9EB6-554C-DC5F-B0AFF5BFA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8C58E-59EF-A80D-8A92-4C706C6E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09AE1-587A-B9A0-7536-7619B235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45967-ED14-C0B2-E816-FD76E38F8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6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B252F-E9F8-BEFE-E9AE-7E37A961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CAC0E-0E4E-9770-AA4F-17A9E007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010F5-956E-532C-D62B-1EFB3D64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51D6A-13B2-4634-882C-51D5BB896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D65DB-599C-478A-4EF1-D72ED7E6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6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E8597-4776-2EBC-2786-AB3A655E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893AE-3EC4-9FBF-58A0-269E4ABDF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8B258-33A4-9EDA-D199-A2A61B257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1376C-F755-7D1B-63F2-7723EBA2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10ADB-C96D-71AA-2670-A894894DD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3B9D3-10CE-946A-C332-6C74ADEE1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545BD-8620-2E66-A3D4-F0A7ED633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C2867-03F6-1394-4E3C-53C535106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59B24-07FD-BF6D-5FEA-D3F2FCFD7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EE568-E5A6-6D85-D7D9-EEA86715F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3C2469-4709-B49E-67F5-BC86510DA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9F942-C2FA-A491-6711-8AE66C9C1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190FC4-6AEF-8B96-5C2B-36CD9A04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B44438-44CE-DE86-0DC8-EBADDC93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3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C6A5-DC17-8DFC-8CAC-9B9C8DD07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E22BF-B2E4-0075-316E-353EE5B7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168DB-DDBA-D74F-01C9-2801256F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DB4DE-C342-5C40-C8F5-53E8B40F9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93AEC7-2627-7021-F79E-BC57259D0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F61FD6-4987-E19E-1FC7-9F1CD4AA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7F659-64E4-FC20-3A9E-1FAE44F4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9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24DC-F02D-1BF9-8DFE-D8577A86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AA109-5826-3716-750F-4F8B49FE1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15675-6163-1F32-8880-123F09C8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BD302-85C7-639A-4C77-F1B19282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09919-FAFA-6AE6-505C-1208FC89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B3E96-0BC3-C140-64E7-16272250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FE0E4-325B-1AE4-6DA5-F7B5DED9E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68FD5C-1C6C-2DF5-40C9-FF8DDB2B1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EF42D-6042-2014-44AC-5AE0DD0EC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DF341-5281-90C2-8579-F6675416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48D91-356D-C664-7BDE-B9305B84B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FEE8-F0DF-4403-F170-7E5B96E62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5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5926E-5C15-E9CC-DA68-B6349B0E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323C2-3787-4536-916E-1191EFEFF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4ADE-A51F-F14D-6E7C-2B6CDADE0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86461-30A0-FC14-92B4-50ABD51C2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B6BA9-84F9-9FF4-92AA-3CBB92D1E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73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hyperlink" Target="https://www.bing.com/videos/riverview/relatedvideo?&amp;q=parables+in+blues+new+wine+in+old+bottles&amp;&amp;mid=07E04DA31226A6C2E15B07E04DA31226A6C2E15B&amp;&amp;FORM=VRDGAR" TargetMode="External"/><Relationship Id="rId4" Type="http://schemas.openxmlformats.org/officeDocument/2006/relationships/image" Target="../media/image2.jpeg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helivingmessage.com/category/praye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DB6C924B-D136-B41C-57F2-9E15057EF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81551" y="587812"/>
            <a:ext cx="3692116" cy="69688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Straight &amp; Balanced</a:t>
            </a:r>
          </a:p>
          <a:p>
            <a:r>
              <a:rPr lang="en-US" sz="2000" dirty="0"/>
              <a:t>(Luke 3:4-6)</a:t>
            </a:r>
            <a:endParaRPr lang="en-US" sz="2000" dirty="0">
              <a:highlight>
                <a:srgbClr val="FFFF00"/>
              </a:highlight>
            </a:endParaRPr>
          </a:p>
          <a:p>
            <a:endParaRPr lang="en-US" sz="2000" b="1" dirty="0"/>
          </a:p>
        </p:txBody>
      </p:sp>
      <p:pic>
        <p:nvPicPr>
          <p:cNvPr id="4098" name="Picture 2" descr="Image result for balance">
            <a:extLst>
              <a:ext uri="{FF2B5EF4-FFF2-40B4-BE49-F238E27FC236}">
                <a16:creationId xmlns:a16="http://schemas.microsoft.com/office/drawing/2014/main" id="{94A68CC1-A35B-E44A-258F-98BB866D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4160" y="1411706"/>
            <a:ext cx="2130894" cy="2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lumbline Bible">
            <a:extLst>
              <a:ext uri="{FF2B5EF4-FFF2-40B4-BE49-F238E27FC236}">
                <a16:creationId xmlns:a16="http://schemas.microsoft.com/office/drawing/2014/main" id="{9EEDE0C2-EE51-FBC3-E1C7-6D92032E0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20" y="1419514"/>
            <a:ext cx="2628899" cy="2628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8AD6C3-4B79-CE1B-8F8C-D1C6D35B7DD9}"/>
              </a:ext>
            </a:extLst>
          </p:cNvPr>
          <p:cNvSpPr txBox="1"/>
          <p:nvPr/>
        </p:nvSpPr>
        <p:spPr>
          <a:xfrm>
            <a:off x="107773" y="4145808"/>
            <a:ext cx="29004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2 Kings 21:13, Ps 5:8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4:25-27,  Amos 7:7-8 Isaiah 28:13, 17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NT:  Mt 3:3,  Acts 9:11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Hebrews 12:13, Jude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Gill Sans MT"/>
              </a:rPr>
              <a:t>1 Corinthians 15:1-4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Gill Sans MT"/>
              </a:rPr>
              <a:t>2 Timothy 3:10, 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John 7:16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FEE1DC-AA74-6F54-F6AB-79A605AFA571}"/>
              </a:ext>
            </a:extLst>
          </p:cNvPr>
          <p:cNvSpPr txBox="1"/>
          <p:nvPr/>
        </p:nvSpPr>
        <p:spPr>
          <a:xfrm>
            <a:off x="9849868" y="4141028"/>
            <a:ext cx="22627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Deut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25:13-16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Proverbs 20:10</a:t>
            </a:r>
            <a:endParaRPr lang="en-US" sz="2000" dirty="0">
              <a:solidFill>
                <a:srgbClr val="FFFFFF"/>
              </a:solidFill>
              <a:latin typeface="Gill Sans M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Daniel 5:25-28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r>
              <a:rPr lang="en-US" sz="2000" dirty="0"/>
              <a:t>NT:  Hebrews 12:1</a:t>
            </a:r>
          </a:p>
          <a:p>
            <a:r>
              <a:rPr lang="en-US" sz="2000" dirty="0"/>
              <a:t>1 Cor 3:11-15</a:t>
            </a:r>
          </a:p>
          <a:p>
            <a:r>
              <a:rPr lang="en-US" sz="2000" dirty="0"/>
              <a:t>Philippians 4:5</a:t>
            </a:r>
          </a:p>
          <a:p>
            <a:r>
              <a:rPr lang="en-US" sz="2000" dirty="0"/>
              <a:t>James 3:17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ED4D35-0A64-C74A-376D-4AD69E51AFCE}"/>
              </a:ext>
            </a:extLst>
          </p:cNvPr>
          <p:cNvSpPr txBox="1"/>
          <p:nvPr/>
        </p:nvSpPr>
        <p:spPr>
          <a:xfrm>
            <a:off x="40640" y="-20636"/>
            <a:ext cx="12151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Fellowship Church,  November 9, 2025              </a:t>
            </a:r>
            <a:r>
              <a:rPr lang="en-US" sz="2000" b="1" dirty="0"/>
              <a:t>2 Peter 3:18 Sunday School</a:t>
            </a:r>
            <a:r>
              <a:rPr lang="en-US" sz="2000" dirty="0"/>
              <a:t>	    			B. Heath</a:t>
            </a:r>
          </a:p>
        </p:txBody>
      </p:sp>
      <p:graphicFrame>
        <p:nvGraphicFramePr>
          <p:cNvPr id="4102" name="Subtitle 3">
            <a:extLst>
              <a:ext uri="{FF2B5EF4-FFF2-40B4-BE49-F238E27FC236}">
                <a16:creationId xmlns:a16="http://schemas.microsoft.com/office/drawing/2014/main" id="{28F66BBF-B579-361C-14F8-F34EF300E1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64280547"/>
              </p:ext>
            </p:extLst>
          </p:nvPr>
        </p:nvGraphicFramePr>
        <p:xfrm>
          <a:off x="3153716" y="1411706"/>
          <a:ext cx="6400510" cy="5157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TextBox 2">
            <a:hlinkClick r:id="rId10"/>
            <a:extLst>
              <a:ext uri="{FF2B5EF4-FFF2-40B4-BE49-F238E27FC236}">
                <a16:creationId xmlns:a16="http://schemas.microsoft.com/office/drawing/2014/main" id="{ECAA9CEE-F783-0376-28EE-9E7F183F3D85}"/>
              </a:ext>
            </a:extLst>
          </p:cNvPr>
          <p:cNvSpPr txBox="1"/>
          <p:nvPr/>
        </p:nvSpPr>
        <p:spPr>
          <a:xfrm>
            <a:off x="40639" y="587812"/>
            <a:ext cx="36921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Music:  Parables in Blues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67287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42EC4D-BDA8-D832-0D4D-50524375B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35FFFA0-A986-5052-3541-2A5CA19F6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9" y="-1088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103ACA-B756-C7BF-6775-62E103BD2DEC}"/>
              </a:ext>
            </a:extLst>
          </p:cNvPr>
          <p:cNvSpPr txBox="1"/>
          <p:nvPr/>
        </p:nvSpPr>
        <p:spPr>
          <a:xfrm>
            <a:off x="83122" y="3067444"/>
            <a:ext cx="1213718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Next Sunday, 2 Tim 2:15 challenge.  Read parable (5) about The Sower, Seed, &amp; Soils.  Select your soil(s) before you repented and believed in Jesus Christ?  (1) by the wayside 13:19 ______.   (2) stony ground 13:20-21______.  (3) ______ among thorns 13:2.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How does this affect you today?  (No wrong answer)  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______________________________________________________________________________________________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______________________________________________________________________________________________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Open Mic for 1 to 2-minute testimonies!   _______________________________________________________________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80892BF-932F-81F3-2019-08A811A09B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22" y="6162339"/>
            <a:ext cx="12137187" cy="63893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187FF0C-E781-CD57-D6B5-CE984F0474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209" y="56723"/>
            <a:ext cx="12049614" cy="83161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545F118-38D9-99D4-CCE5-9DC030AE57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8187" y="1100898"/>
            <a:ext cx="11885603" cy="1566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682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20921C-EF8F-BCB8-5573-423403FCAB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E822BB57-9882-0068-E093-073B7712F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9" y="-1088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E33060-EFED-D946-E6DE-8762BD8A89B2}"/>
              </a:ext>
            </a:extLst>
          </p:cNvPr>
          <p:cNvSpPr txBox="1"/>
          <p:nvPr/>
        </p:nvSpPr>
        <p:spPr>
          <a:xfrm>
            <a:off x="213955" y="129617"/>
            <a:ext cx="11820708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Is My House Built on Rock?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</a:rPr>
              <a:t>Matthew 7:24-27 (7:21-27) &amp; Luke 6:46-49 (6:37-49)</a:t>
            </a:r>
            <a:endParaRPr lang="en-US" sz="2400" dirty="0">
              <a:solidFill>
                <a:schemeClr val="bg1"/>
              </a:solidFill>
            </a:endParaRPr>
          </a:p>
          <a:p>
            <a:pPr algn="ctr"/>
            <a:r>
              <a:rPr lang="en-US" sz="2000" b="1" dirty="0">
                <a:solidFill>
                  <a:schemeClr val="bg1"/>
                </a:solidFill>
              </a:rPr>
              <a:t>The Three Little Pigs story is close to this parable</a:t>
            </a: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r>
              <a:rPr lang="en-US" sz="2000" b="1" dirty="0">
                <a:solidFill>
                  <a:schemeClr val="bg1"/>
                </a:solidFill>
              </a:rPr>
              <a:t>Luke 6:46 &amp; 49.   </a:t>
            </a:r>
            <a:endParaRPr lang="en-US" sz="2000" dirty="0">
              <a:solidFill>
                <a:schemeClr val="bg1"/>
              </a:solidFill>
            </a:endParaRPr>
          </a:p>
          <a:p>
            <a:endParaRPr lang="en-US" sz="600" dirty="0">
              <a:solidFill>
                <a:schemeClr val="bg1"/>
              </a:solidFill>
            </a:endParaRPr>
          </a:p>
          <a:p>
            <a:r>
              <a:rPr lang="en-US" sz="2000" b="1" dirty="0">
                <a:solidFill>
                  <a:srgbClr val="FF0000"/>
                </a:solidFill>
              </a:rPr>
              <a:t>Curse:</a:t>
            </a:r>
            <a:r>
              <a:rPr lang="en-US" sz="2000" b="1" dirty="0">
                <a:solidFill>
                  <a:schemeClr val="bg1"/>
                </a:solidFill>
              </a:rPr>
              <a:t>  </a:t>
            </a:r>
            <a:r>
              <a:rPr lang="en-US" sz="2000" b="1" dirty="0">
                <a:solidFill>
                  <a:srgbClr val="FF0000"/>
                </a:solidFill>
              </a:rPr>
              <a:t>Lord, Lord </a:t>
            </a:r>
            <a:r>
              <a:rPr lang="en-US" sz="2000" b="1" dirty="0">
                <a:solidFill>
                  <a:schemeClr val="bg1"/>
                </a:solidFill>
              </a:rPr>
              <a:t>&gt; Hears &amp; </a:t>
            </a:r>
            <a:r>
              <a:rPr lang="en-US" sz="2000" b="1" dirty="0">
                <a:solidFill>
                  <a:srgbClr val="FF0000"/>
                </a:solidFill>
              </a:rPr>
              <a:t>Does Not </a:t>
            </a:r>
            <a:r>
              <a:rPr lang="en-US" sz="2000" b="1" dirty="0">
                <a:solidFill>
                  <a:schemeClr val="bg1"/>
                </a:solidFill>
              </a:rPr>
              <a:t>&gt; Built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b="1" dirty="0">
                <a:solidFill>
                  <a:schemeClr val="bg1"/>
                </a:solidFill>
              </a:rPr>
              <a:t>House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b="1" dirty="0">
                <a:solidFill>
                  <a:schemeClr val="bg1"/>
                </a:solidFill>
              </a:rPr>
              <a:t>&gt;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b="1" dirty="0">
                <a:solidFill>
                  <a:srgbClr val="FF0000"/>
                </a:solidFill>
              </a:rPr>
              <a:t>No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>
                <a:solidFill>
                  <a:srgbClr val="FF0000"/>
                </a:solidFill>
              </a:rPr>
              <a:t>Foundation</a:t>
            </a:r>
            <a:r>
              <a:rPr lang="en-US" sz="2000" b="1" dirty="0">
                <a:solidFill>
                  <a:schemeClr val="bg1"/>
                </a:solidFill>
              </a:rPr>
              <a:t> &gt; </a:t>
            </a:r>
            <a:r>
              <a:rPr lang="en-US" sz="2000" b="1" dirty="0">
                <a:solidFill>
                  <a:srgbClr val="FF0000"/>
                </a:solidFill>
              </a:rPr>
              <a:t>Earth</a:t>
            </a:r>
            <a:r>
              <a:rPr lang="en-US" sz="2000" b="1" dirty="0">
                <a:solidFill>
                  <a:schemeClr val="bg1"/>
                </a:solidFill>
              </a:rPr>
              <a:t> &gt; Storm &gt; </a:t>
            </a:r>
            <a:r>
              <a:rPr lang="en-US" sz="2000" b="1" dirty="0">
                <a:solidFill>
                  <a:srgbClr val="FF0000"/>
                </a:solidFill>
              </a:rPr>
              <a:t>Fall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2000" b="1" dirty="0">
                <a:solidFill>
                  <a:schemeClr val="bg1"/>
                </a:solidFill>
              </a:rPr>
              <a:t>Luke 6:47-48.   </a:t>
            </a:r>
          </a:p>
          <a:p>
            <a:r>
              <a:rPr lang="en-US" sz="600" dirty="0">
                <a:solidFill>
                  <a:schemeClr val="bg1"/>
                </a:solidFill>
              </a:rPr>
              <a:t>  </a:t>
            </a:r>
          </a:p>
          <a:p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Blessing:      </a:t>
            </a:r>
            <a:r>
              <a:rPr lang="en-US" sz="2000" b="1" dirty="0">
                <a:solidFill>
                  <a:schemeClr val="bg1"/>
                </a:solidFill>
              </a:rPr>
              <a:t>Hears &amp;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Does </a:t>
            </a:r>
            <a:r>
              <a:rPr lang="en-US" sz="2000" b="1" dirty="0">
                <a:solidFill>
                  <a:schemeClr val="bg1"/>
                </a:solidFill>
              </a:rPr>
              <a:t>    &gt;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b="1" dirty="0">
                <a:solidFill>
                  <a:schemeClr val="bg1"/>
                </a:solidFill>
              </a:rPr>
              <a:t>Built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b="1" dirty="0">
                <a:solidFill>
                  <a:schemeClr val="bg1"/>
                </a:solidFill>
              </a:rPr>
              <a:t>House &gt;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Foundation</a:t>
            </a:r>
            <a:r>
              <a:rPr lang="en-US" sz="2000" b="1" dirty="0">
                <a:solidFill>
                  <a:schemeClr val="bg1"/>
                </a:solidFill>
              </a:rPr>
              <a:t>       &gt;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Rock </a:t>
            </a:r>
            <a:r>
              <a:rPr lang="en-US" sz="2000" b="1" dirty="0">
                <a:solidFill>
                  <a:schemeClr val="bg1"/>
                </a:solidFill>
              </a:rPr>
              <a:t>  &gt; Storm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</a:p>
          <a:p>
            <a:r>
              <a:rPr lang="en-US" sz="2000" dirty="0">
                <a:solidFill>
                  <a:schemeClr val="bg1"/>
                </a:solidFill>
              </a:rPr>
              <a:t>					          </a:t>
            </a:r>
            <a:r>
              <a:rPr lang="en-US" sz="2000" b="1" dirty="0" err="1">
                <a:solidFill>
                  <a:schemeClr val="accent6">
                    <a:lumMod val="75000"/>
                  </a:schemeClr>
                </a:solidFill>
              </a:rPr>
              <a:t>digged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 deep </a:t>
            </a:r>
            <a:r>
              <a:rPr lang="en-US" sz="2000" b="1" dirty="0">
                <a:solidFill>
                  <a:schemeClr val="bg1"/>
                </a:solidFill>
              </a:rPr>
              <a:t>	              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could not shake the house</a:t>
            </a:r>
          </a:p>
          <a:p>
            <a:endParaRPr lang="en-US" sz="800" b="1" dirty="0">
              <a:solidFill>
                <a:schemeClr val="bg1"/>
              </a:solidFill>
            </a:endParaRPr>
          </a:p>
          <a:p>
            <a:r>
              <a:rPr lang="en-US" sz="2000" b="1" dirty="0">
                <a:solidFill>
                  <a:schemeClr val="bg1"/>
                </a:solidFill>
              </a:rPr>
              <a:t>Key words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Lord, Lord: </a:t>
            </a:r>
            <a:r>
              <a:rPr lang="en-US" sz="2000" b="1" dirty="0">
                <a:solidFill>
                  <a:schemeClr val="bg1"/>
                </a:solidFill>
              </a:rPr>
              <a:t> 5x in the Bible </a:t>
            </a:r>
            <a:r>
              <a:rPr lang="en-US" sz="2000" dirty="0">
                <a:solidFill>
                  <a:schemeClr val="bg1"/>
                </a:solidFill>
              </a:rPr>
              <a:t>(Matthew 7:21, 7:22, 25:11, Luke 6:46, 13:25)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Hear:  “it is written” </a:t>
            </a:r>
            <a:r>
              <a:rPr lang="en-US" sz="2000" dirty="0">
                <a:solidFill>
                  <a:schemeClr val="bg1"/>
                </a:solidFill>
              </a:rPr>
              <a:t>(Mark 14:7, John 1:1-3, 13:17, Romans 10:13-17) 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House:  spiritual house &amp; family </a:t>
            </a:r>
            <a:r>
              <a:rPr lang="en-US" sz="2000" dirty="0">
                <a:solidFill>
                  <a:schemeClr val="bg1"/>
                </a:solidFill>
              </a:rPr>
              <a:t>(Matthew 12:50,  Eph 2:20, 1 Peter 2:5)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Foundation:  Jesus Christ </a:t>
            </a:r>
            <a:r>
              <a:rPr lang="en-US" sz="2000" dirty="0">
                <a:solidFill>
                  <a:schemeClr val="bg1"/>
                </a:solidFill>
              </a:rPr>
              <a:t>(1 Corinthians 3:10-15, 2 Peter 2-3, Jude)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Rock:  Jesus Christ </a:t>
            </a:r>
            <a:r>
              <a:rPr lang="en-US" sz="2000" dirty="0">
                <a:solidFill>
                  <a:schemeClr val="bg1"/>
                </a:solidFill>
              </a:rPr>
              <a:t>(Mt 16:18 Peter’s confession, Ro 9:33, 1 Cor 10:4)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Storm:  trials </a:t>
            </a:r>
            <a:r>
              <a:rPr lang="en-US" sz="2000" dirty="0">
                <a:solidFill>
                  <a:schemeClr val="bg1"/>
                </a:solidFill>
              </a:rPr>
              <a:t>(John 17:13-21, 2 Cor 8:2, James 1:2-4, 1 Peter 1:6-9) 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Fall</a:t>
            </a:r>
            <a:r>
              <a:rPr lang="en-US" sz="2000" b="1" dirty="0">
                <a:solidFill>
                  <a:schemeClr val="bg1"/>
                </a:solidFill>
              </a:rPr>
              <a:t>:  Not in Jesus Christ </a:t>
            </a:r>
            <a:r>
              <a:rPr lang="en-US" sz="2000" dirty="0">
                <a:solidFill>
                  <a:schemeClr val="bg1"/>
                </a:solidFill>
              </a:rPr>
              <a:t>(John 3:16-18, 15:1-8, 1 John 2:19, Rev 20:11-15)</a:t>
            </a:r>
          </a:p>
          <a:p>
            <a:endParaRPr lang="en-US" sz="1200" b="1" dirty="0">
              <a:solidFill>
                <a:schemeClr val="bg1"/>
              </a:solidFill>
            </a:endParaRPr>
          </a:p>
          <a:p>
            <a:r>
              <a:rPr lang="en-US" sz="2000" b="1" dirty="0">
                <a:solidFill>
                  <a:schemeClr val="bg1"/>
                </a:solidFill>
              </a:rPr>
              <a:t>Decision:  How much do I hear and do what Jesus said?          </a:t>
            </a:r>
          </a:p>
        </p:txBody>
      </p:sp>
      <p:pic>
        <p:nvPicPr>
          <p:cNvPr id="1028" name="Picture 4" descr="Building Wiseley (Luke 6:46-49) - YouTube">
            <a:extLst>
              <a:ext uri="{FF2B5EF4-FFF2-40B4-BE49-F238E27FC236}">
                <a16:creationId xmlns:a16="http://schemas.microsoft.com/office/drawing/2014/main" id="{91251934-2CE9-6FBA-C238-B6905019B3D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9" t="14921" r="20358" b="31270"/>
          <a:stretch>
            <a:fillRect/>
          </a:stretch>
        </p:blipFill>
        <p:spPr bwMode="auto">
          <a:xfrm>
            <a:off x="8148789" y="4800607"/>
            <a:ext cx="4043211" cy="192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The three little pigs hi-res stock photography and images - Alamy">
            <a:extLst>
              <a:ext uri="{FF2B5EF4-FFF2-40B4-BE49-F238E27FC236}">
                <a16:creationId xmlns:a16="http://schemas.microsoft.com/office/drawing/2014/main" id="{3D24DD7D-642D-43EC-6D13-1AC7276BD3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689"/>
          <a:stretch>
            <a:fillRect/>
          </a:stretch>
        </p:blipFill>
        <p:spPr bwMode="auto">
          <a:xfrm>
            <a:off x="10290178" y="0"/>
            <a:ext cx="1687867" cy="1828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8766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63A36-2055-CEBC-E6BB-D5442A1DF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B3625D-F528-4CA8-924C-1D328F94D205}"/>
              </a:ext>
            </a:extLst>
          </p:cNvPr>
          <p:cNvSpPr txBox="1"/>
          <p:nvPr/>
        </p:nvSpPr>
        <p:spPr>
          <a:xfrm>
            <a:off x="0" y="0"/>
            <a:ext cx="12192000" cy="6871112"/>
          </a:xfrm>
          <a:prstGeom prst="rect">
            <a:avLst/>
          </a:prstGeom>
          <a:solidFill>
            <a:srgbClr val="002060"/>
          </a:solidFill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                  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Sunday School  Through the Bible</a:t>
            </a: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(2023 - 2025)</a:t>
            </a:r>
            <a:r>
              <a:rPr kumimoji="0" lang="en-US" sz="2800" b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50" b="1" i="1" dirty="0">
              <a:solidFill>
                <a:srgbClr val="FFFFFF"/>
              </a:solidFill>
              <a:latin typeface="Gill Sans MT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Grow in grace, and in the knowledge of our Lord and Savior Jesus Christ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                                    2 Peter 3:18</a:t>
            </a: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</a:t>
            </a:r>
            <a:endParaRPr lang="en-US" sz="2400" b="1" dirty="0">
              <a:solidFill>
                <a:srgbClr val="FFFFFF">
                  <a:lumMod val="95000"/>
                </a:srgbClr>
              </a:solidFill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COMPLETED books of the Bible</a:t>
            </a:r>
          </a:p>
          <a:p>
            <a:pPr>
              <a:defRPr/>
            </a:pPr>
            <a:endParaRPr lang="en-US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Old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Genesis (4), Exodus (4), Leviticus (2), Numbers (3), Deuteronomy (5), Ruth, Esther, Psalms (4), Psalm 68, Asaph (12), Proverbs, Ecclesiastes, Amos, Obadiah, Malachi  </a:t>
            </a:r>
          </a:p>
          <a:p>
            <a:pPr>
              <a:defRPr/>
            </a:pP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New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Mark, Parables (6), Colossians, 1-2 Thessalonians (10), Ephesians, Philemon, James, 2 Peter (4), 2 John, Jude </a:t>
            </a: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5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Invitation to Fellowship Church 2025 daily schedule for Bible and prayer</a:t>
            </a:r>
          </a:p>
          <a:p>
            <a:pPr>
              <a:defRPr/>
            </a:pPr>
            <a:r>
              <a:rPr lang="en-US" sz="24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Nov 10-16:  2 Chr 35-36, Heb 1:1-3 (Mon-Sat), Psalm 100 (Sun)</a:t>
            </a:r>
            <a:endParaRPr lang="en-US" sz="12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  <a:cs typeface="Wingdings 3" panose="05040102010807070707" pitchFamily="18" charset="2"/>
            </a:endParaRPr>
          </a:p>
        </p:txBody>
      </p:sp>
      <p:pic>
        <p:nvPicPr>
          <p:cNvPr id="4" name="Picture 3" descr="A person with their arms raised in the air&#10;&#10;Description automatically generated">
            <a:extLst>
              <a:ext uri="{FF2B5EF4-FFF2-40B4-BE49-F238E27FC236}">
                <a16:creationId xmlns:a16="http://schemas.microsoft.com/office/drawing/2014/main" id="{BE629133-1241-426F-B22A-5118E02B2A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087447" y="3679361"/>
            <a:ext cx="4273294" cy="223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11268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atering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14D02"/>
      </a:accent1>
      <a:accent2>
        <a:srgbClr val="FDFBF2"/>
      </a:accent2>
      <a:accent3>
        <a:srgbClr val="F49201"/>
      </a:accent3>
      <a:accent4>
        <a:srgbClr val="F4ADE4"/>
      </a:accent4>
      <a:accent5>
        <a:srgbClr val="3841A4"/>
      </a:accent5>
      <a:accent6>
        <a:srgbClr val="068145"/>
      </a:accent6>
      <a:hlink>
        <a:srgbClr val="0563C1"/>
      </a:hlink>
      <a:folHlink>
        <a:srgbClr val="954F72"/>
      </a:folHlink>
    </a:clrScheme>
    <a:fontScheme name="Custom 114">
      <a:majorFont>
        <a:latin typeface="Aharon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4386A9D-4554-439F-B911-9357214AFBF1}">
  <we:reference id="wa104381063" version="1.0.0.1" store="en-US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3705CF02DF8540BC9025A980CBE32D" ma:contentTypeVersion="8" ma:contentTypeDescription="Create a new document." ma:contentTypeScope="" ma:versionID="7b59e85c8975facf180a11ca812390b4">
  <xsd:schema xmlns:xsd="http://www.w3.org/2001/XMLSchema" xmlns:xs="http://www.w3.org/2001/XMLSchema" xmlns:p="http://schemas.microsoft.com/office/2006/metadata/properties" xmlns:ns3="f98cc253-feff-40fd-b75e-dde241986d3d" xmlns:ns4="7ea62328-f9cb-43bf-99db-6009b3f2bb1b" targetNamespace="http://schemas.microsoft.com/office/2006/metadata/properties" ma:root="true" ma:fieldsID="9c119ad8aaef6563af41b60e6a070d4d" ns3:_="" ns4:_="">
    <xsd:import namespace="f98cc253-feff-40fd-b75e-dde241986d3d"/>
    <xsd:import namespace="7ea62328-f9cb-43bf-99db-6009b3f2bb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8cc253-feff-40fd-b75e-dde241986d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a62328-f9cb-43bf-99db-6009b3f2bb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6207C0E-3C9C-45D4-8479-63E71002B4C9}">
  <ds:schemaRefs>
    <ds:schemaRef ds:uri="f98cc253-feff-40fd-b75e-dde241986d3d"/>
    <ds:schemaRef ds:uri="http://schemas.microsoft.com/office/2006/metadata/properties"/>
    <ds:schemaRef ds:uri="http://www.w3.org/XML/1998/namespace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7ea62328-f9cb-43bf-99db-6009b3f2bb1b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109D4569-AD80-4ADC-9EDD-472BB2761BC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26FB12-DDF0-459A-8AB5-62FB0B2C6A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8cc253-feff-40fd-b75e-dde241986d3d"/>
    <ds:schemaRef ds:uri="7ea62328-f9cb-43bf-99db-6009b3f2bb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95564</TotalTime>
  <Words>643</Words>
  <Application>Microsoft Office PowerPoint</Application>
  <PresentationFormat>Widescreen</PresentationFormat>
  <Paragraphs>87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Aharoni</vt:lpstr>
      <vt:lpstr>Arial</vt:lpstr>
      <vt:lpstr>Calibri</vt:lpstr>
      <vt:lpstr>Gill Sans MT</vt:lpstr>
      <vt:lpstr>Verdana</vt:lpstr>
      <vt:lpstr>Theme1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Bill Heath</cp:lastModifiedBy>
  <cp:revision>1807</cp:revision>
  <cp:lastPrinted>2025-11-23T23:11:50Z</cp:lastPrinted>
  <dcterms:created xsi:type="dcterms:W3CDTF">2013-07-15T20:26:40Z</dcterms:created>
  <dcterms:modified xsi:type="dcterms:W3CDTF">2025-12-08T02:07:10Z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0x010100EF3705CF02DF8540BC9025A980CBE32D</vt:lpwstr>
  </property>
</Properties>
</file>