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10"/>
  </p:notesMasterIdLst>
  <p:sldIdLst>
    <p:sldId id="372" r:id="rId5"/>
    <p:sldId id="389" r:id="rId6"/>
    <p:sldId id="390" r:id="rId7"/>
    <p:sldId id="388" r:id="rId8"/>
    <p:sldId id="380" r:id="rId9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085BF52-3046-2463-5A42-3056237DDF1B}" name="Bill Heath" initials="BH" userId="e5502471a9019beb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D51A88-498A-490B-8D10-99DDB6289D52}" v="2" dt="2025-07-12T22:29:38.1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447" autoAdjust="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ll Heath" userId="e5502471a9019beb" providerId="LiveId" clId="{4DD51A88-498A-490B-8D10-99DDB6289D52}"/>
    <pc:docChg chg="custSel addSld delSld modSld">
      <pc:chgData name="Bill Heath" userId="e5502471a9019beb" providerId="LiveId" clId="{4DD51A88-498A-490B-8D10-99DDB6289D52}" dt="2025-07-12T23:41:45.254" v="3283" actId="20577"/>
      <pc:docMkLst>
        <pc:docMk/>
      </pc:docMkLst>
      <pc:sldChg chg="modSp mod">
        <pc:chgData name="Bill Heath" userId="e5502471a9019beb" providerId="LiveId" clId="{4DD51A88-498A-490B-8D10-99DDB6289D52}" dt="2025-07-12T17:56:07.704" v="2874" actId="404"/>
        <pc:sldMkLst>
          <pc:docMk/>
          <pc:sldMk cId="1544657998" sldId="372"/>
        </pc:sldMkLst>
        <pc:spChg chg="mod">
          <ac:chgData name="Bill Heath" userId="e5502471a9019beb" providerId="LiveId" clId="{4DD51A88-498A-490B-8D10-99DDB6289D52}" dt="2025-07-12T17:56:07.704" v="2874" actId="404"/>
          <ac:spMkLst>
            <pc:docMk/>
            <pc:sldMk cId="1544657998" sldId="372"/>
            <ac:spMk id="3" creationId="{CCFAF4BD-4E37-ECB8-7E44-870A99D6C19C}"/>
          </ac:spMkLst>
        </pc:spChg>
      </pc:sldChg>
      <pc:sldChg chg="modSp mod">
        <pc:chgData name="Bill Heath" userId="e5502471a9019beb" providerId="LiveId" clId="{4DD51A88-498A-490B-8D10-99DDB6289D52}" dt="2025-07-12T22:53:57.743" v="3164" actId="20577"/>
        <pc:sldMkLst>
          <pc:docMk/>
          <pc:sldMk cId="727817949" sldId="388"/>
        </pc:sldMkLst>
        <pc:graphicFrameChg chg="modGraphic">
          <ac:chgData name="Bill Heath" userId="e5502471a9019beb" providerId="LiveId" clId="{4DD51A88-498A-490B-8D10-99DDB6289D52}" dt="2025-07-12T22:53:57.743" v="3164" actId="20577"/>
          <ac:graphicFrameMkLst>
            <pc:docMk/>
            <pc:sldMk cId="727817949" sldId="388"/>
            <ac:graphicFrameMk id="2" creationId="{39EA3FA5-EA19-BCD5-BA32-9A3E01888D79}"/>
          </ac:graphicFrameMkLst>
        </pc:graphicFrameChg>
      </pc:sldChg>
      <pc:sldChg chg="modSp mod">
        <pc:chgData name="Bill Heath" userId="e5502471a9019beb" providerId="LiveId" clId="{4DD51A88-498A-490B-8D10-99DDB6289D52}" dt="2025-07-12T23:41:45.254" v="3283" actId="20577"/>
        <pc:sldMkLst>
          <pc:docMk/>
          <pc:sldMk cId="4175867253" sldId="389"/>
        </pc:sldMkLst>
        <pc:spChg chg="mod">
          <ac:chgData name="Bill Heath" userId="e5502471a9019beb" providerId="LiveId" clId="{4DD51A88-498A-490B-8D10-99DDB6289D52}" dt="2025-07-12T23:41:45.254" v="3283" actId="20577"/>
          <ac:spMkLst>
            <pc:docMk/>
            <pc:sldMk cId="4175867253" sldId="389"/>
            <ac:spMk id="4" creationId="{BC638CC9-EA61-DA27-569D-E928125A2462}"/>
          </ac:spMkLst>
        </pc:spChg>
      </pc:sldChg>
      <pc:sldChg chg="addSp delSp modSp add mod setBg">
        <pc:chgData name="Bill Heath" userId="e5502471a9019beb" providerId="LiveId" clId="{4DD51A88-498A-490B-8D10-99DDB6289D52}" dt="2025-07-12T17:53:18.495" v="2794" actId="1076"/>
        <pc:sldMkLst>
          <pc:docMk/>
          <pc:sldMk cId="3270062073" sldId="390"/>
        </pc:sldMkLst>
        <pc:spChg chg="del mod">
          <ac:chgData name="Bill Heath" userId="e5502471a9019beb" providerId="LiveId" clId="{4DD51A88-498A-490B-8D10-99DDB6289D52}" dt="2025-07-11T12:50:51.809" v="1652" actId="478"/>
          <ac:spMkLst>
            <pc:docMk/>
            <pc:sldMk cId="3270062073" sldId="390"/>
            <ac:spMk id="4" creationId="{B9D2A9A9-0735-B218-7FA9-FACD5DF9403D}"/>
          </ac:spMkLst>
        </pc:spChg>
        <pc:spChg chg="add del">
          <ac:chgData name="Bill Heath" userId="e5502471a9019beb" providerId="LiveId" clId="{4DD51A88-498A-490B-8D10-99DDB6289D52}" dt="2025-07-12T17:51:17.284" v="2783" actId="26606"/>
          <ac:spMkLst>
            <pc:docMk/>
            <pc:sldMk cId="3270062073" sldId="390"/>
            <ac:spMk id="8" creationId="{2D2B266D-3625-4584-A5C3-7D3F672CFF30}"/>
          </ac:spMkLst>
        </pc:spChg>
        <pc:spChg chg="add del">
          <ac:chgData name="Bill Heath" userId="e5502471a9019beb" providerId="LiveId" clId="{4DD51A88-498A-490B-8D10-99DDB6289D52}" dt="2025-07-12T17:51:17.284" v="2783" actId="26606"/>
          <ac:spMkLst>
            <pc:docMk/>
            <pc:sldMk cId="3270062073" sldId="390"/>
            <ac:spMk id="10" creationId="{A5D2A5D1-BA0D-47D3-B051-DA7743C46E28}"/>
          </ac:spMkLst>
        </pc:spChg>
        <pc:spChg chg="add">
          <ac:chgData name="Bill Heath" userId="e5502471a9019beb" providerId="LiveId" clId="{4DD51A88-498A-490B-8D10-99DDB6289D52}" dt="2025-07-12T17:51:17.284" v="2783" actId="26606"/>
          <ac:spMkLst>
            <pc:docMk/>
            <pc:sldMk cId="3270062073" sldId="390"/>
            <ac:spMk id="15" creationId="{32BC26D8-82FB-445E-AA49-62A77D7C1EE0}"/>
          </ac:spMkLst>
        </pc:spChg>
        <pc:spChg chg="add">
          <ac:chgData name="Bill Heath" userId="e5502471a9019beb" providerId="LiveId" clId="{4DD51A88-498A-490B-8D10-99DDB6289D52}" dt="2025-07-12T17:51:17.284" v="2783" actId="26606"/>
          <ac:spMkLst>
            <pc:docMk/>
            <pc:sldMk cId="3270062073" sldId="390"/>
            <ac:spMk id="17" creationId="{CB44330D-EA18-4254-AA95-EB49948539B8}"/>
          </ac:spMkLst>
        </pc:spChg>
        <pc:picChg chg="add del mod">
          <ac:chgData name="Bill Heath" userId="e5502471a9019beb" providerId="LiveId" clId="{4DD51A88-498A-490B-8D10-99DDB6289D52}" dt="2025-07-12T17:51:04.263" v="2781" actId="478"/>
          <ac:picMkLst>
            <pc:docMk/>
            <pc:sldMk cId="3270062073" sldId="390"/>
            <ac:picMk id="3" creationId="{55312BEE-4A73-7603-A139-58BAAF98EED0}"/>
          </ac:picMkLst>
        </pc:picChg>
        <pc:picChg chg="add del mod">
          <ac:chgData name="Bill Heath" userId="e5502471a9019beb" providerId="LiveId" clId="{4DD51A88-498A-490B-8D10-99DDB6289D52}" dt="2025-07-12T17:52:44.440" v="2789" actId="478"/>
          <ac:picMkLst>
            <pc:docMk/>
            <pc:sldMk cId="3270062073" sldId="390"/>
            <ac:picMk id="4" creationId="{07889022-C761-23FD-202F-A3636368A8D5}"/>
          </ac:picMkLst>
        </pc:picChg>
        <pc:picChg chg="add mod">
          <ac:chgData name="Bill Heath" userId="e5502471a9019beb" providerId="LiveId" clId="{4DD51A88-498A-490B-8D10-99DDB6289D52}" dt="2025-07-12T17:53:18.495" v="2794" actId="1076"/>
          <ac:picMkLst>
            <pc:docMk/>
            <pc:sldMk cId="3270062073" sldId="390"/>
            <ac:picMk id="6" creationId="{60204280-C8C3-B2B3-DC46-2A324DCF6029}"/>
          </ac:picMkLst>
        </pc:picChg>
      </pc:sldChg>
      <pc:sldChg chg="modSp new del mod">
        <pc:chgData name="Bill Heath" userId="e5502471a9019beb" providerId="LiveId" clId="{4DD51A88-498A-490B-8D10-99DDB6289D52}" dt="2025-07-12T22:55:00.521" v="3165" actId="47"/>
        <pc:sldMkLst>
          <pc:docMk/>
          <pc:sldMk cId="1095265877" sldId="391"/>
        </pc:sldMkLst>
        <pc:spChg chg="mod">
          <ac:chgData name="Bill Heath" userId="e5502471a9019beb" providerId="LiveId" clId="{4DD51A88-498A-490B-8D10-99DDB6289D52}" dt="2025-07-12T22:32:19.881" v="3001" actId="6549"/>
          <ac:spMkLst>
            <pc:docMk/>
            <pc:sldMk cId="1095265877" sldId="391"/>
            <ac:spMk id="2" creationId="{0E069049-882F-5DBE-4DC1-5CBDCCEA2CD9}"/>
          </ac:spMkLst>
        </pc:spChg>
        <pc:spChg chg="mod">
          <ac:chgData name="Bill Heath" userId="e5502471a9019beb" providerId="LiveId" clId="{4DD51A88-498A-490B-8D10-99DDB6289D52}" dt="2025-07-12T22:31:08.436" v="2947" actId="20577"/>
          <ac:spMkLst>
            <pc:docMk/>
            <pc:sldMk cId="1095265877" sldId="391"/>
            <ac:spMk id="3" creationId="{22985005-F271-6772-8981-13877918D41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480" y="0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7/13/2025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009" y="3417931"/>
            <a:ext cx="7512459" cy="2797035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746992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480" y="6746992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7/13/2025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43FFF1-7E34-ACE1-0C59-D2504E5E48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FC30DB0-61DD-65AE-8D88-1E7FC7E699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0988B57-1C63-DA74-9D27-3E9D450997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F2FDBB-91B8-C096-BC59-4AF4DBDA53D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77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6F8B3C-DA10-3F4E-B6BF-328A117364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5143CBA-99BE-4CF4-F697-FC28E6E03DD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080A9B4-CF81-9320-5727-6D23538B43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459A09-C5F5-030F-F321-DECD7E1C25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212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7691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A873E6-8AF2-DA17-17D6-215E9911C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DDE250D-A825-CDBF-6B26-E5B4E464C8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B79970D-837C-2142-2503-FC1CDA17F8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AD346-063D-FBC4-A31D-CA7A965D9B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265">
              <a:defRPr/>
            </a:pPr>
            <a:fld id="{EF112C6F-2770-4703-98DB-2275B640CE0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4265">
                <a:defRPr/>
              </a:pPr>
              <a:t>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99919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7/13/2025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7/13/2025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4LZbvexG6Ec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helivingmessage.com/category/pray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81551" y="20144"/>
            <a:ext cx="3304674" cy="1286329"/>
          </a:xfrm>
        </p:spPr>
        <p:txBody>
          <a:bodyPr>
            <a:normAutofit fontScale="92500"/>
          </a:bodyPr>
          <a:lstStyle/>
          <a:p>
            <a:r>
              <a:rPr lang="en-US" sz="3200" dirty="0"/>
              <a:t>Straight &amp; Balanced</a:t>
            </a:r>
          </a:p>
          <a:p>
            <a:r>
              <a:rPr lang="en-US" sz="1800" dirty="0"/>
              <a:t>(Luke 3:4-6)</a:t>
            </a:r>
            <a:endParaRPr lang="en-US" sz="1800" dirty="0">
              <a:highlight>
                <a:srgbClr val="FFFF00"/>
              </a:highlight>
            </a:endParaRPr>
          </a:p>
          <a:p>
            <a:r>
              <a:rPr lang="en-US" sz="2000" b="1" dirty="0"/>
              <a:t>Expository Teaching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160" y="1411706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20" y="1419514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C8AD6C3-4B79-CE1B-8F8C-D1C6D35B7DD9}"/>
              </a:ext>
            </a:extLst>
          </p:cNvPr>
          <p:cNvSpPr txBox="1"/>
          <p:nvPr/>
        </p:nvSpPr>
        <p:spPr>
          <a:xfrm>
            <a:off x="107773" y="4145808"/>
            <a:ext cx="290046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2 Kings 21:13, Ps 5:8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4:25-27,  Amos 7:7-8 Isaiah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Corinthians 15:1-4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2 Timothy 3:10, 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FEE1DC-AA74-6F54-F6AB-79A605AFA571}"/>
              </a:ext>
            </a:extLst>
          </p:cNvPr>
          <p:cNvSpPr txBox="1"/>
          <p:nvPr/>
        </p:nvSpPr>
        <p:spPr>
          <a:xfrm>
            <a:off x="9849868" y="4141028"/>
            <a:ext cx="2262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Proverbs 20:10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Daniel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 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3" name="Subtitle 3">
            <a:extLst>
              <a:ext uri="{FF2B5EF4-FFF2-40B4-BE49-F238E27FC236}">
                <a16:creationId xmlns:a16="http://schemas.microsoft.com/office/drawing/2014/main" id="{CCFAF4BD-4E37-ECB8-7E44-870A99D6C19C}"/>
              </a:ext>
            </a:extLst>
          </p:cNvPr>
          <p:cNvSpPr txBox="1">
            <a:spLocks/>
          </p:cNvSpPr>
          <p:nvPr/>
        </p:nvSpPr>
        <p:spPr>
          <a:xfrm>
            <a:off x="3129003" y="1389864"/>
            <a:ext cx="6400510" cy="518720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600" dirty="0"/>
          </a:p>
          <a:p>
            <a:r>
              <a:rPr lang="en-US" dirty="0"/>
              <a:t>The 12 Psalms of Asaph the Seer and Musician</a:t>
            </a:r>
          </a:p>
          <a:p>
            <a:pPr algn="l"/>
            <a:endParaRPr lang="en-US" sz="100"/>
          </a:p>
          <a:p>
            <a:pPr algn="l"/>
            <a:r>
              <a:rPr lang="en-US" sz="1600" dirty="0"/>
              <a:t>Psalm 50,  God Judges His People Israel (to bless or curse) 1 John 3:1-3 </a:t>
            </a:r>
          </a:p>
          <a:p>
            <a:pPr algn="l"/>
            <a:r>
              <a:rPr lang="en-US" sz="1600" dirty="0"/>
              <a:t>Psalm 73,  When I am Weak, I am Strong (look up, not around) 2 Cor 12:10</a:t>
            </a:r>
          </a:p>
          <a:p>
            <a:pPr algn="l"/>
            <a:r>
              <a:rPr lang="en-US" sz="1600" dirty="0"/>
              <a:t>Psalm 74,  God’s Judgement for Sin Causes Troubles  </a:t>
            </a:r>
          </a:p>
          <a:p>
            <a:pPr algn="l"/>
            <a:r>
              <a:rPr lang="en-US" sz="1600" dirty="0"/>
              <a:t>Psalm 75,</a:t>
            </a:r>
          </a:p>
          <a:p>
            <a:pPr algn="l"/>
            <a:r>
              <a:rPr lang="en-US" sz="1600" dirty="0"/>
              <a:t>Psalm 76,</a:t>
            </a:r>
          </a:p>
          <a:p>
            <a:pPr algn="l"/>
            <a:r>
              <a:rPr lang="en-US" sz="1600" dirty="0"/>
              <a:t>Psalm 77,</a:t>
            </a:r>
          </a:p>
          <a:p>
            <a:pPr algn="l"/>
            <a:r>
              <a:rPr lang="en-US" sz="1600" dirty="0"/>
              <a:t>Psalm 78,</a:t>
            </a:r>
          </a:p>
          <a:p>
            <a:pPr algn="l"/>
            <a:r>
              <a:rPr lang="en-US" sz="1600" dirty="0"/>
              <a:t>Psalm 79,</a:t>
            </a:r>
          </a:p>
          <a:p>
            <a:pPr algn="l"/>
            <a:r>
              <a:rPr lang="en-US" sz="1600" dirty="0"/>
              <a:t>Psalm 80,</a:t>
            </a:r>
          </a:p>
          <a:p>
            <a:pPr algn="l"/>
            <a:r>
              <a:rPr lang="en-US" sz="1600" dirty="0"/>
              <a:t>Psalm 81,</a:t>
            </a:r>
          </a:p>
          <a:p>
            <a:pPr algn="l"/>
            <a:r>
              <a:rPr lang="en-US" sz="1600" dirty="0"/>
              <a:t>Psalm 82,</a:t>
            </a:r>
          </a:p>
          <a:p>
            <a:pPr algn="l"/>
            <a:r>
              <a:rPr lang="en-US" sz="1600" dirty="0"/>
              <a:t>Psalm 83,</a:t>
            </a:r>
          </a:p>
          <a:p>
            <a:pPr algn="l"/>
            <a:endParaRPr lang="en-US" sz="1600" dirty="0"/>
          </a:p>
          <a:p>
            <a:pPr algn="l"/>
            <a:endParaRPr lang="en-US" sz="1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ED4D35-0A64-C74A-376D-4AD69E51AFCE}"/>
              </a:ext>
            </a:extLst>
          </p:cNvPr>
          <p:cNvSpPr txBox="1"/>
          <p:nvPr/>
        </p:nvSpPr>
        <p:spPr>
          <a:xfrm>
            <a:off x="40640" y="-20636"/>
            <a:ext cx="12151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Fellowship Church,  July 13, 2025                                                      		                                       B Heath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64E67B-35DB-C1DD-D14F-BAD52EDB3F3A}"/>
              </a:ext>
            </a:extLst>
          </p:cNvPr>
          <p:cNvSpPr txBox="1"/>
          <p:nvPr/>
        </p:nvSpPr>
        <p:spPr>
          <a:xfrm>
            <a:off x="40640" y="462865"/>
            <a:ext cx="61341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Casting Crowns - Start Right Here (Lyric Video)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5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E42EC4D-BDA8-D832-0D4D-50524375BF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C638CC9-EA61-DA27-569D-E928125A2462}"/>
              </a:ext>
            </a:extLst>
          </p:cNvPr>
          <p:cNvSpPr txBox="1"/>
          <p:nvPr/>
        </p:nvSpPr>
        <p:spPr>
          <a:xfrm>
            <a:off x="21601" y="116140"/>
            <a:ext cx="12170399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WHAT ABOUT ASAPH?                                       </a:t>
            </a:r>
          </a:p>
          <a:p>
            <a:endParaRPr lang="en-US" sz="105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Asaph in Hebrew is “gatherer” or  “collector” </a:t>
            </a:r>
          </a:p>
          <a:p>
            <a:endParaRPr lang="en-US" sz="9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Asaph wrote 12 psalms:  50, 73-83 </a:t>
            </a:r>
            <a:r>
              <a:rPr lang="en-US" sz="3200" dirty="0"/>
              <a:t>(Ps 51-72 are David’s)</a:t>
            </a:r>
          </a:p>
          <a:p>
            <a:endParaRPr lang="en-US" sz="9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Asaph is a seer, or prophet </a:t>
            </a:r>
            <a:r>
              <a:rPr lang="en-US" sz="3200" dirty="0"/>
              <a:t>(defined in the Bible, 1 Samuel 9:9)</a:t>
            </a:r>
          </a:p>
          <a:p>
            <a:endParaRPr lang="en-US" sz="9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Asaph is David’s chief musician </a:t>
            </a:r>
            <a:r>
              <a:rPr lang="en-US" sz="3200" dirty="0"/>
              <a:t>(1 Chr 25:1, 8-9a &amp; 2 Chr 29:30)</a:t>
            </a:r>
          </a:p>
          <a:p>
            <a:endParaRPr lang="en-US" sz="9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Asaph was with the ark in Jerusalem </a:t>
            </a:r>
            <a:r>
              <a:rPr lang="en-US" sz="3200" dirty="0"/>
              <a:t>(Ps 68, 1 Chr 16:1, 4-5a, 37)</a:t>
            </a:r>
          </a:p>
          <a:p>
            <a:r>
              <a:rPr lang="en-US" sz="1050" b="1" dirty="0"/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Asaph is not quoted or referred to in the New Testament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9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Asaph’s message:  words, voices, instruments, and melody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9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Compare Asaph’s ministry of music with the New Testament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700" b="1" dirty="0"/>
          </a:p>
          <a:p>
            <a:r>
              <a:rPr lang="en-US" sz="2400" dirty="0"/>
              <a:t>Related doctrine:  2 Kings 3:15,  Lu 24:44 - the law, prophets, </a:t>
            </a:r>
            <a:r>
              <a:rPr lang="en-US" sz="2400" b="1" dirty="0"/>
              <a:t>and psalms</a:t>
            </a:r>
            <a:r>
              <a:rPr lang="en-US" sz="2400" dirty="0"/>
              <a:t>.  Law &amp; prophets 10x.</a:t>
            </a:r>
          </a:p>
          <a:p>
            <a:r>
              <a:rPr lang="en-US" sz="2400" dirty="0"/>
              <a:t>Order, purpose, and timing:  24 orders, 1 Chr 24-25, 24 elders in Revelation.                 </a:t>
            </a:r>
            <a:r>
              <a:rPr lang="en-US" sz="1200" dirty="0"/>
              <a:t>updated 12 Jul 2025</a:t>
            </a:r>
          </a:p>
        </p:txBody>
      </p:sp>
    </p:spTree>
    <p:extLst>
      <p:ext uri="{BB962C8B-B14F-4D97-AF65-F5344CB8AC3E}">
        <p14:creationId xmlns:p14="http://schemas.microsoft.com/office/powerpoint/2010/main" val="4175867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ACCB62B-EF89-5B14-4870-46177D6574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0204280-C8C3-B2B3-DC46-2A324DCF60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012" y="165859"/>
            <a:ext cx="11237976" cy="6526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062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D6BAA8-1C56-1E7E-D4F9-D2191605E2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9EA3FA5-EA19-BCD5-BA32-9A3E01888D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668700"/>
              </p:ext>
            </p:extLst>
          </p:nvPr>
        </p:nvGraphicFramePr>
        <p:xfrm>
          <a:off x="28649" y="0"/>
          <a:ext cx="12192001" cy="685152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66751">
                  <a:extLst>
                    <a:ext uri="{9D8B030D-6E8A-4147-A177-3AD203B41FA5}">
                      <a16:colId xmlns:a16="http://schemas.microsoft.com/office/drawing/2014/main" val="1074821787"/>
                    </a:ext>
                  </a:extLst>
                </a:gridCol>
                <a:gridCol w="10925250">
                  <a:extLst>
                    <a:ext uri="{9D8B030D-6E8A-4147-A177-3AD203B41FA5}">
                      <a16:colId xmlns:a16="http://schemas.microsoft.com/office/drawing/2014/main" val="3136049357"/>
                    </a:ext>
                  </a:extLst>
                </a:gridCol>
              </a:tblGrid>
              <a:tr h="25461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/>
                        <a:t>Psalm 73,  When I am Weak, I am Strong (look up, not around) 2 Cor 12:10</a:t>
                      </a:r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280864"/>
                  </a:ext>
                </a:extLst>
              </a:tr>
              <a:tr h="280641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+mn-lt"/>
                        </a:rPr>
                        <a:t>(+) 1 </a:t>
                      </a:r>
                    </a:p>
                    <a:p>
                      <a:r>
                        <a:rPr lang="en-US" b="0" dirty="0">
                          <a:latin typeface="+mn-lt"/>
                        </a:rPr>
                        <a:t>Bless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Truly God [is] good to </a:t>
                      </a:r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Israel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[even] to such as are of a </a:t>
                      </a:r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clean heart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	                                                     (heart 5x)                         NT:   “pure heart”  Matthew 5:10, 1 Timothy 1:5, 2 Timothy 2:22, Hebrews 10:22, 1 Peter 1:22 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4913871"/>
                  </a:ext>
                </a:extLst>
              </a:tr>
              <a:tr h="189361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800" b="1" kern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(+, -) 2-3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+mn-lt"/>
                        </a:rPr>
                        <a:t>Bless, Curse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Asaph &gt;  I, me, my – 5x. 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Asaph looks at others and dirties his heart.   </a:t>
                      </a:r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weakens Asaph?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NT:  Envy – Romans 7:7 “I had not known sin, but by the law”  lust, ”the law had said, Thou shalt not covet” </a:t>
                      </a:r>
                      <a:endParaRPr lang="en-US" i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357159"/>
                  </a:ext>
                </a:extLst>
              </a:tr>
              <a:tr h="36316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800" kern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(-) 4-12 Curse</a:t>
                      </a:r>
                      <a:endParaRPr lang="en-US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Israel  &gt; They, them, their, these – 16x. 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Pride, violence, etc.  How does God know?   </a:t>
                      </a:r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Why?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73:10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NT:  2 Peter 2,  “as there were false prophets  (in the Old Testament) there shall be false teachers among you (NT)”</a:t>
                      </a:r>
                      <a:endParaRPr lang="en-US" i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662944"/>
                  </a:ext>
                </a:extLst>
              </a:tr>
              <a:tr h="31350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800" b="1" kern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(+, -) </a:t>
                      </a:r>
                      <a:r>
                        <a:rPr lang="en-US" sz="1600" b="0" kern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13-17</a:t>
                      </a:r>
                      <a:r>
                        <a:rPr lang="en-US" sz="1600" kern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800" kern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1600" b="0" kern="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Bless, Curse</a:t>
                      </a:r>
                      <a:endParaRPr lang="en-US" sz="16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Asaph &gt;  I, me, my – 11x.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Chastened until he went to the sanctuary.   (WISDOM and Understanding.)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NT:  James 1:2-8  “count it all joy when ye fall into diverse temptations” “trying of your faith works patience”</a:t>
                      </a:r>
                      <a:endParaRPr lang="en-US" i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6910852"/>
                  </a:ext>
                </a:extLst>
              </a:tr>
              <a:tr h="32301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800" kern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(-) 18-20</a:t>
                      </a:r>
                      <a:endParaRPr lang="en-US" b="1" dirty="0">
                        <a:latin typeface="+mn-lt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1800" b="0" kern="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Curse</a:t>
                      </a:r>
                      <a:endParaRPr lang="en-US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Israel  &gt; They, them, their – 6x. 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Asaph understands their coming destruction.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NT:   Revelation 20:7-15 ”the Lake of Fire”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776458"/>
                  </a:ext>
                </a:extLst>
              </a:tr>
              <a:tr h="32301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b="1" dirty="0">
                          <a:latin typeface="+mn-lt"/>
                        </a:rPr>
                        <a:t>(+) 21-26</a:t>
                      </a:r>
                    </a:p>
                    <a:p>
                      <a:pPr marL="0" indent="0">
                        <a:buNone/>
                      </a:pPr>
                      <a:r>
                        <a:rPr lang="en-US" b="1" dirty="0">
                          <a:latin typeface="+mn-lt"/>
                        </a:rPr>
                        <a:t>Bless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Asaph &gt; I, me, my – 15x. 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Asaph is convicted of his sin and God’s strength.  Reins = mind or inner self. 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Neh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8:10.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NT:  2 Corinthians 12:10 in the context of chapter 12.  “When I am weak, I am strong”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645213"/>
                  </a:ext>
                </a:extLst>
              </a:tr>
              <a:tr h="32301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b="0" dirty="0">
                          <a:latin typeface="+mn-lt"/>
                        </a:rPr>
                        <a:t>(-) 27</a:t>
                      </a:r>
                    </a:p>
                    <a:p>
                      <a:pPr marL="0" indent="0">
                        <a:buNone/>
                      </a:pPr>
                      <a:r>
                        <a:rPr lang="en-US" b="0" dirty="0">
                          <a:latin typeface="+mn-lt"/>
                        </a:rPr>
                        <a:t>Curse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Israel  &gt; They, them, their – 2x. 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Israel is far from God by whoring away from Him.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NT:  Hebrews 2:1-4, 3:7-4:11, 5:11-6:12, 10:26-39, 12:12-29  Today deconstructionist  or ex-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vangelicals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743256"/>
                  </a:ext>
                </a:extLst>
              </a:tr>
              <a:tr h="32301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b="1" dirty="0">
                          <a:latin typeface="+mn-lt"/>
                        </a:rPr>
                        <a:t>(+) 28</a:t>
                      </a:r>
                    </a:p>
                    <a:p>
                      <a:pPr marL="0" indent="0">
                        <a:buNone/>
                      </a:pPr>
                      <a:r>
                        <a:rPr lang="en-US" b="1" dirty="0">
                          <a:latin typeface="+mn-lt"/>
                        </a:rPr>
                        <a:t>Bless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Asaph &gt; I, me, my – 4x. 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 is good for me to draw near to God:  I have put my trust in the Lord GOD,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NT:  Romans 8:17b-18 or James 4:7-10.</a:t>
                      </a:r>
                      <a:endParaRPr lang="en-US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3659592"/>
                  </a:ext>
                </a:extLst>
              </a:tr>
              <a:tr h="32301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b="1" dirty="0"/>
                        <a:t>Decision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Know that you are weak and bring it to God in prayer, so He can make you strong.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474524"/>
                  </a:ext>
                </a:extLst>
              </a:tr>
              <a:tr h="32301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b="0" dirty="0"/>
                        <a:t>Challenges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Compare and contrast with Asaph’s previous Psalms.  Do Asaph’s Psalms build upon one another?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1442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/>
                        <a:t>Next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Psalm 74, </a:t>
                      </a:r>
                      <a:r>
                        <a:rPr lang="en-US" dirty="0"/>
                        <a:t> Asaph the Seer’s Psalms (3</a:t>
                      </a:r>
                      <a:r>
                        <a:rPr lang="en-US" baseline="30000" dirty="0"/>
                        <a:t>rd</a:t>
                      </a:r>
                      <a:r>
                        <a:rPr lang="en-US" dirty="0"/>
                        <a:t> of 12)  God’s Judgment for Sin Causes Trouble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4128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7817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963A36-2055-CEBC-E6BB-D5442A1DF3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B3625D-F528-4CA8-924C-1D328F94D205}"/>
              </a:ext>
            </a:extLst>
          </p:cNvPr>
          <p:cNvSpPr txBox="1"/>
          <p:nvPr/>
        </p:nvSpPr>
        <p:spPr>
          <a:xfrm>
            <a:off x="0" y="10160"/>
            <a:ext cx="12192000" cy="6932667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                   </a:t>
            </a: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Sunday School  Through the Bible</a:t>
            </a: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(2023 - 2025)</a:t>
            </a:r>
            <a:r>
              <a:rPr kumimoji="0" lang="en-US" sz="2800" b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b="1" i="1" dirty="0">
              <a:solidFill>
                <a:srgbClr val="FFFFFF"/>
              </a:solidFill>
              <a:latin typeface="Gill Sans MT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Grow in grace, and in the knowledge of our Lord and Savior Jesus Christ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                                    2 Peter 3:18</a:t>
            </a:r>
            <a:r>
              <a:rPr lang="en-US" sz="2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</a:t>
            </a:r>
            <a:endParaRPr lang="en-US" sz="2400" b="1" dirty="0">
              <a:solidFill>
                <a:srgbClr val="FFFFFF">
                  <a:lumMod val="95000"/>
                </a:srgbClr>
              </a:solidFill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COMPLETED books of the Bible</a:t>
            </a:r>
          </a:p>
          <a:p>
            <a:pPr>
              <a:defRPr/>
            </a:pPr>
            <a:endParaRPr lang="en-US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Old Testament: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Genesis (4), Exodus (4), Leviticus (2), Numbers (3), Deuteronomy (5), Ruth, Esther, Psalms (4), Psalm 68, Asaph (2), Proverbs, Ecclesiastes, Amos, Obadiah, Malachi  </a:t>
            </a:r>
          </a:p>
          <a:p>
            <a:pPr>
              <a:defRPr/>
            </a:pPr>
            <a:endParaRPr lang="en-US" sz="1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New Testament: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Mark, Colossians, 1-2 Thessalonians (10), Ephesians, Philemon, James, </a:t>
            </a: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2 Peter (4), 2 John, Jude </a:t>
            </a: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5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Invitation to Fellowship Church 2025 daily schedule for Bible and prayer</a:t>
            </a:r>
          </a:p>
          <a:p>
            <a:pPr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July 14-20:  1 Chronicles 12:1 - 16:36 (Mon-Sat), Psalm 81 (Sun)</a:t>
            </a:r>
            <a:endParaRPr lang="en-US" sz="12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</p:txBody>
      </p:sp>
      <p:pic>
        <p:nvPicPr>
          <p:cNvPr id="4" name="Picture 3" descr="A person with their arms raised in the air&#10;&#10;Description automatically generated">
            <a:extLst>
              <a:ext uri="{FF2B5EF4-FFF2-40B4-BE49-F238E27FC236}">
                <a16:creationId xmlns:a16="http://schemas.microsoft.com/office/drawing/2014/main" id="{BE629133-1241-426F-B22A-5118E02B2A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695561" y="3603167"/>
            <a:ext cx="4273294" cy="2232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707773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84386A9D-4554-439F-B911-9357214AFBF1}">
  <we:reference id="wa104381063" version="1.0.0.1" store="en-US" storeType="OMEX"/>
  <we:alternateReferences>
    <we:reference id="wa104381063" version="1.0.0.1" store="wa104381063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207C0E-3C9C-45D4-8479-63E71002B4C9}">
  <ds:schemaRefs>
    <ds:schemaRef ds:uri="http://schemas.microsoft.com/office/infopath/2007/PartnerControls"/>
    <ds:schemaRef ds:uri="7ea62328-f9cb-43bf-99db-6009b3f2bb1b"/>
    <ds:schemaRef ds:uri="http://schemas.microsoft.com/office/2006/documentManagement/types"/>
    <ds:schemaRef ds:uri="http://purl.org/dc/terms/"/>
    <ds:schemaRef ds:uri="f98cc253-feff-40fd-b75e-dde241986d3d"/>
    <ds:schemaRef ds:uri="http://purl.org/dc/dcmitype/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2C26FB12-DDF0-459A-8AB5-62FB0B2C6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09D4569-AD80-4ADC-9EDD-472BB2761B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75659</TotalTime>
  <Words>987</Words>
  <Application>Microsoft Office PowerPoint</Application>
  <PresentationFormat>Widescreen</PresentationFormat>
  <Paragraphs>123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Aharoni</vt:lpstr>
      <vt:lpstr>Arial</vt:lpstr>
      <vt:lpstr>Calibri</vt:lpstr>
      <vt:lpstr>Gill Sans MT</vt:lpstr>
      <vt:lpstr>Verdana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1770</cp:revision>
  <cp:lastPrinted>2025-07-13T12:11:06Z</cp:lastPrinted>
  <dcterms:created xsi:type="dcterms:W3CDTF">2013-07-15T20:26:40Z</dcterms:created>
  <dcterms:modified xsi:type="dcterms:W3CDTF">2025-07-13T12:11:09Z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