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4"/>
  </p:sldMasterIdLst>
  <p:notesMasterIdLst>
    <p:notesMasterId r:id="rId9"/>
  </p:notesMasterIdLst>
  <p:sldIdLst>
    <p:sldId id="385" r:id="rId5"/>
    <p:sldId id="392" r:id="rId6"/>
    <p:sldId id="393" r:id="rId7"/>
    <p:sldId id="394" r:id="rId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A94B4-E4D1-4BFD-A1A6-C8ADCD1D3606}" v="34" dt="2026-04-21T19:31:02.2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59" autoAdjust="0"/>
    <p:restoredTop sz="94660"/>
  </p:normalViewPr>
  <p:slideViewPr>
    <p:cSldViewPr snapToGrid="0">
      <p:cViewPr varScale="1">
        <p:scale>
          <a:sx n="61" d="100"/>
          <a:sy n="61" d="100"/>
        </p:scale>
        <p:origin x="72" y="128"/>
      </p:cViewPr>
      <p:guideLst>
        <p:guide orient="horz" pos="2184"/>
        <p:guide pos="3840"/>
      </p:guideLst>
    </p:cSldViewPr>
  </p:slideViewPr>
  <p:notesTextViewPr>
    <p:cViewPr>
      <p:scale>
        <a:sx n="1" d="1"/>
        <a:sy n="1" d="1"/>
      </p:scale>
      <p:origin x="0" y="0"/>
    </p:cViewPr>
  </p:notesTextViewPr>
  <p:sorterViewPr>
    <p:cViewPr>
      <p:scale>
        <a:sx n="100" d="100"/>
        <a:sy n="100" d="100"/>
      </p:scale>
      <p:origin x="0" y="-15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Heath" userId="e5502471a9019beb" providerId="LiveId" clId="{813D262F-908F-4E50-9894-E380FCA4CA07}"/>
    <pc:docChg chg="undo custSel addSld delSld modSld">
      <pc:chgData name="Bill Heath" userId="e5502471a9019beb" providerId="LiveId" clId="{813D262F-908F-4E50-9894-E380FCA4CA07}" dt="2026-04-21T19:50:41.188" v="5159" actId="1037"/>
      <pc:docMkLst>
        <pc:docMk/>
      </pc:docMkLst>
      <pc:sldChg chg="del">
        <pc:chgData name="Bill Heath" userId="e5502471a9019beb" providerId="LiveId" clId="{813D262F-908F-4E50-9894-E380FCA4CA07}" dt="2026-04-20T19:51:10.289" v="0" actId="2696"/>
        <pc:sldMkLst>
          <pc:docMk/>
          <pc:sldMk cId="3104253408" sldId="383"/>
        </pc:sldMkLst>
      </pc:sldChg>
      <pc:sldChg chg="add del setBg">
        <pc:chgData name="Bill Heath" userId="e5502471a9019beb" providerId="LiveId" clId="{813D262F-908F-4E50-9894-E380FCA4CA07}" dt="2026-04-20T19:51:34.716" v="3"/>
        <pc:sldMkLst>
          <pc:docMk/>
          <pc:sldMk cId="151233456" sldId="384"/>
        </pc:sldMkLst>
      </pc:sldChg>
      <pc:sldChg chg="del">
        <pc:chgData name="Bill Heath" userId="e5502471a9019beb" providerId="LiveId" clId="{813D262F-908F-4E50-9894-E380FCA4CA07}" dt="2026-04-20T19:51:11.803" v="1" actId="2696"/>
        <pc:sldMkLst>
          <pc:docMk/>
          <pc:sldMk cId="2875712396" sldId="384"/>
        </pc:sldMkLst>
      </pc:sldChg>
      <pc:sldChg chg="delSp modSp mod">
        <pc:chgData name="Bill Heath" userId="e5502471a9019beb" providerId="LiveId" clId="{813D262F-908F-4E50-9894-E380FCA4CA07}" dt="2026-04-21T17:00:38.907" v="2373" actId="6549"/>
        <pc:sldMkLst>
          <pc:docMk/>
          <pc:sldMk cId="1820024623" sldId="385"/>
        </pc:sldMkLst>
        <pc:spChg chg="del mod">
          <ac:chgData name="Bill Heath" userId="e5502471a9019beb" providerId="LiveId" clId="{813D262F-908F-4E50-9894-E380FCA4CA07}" dt="2026-04-21T17:00:21.094" v="2370" actId="478"/>
          <ac:spMkLst>
            <pc:docMk/>
            <pc:sldMk cId="1820024623" sldId="385"/>
            <ac:spMk id="8" creationId="{718AD56E-068B-AC87-9932-2BCD46ADF7BD}"/>
          </ac:spMkLst>
        </pc:spChg>
        <pc:spChg chg="mod">
          <ac:chgData name="Bill Heath" userId="e5502471a9019beb" providerId="LiveId" clId="{813D262F-908F-4E50-9894-E380FCA4CA07}" dt="2026-04-21T17:00:38.907" v="2373" actId="6549"/>
          <ac:spMkLst>
            <pc:docMk/>
            <pc:sldMk cId="1820024623" sldId="385"/>
            <ac:spMk id="9" creationId="{3E5C6185-BA62-417B-B11E-D6CE654AE4F5}"/>
          </ac:spMkLst>
        </pc:spChg>
      </pc:sldChg>
      <pc:sldChg chg="modSp mod">
        <pc:chgData name="Bill Heath" userId="e5502471a9019beb" providerId="LiveId" clId="{813D262F-908F-4E50-9894-E380FCA4CA07}" dt="2026-04-21T18:20:18.080" v="3797" actId="20577"/>
        <pc:sldMkLst>
          <pc:docMk/>
          <pc:sldMk cId="4152078854" sldId="392"/>
        </pc:sldMkLst>
        <pc:spChg chg="mod">
          <ac:chgData name="Bill Heath" userId="e5502471a9019beb" providerId="LiveId" clId="{813D262F-908F-4E50-9894-E380FCA4CA07}" dt="2026-04-21T18:20:18.080" v="3797" actId="20577"/>
          <ac:spMkLst>
            <pc:docMk/>
            <pc:sldMk cId="4152078854" sldId="392"/>
            <ac:spMk id="7" creationId="{A52DFB70-E317-4DC2-EF17-217E67A0F615}"/>
          </ac:spMkLst>
        </pc:spChg>
      </pc:sldChg>
      <pc:sldChg chg="del">
        <pc:chgData name="Bill Heath" userId="e5502471a9019beb" providerId="LiveId" clId="{813D262F-908F-4E50-9894-E380FCA4CA07}" dt="2026-04-20T22:39:28.057" v="1125" actId="2696"/>
        <pc:sldMkLst>
          <pc:docMk/>
          <pc:sldMk cId="446710626" sldId="393"/>
        </pc:sldMkLst>
      </pc:sldChg>
      <pc:sldChg chg="modSp add mod">
        <pc:chgData name="Bill Heath" userId="e5502471a9019beb" providerId="LiveId" clId="{813D262F-908F-4E50-9894-E380FCA4CA07}" dt="2026-04-21T19:50:41.188" v="5159" actId="1037"/>
        <pc:sldMkLst>
          <pc:docMk/>
          <pc:sldMk cId="2286072169" sldId="393"/>
        </pc:sldMkLst>
        <pc:spChg chg="mod">
          <ac:chgData name="Bill Heath" userId="e5502471a9019beb" providerId="LiveId" clId="{813D262F-908F-4E50-9894-E380FCA4CA07}" dt="2026-04-21T19:50:41.188" v="5159" actId="1037"/>
          <ac:spMkLst>
            <pc:docMk/>
            <pc:sldMk cId="2286072169" sldId="393"/>
            <ac:spMk id="7" creationId="{99EB2A1A-8499-B554-5B4E-48AC3EDB5410}"/>
          </ac:spMkLst>
        </pc:spChg>
      </pc:sldChg>
      <pc:sldChg chg="addSp delSp modSp add mod">
        <pc:chgData name="Bill Heath" userId="e5502471a9019beb" providerId="LiveId" clId="{813D262F-908F-4E50-9894-E380FCA4CA07}" dt="2026-04-21T00:39:54.199" v="2367" actId="403"/>
        <pc:sldMkLst>
          <pc:docMk/>
          <pc:sldMk cId="3012806500" sldId="394"/>
        </pc:sldMkLst>
        <pc:spChg chg="add del">
          <ac:chgData name="Bill Heath" userId="e5502471a9019beb" providerId="LiveId" clId="{813D262F-908F-4E50-9894-E380FCA4CA07}" dt="2026-04-21T00:35:46.900" v="2348" actId="22"/>
          <ac:spMkLst>
            <pc:docMk/>
            <pc:sldMk cId="3012806500" sldId="394"/>
            <ac:spMk id="4" creationId="{5249FBA0-DD07-3F33-AEC8-8C29B26CD574}"/>
          </ac:spMkLst>
        </pc:spChg>
        <pc:spChg chg="mod">
          <ac:chgData name="Bill Heath" userId="e5502471a9019beb" providerId="LiveId" clId="{813D262F-908F-4E50-9894-E380FCA4CA07}" dt="2026-04-21T00:39:54.199" v="2367" actId="403"/>
          <ac:spMkLst>
            <pc:docMk/>
            <pc:sldMk cId="3012806500" sldId="394"/>
            <ac:spMk id="7" creationId="{92DFDDC1-04F5-B18C-5518-BA3D51952B86}"/>
          </ac:spMkLst>
        </pc:spChg>
      </pc:sldChg>
      <pc:sldChg chg="add del">
        <pc:chgData name="Bill Heath" userId="e5502471a9019beb" providerId="LiveId" clId="{813D262F-908F-4E50-9894-E380FCA4CA07}" dt="2026-04-21T00:25:06.672" v="2214" actId="47"/>
        <pc:sldMkLst>
          <pc:docMk/>
          <pc:sldMk cId="3629921496" sldId="394"/>
        </pc:sldMkLst>
      </pc:sldChg>
      <pc:sldChg chg="add del">
        <pc:chgData name="Bill Heath" userId="e5502471a9019beb" providerId="LiveId" clId="{813D262F-908F-4E50-9894-E380FCA4CA07}" dt="2026-04-21T00:36:32.041" v="2352" actId="2696"/>
        <pc:sldMkLst>
          <pc:docMk/>
          <pc:sldMk cId="3259596025" sldId="395"/>
        </pc:sldMkLst>
      </pc:sldChg>
      <pc:sldChg chg="modSp add del mod">
        <pc:chgData name="Bill Heath" userId="e5502471a9019beb" providerId="LiveId" clId="{813D262F-908F-4E50-9894-E380FCA4CA07}" dt="2026-04-21T00:40:01.852" v="2368" actId="2696"/>
        <pc:sldMkLst>
          <pc:docMk/>
          <pc:sldMk cId="887757420" sldId="396"/>
        </pc:sldMkLst>
        <pc:spChg chg="mod">
          <ac:chgData name="Bill Heath" userId="e5502471a9019beb" providerId="LiveId" clId="{813D262F-908F-4E50-9894-E380FCA4CA07}" dt="2026-04-21T00:39:22.767" v="2363" actId="21"/>
          <ac:spMkLst>
            <pc:docMk/>
            <pc:sldMk cId="887757420" sldId="396"/>
            <ac:spMk id="7" creationId="{7B0D6F02-04B4-FAED-5F26-55CD3115FC7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78163" cy="469900"/>
          </a:xfrm>
          <a:prstGeom prst="rect">
            <a:avLst/>
          </a:prstGeom>
        </p:spPr>
        <p:txBody>
          <a:bodyPr vert="horz" lIns="91417" tIns="45710" rIns="91417" bIns="45710" rtlCol="0"/>
          <a:lstStyle>
            <a:lvl1pPr algn="l">
              <a:defRPr sz="1200"/>
            </a:lvl1pPr>
          </a:lstStyle>
          <a:p>
            <a:endParaRPr lang="en-US"/>
          </a:p>
        </p:txBody>
      </p:sp>
      <p:sp>
        <p:nvSpPr>
          <p:cNvPr id="3" name="Date Placeholder 2"/>
          <p:cNvSpPr>
            <a:spLocks noGrp="1"/>
          </p:cNvSpPr>
          <p:nvPr>
            <p:ph type="dt" idx="1"/>
          </p:nvPr>
        </p:nvSpPr>
        <p:spPr>
          <a:xfrm>
            <a:off x="4022726" y="0"/>
            <a:ext cx="3078163" cy="469900"/>
          </a:xfrm>
          <a:prstGeom prst="rect">
            <a:avLst/>
          </a:prstGeom>
        </p:spPr>
        <p:txBody>
          <a:bodyPr vert="horz" lIns="91417" tIns="45710" rIns="91417" bIns="45710" rtlCol="0"/>
          <a:lstStyle>
            <a:lvl1pPr algn="r">
              <a:defRPr sz="1200"/>
            </a:lvl1pPr>
          </a:lstStyle>
          <a:p>
            <a:fld id="{0AC9DA1F-9C06-46A4-8A99-BC0A7DC41F13}" type="datetimeFigureOut">
              <a:rPr lang="en-US" smtClean="0"/>
              <a:t>4/21/2026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17" tIns="45710" rIns="91417" bIns="4571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17" tIns="45710" rIns="91417" bIns="457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918576"/>
            <a:ext cx="3078163" cy="469900"/>
          </a:xfrm>
          <a:prstGeom prst="rect">
            <a:avLst/>
          </a:prstGeom>
        </p:spPr>
        <p:txBody>
          <a:bodyPr vert="horz" lIns="91417" tIns="45710" rIns="91417" bIns="45710" rtlCol="0" anchor="b"/>
          <a:lstStyle>
            <a:lvl1pPr algn="l">
              <a:defRPr sz="1200"/>
            </a:lvl1pPr>
          </a:lstStyle>
          <a:p>
            <a:endParaRPr lang="en-US"/>
          </a:p>
        </p:txBody>
      </p:sp>
      <p:sp>
        <p:nvSpPr>
          <p:cNvPr id="7" name="Slide Number Placeholder 6"/>
          <p:cNvSpPr>
            <a:spLocks noGrp="1"/>
          </p:cNvSpPr>
          <p:nvPr>
            <p:ph type="sldNum" sz="quarter" idx="5"/>
          </p:nvPr>
        </p:nvSpPr>
        <p:spPr>
          <a:xfrm>
            <a:off x="4022726" y="8918576"/>
            <a:ext cx="3078163" cy="469900"/>
          </a:xfrm>
          <a:prstGeom prst="rect">
            <a:avLst/>
          </a:prstGeom>
        </p:spPr>
        <p:txBody>
          <a:bodyPr vert="horz" lIns="91417" tIns="45710" rIns="91417" bIns="45710" rtlCol="0" anchor="b"/>
          <a:lstStyle>
            <a:lvl1pPr algn="r">
              <a:defRPr sz="1200"/>
            </a:lvl1pPr>
          </a:lstStyle>
          <a:p>
            <a:fld id="{EF112C6F-2770-4703-98DB-2275B640CE06}" type="slidenum">
              <a:rPr lang="en-US" smtClean="0"/>
              <a:t>‹#›</a:t>
            </a:fld>
            <a:endParaRPr lang="en-US"/>
          </a:p>
        </p:txBody>
      </p:sp>
    </p:spTree>
    <p:extLst>
      <p:ext uri="{BB962C8B-B14F-4D97-AF65-F5344CB8AC3E}">
        <p14:creationId xmlns:p14="http://schemas.microsoft.com/office/powerpoint/2010/main" val="262101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defTabSz="914346">
              <a:defRPr/>
            </a:pPr>
            <a:r>
              <a:rPr lang="en-US">
                <a:solidFill>
                  <a:prstClr val="black"/>
                </a:solidFill>
                <a:latin typeface="Calibri" panose="020F0502020204030204"/>
              </a:rPr>
              <a:t>Fellowship Church by Bill Heath</a:t>
            </a:r>
          </a:p>
        </p:txBody>
      </p:sp>
      <p:sp>
        <p:nvSpPr>
          <p:cNvPr id="5" name="Date Placeholder 4"/>
          <p:cNvSpPr>
            <a:spLocks noGrp="1"/>
          </p:cNvSpPr>
          <p:nvPr>
            <p:ph type="dt" idx="1"/>
          </p:nvPr>
        </p:nvSpPr>
        <p:spPr/>
        <p:txBody>
          <a:bodyPr/>
          <a:lstStyle/>
          <a:p>
            <a:pPr defTabSz="914346">
              <a:defRPr/>
            </a:pPr>
            <a:fld id="{1AD51A55-303F-4D54-AB99-832332D3BB80}" type="datetime1">
              <a:rPr lang="en-US">
                <a:solidFill>
                  <a:prstClr val="black"/>
                </a:solidFill>
                <a:latin typeface="Calibri" panose="020F0502020204030204"/>
              </a:rPr>
              <a:pPr defTabSz="914346">
                <a:defRPr/>
              </a:pPr>
              <a:t>4/21/2026</a:t>
            </a:fld>
            <a:endParaRPr lang="en-US">
              <a:solidFill>
                <a:prstClr val="black"/>
              </a:solidFill>
              <a:latin typeface="Calibri" panose="020F0502020204030204"/>
            </a:endParaRPr>
          </a:p>
        </p:txBody>
      </p:sp>
      <p:sp>
        <p:nvSpPr>
          <p:cNvPr id="6" name="Footer Placeholder 5"/>
          <p:cNvSpPr>
            <a:spLocks noGrp="1"/>
          </p:cNvSpPr>
          <p:nvPr>
            <p:ph type="ftr" sz="quarter" idx="4"/>
          </p:nvPr>
        </p:nvSpPr>
        <p:spPr/>
        <p:txBody>
          <a:bodyPr/>
          <a:lstStyle/>
          <a:p>
            <a:pPr defTabSz="914346">
              <a:defRPr/>
            </a:pPr>
            <a:r>
              <a:rPr lang="en-US">
                <a:solidFill>
                  <a:prstClr val="black"/>
                </a:solidFill>
                <a:latin typeface="Calibri" panose="020F0502020204030204"/>
              </a:rPr>
              <a:t>Notes:  Core Scriptures to profit the souls of women with God's design, purpose, and beauty.  Genesis 1:27, Proverbs 31, Matthew 19:4, Romans 16:1-16, Ephesians 5:22-33, 1 Peter 3:1-7</a:t>
            </a:r>
          </a:p>
        </p:txBody>
      </p:sp>
    </p:spTree>
    <p:extLst>
      <p:ext uri="{BB962C8B-B14F-4D97-AF65-F5344CB8AC3E}">
        <p14:creationId xmlns:p14="http://schemas.microsoft.com/office/powerpoint/2010/main" val="2741437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71325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pPr/>
              <a:t>4/21/2026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156138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pPr/>
              <a:t>4/21/2026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532626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pPr/>
              <a:t>4/21/2026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27697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pPr/>
              <a:t>4/21/2026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1429497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A4B53A7-3209-46A6-9454-F38EAC8F11E7}" type="datetimeFigureOut">
              <a:rPr lang="en-US" smtClean="0"/>
              <a:pPr/>
              <a:t>4/21/2026</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123686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A4B53A7-3209-46A6-9454-F38EAC8F11E7}" type="datetimeFigureOut">
              <a:rPr lang="en-US" smtClean="0"/>
              <a:pPr/>
              <a:t>4/21/2026</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800977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39813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6292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836633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6686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4B53A7-3209-46A6-9454-F38EAC8F11E7}"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96185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t>4/21/2026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8739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4B53A7-3209-46A6-9454-F38EAC8F11E7}" type="datetimeFigureOut">
              <a:rPr lang="en-US" smtClean="0"/>
              <a:t>4/21/2026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912888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53A7-3209-46A6-9454-F38EAC8F11E7}" type="datetimeFigureOut">
              <a:rPr lang="en-US" smtClean="0"/>
              <a:t>4/21/2026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81420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81446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pPr/>
              <a:t>4/21/2026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278485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A4B53A7-3209-46A6-9454-F38EAC8F11E7}" type="datetimeFigureOut">
              <a:rPr lang="en-US" smtClean="0"/>
              <a:pPr/>
              <a:t>4/21/2026</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14032545"/>
      </p:ext>
    </p:extLst>
  </p:cSld>
  <p:clrMap bg1="dk1" tx1="lt1" bg2="dk2"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youtube.com/watch?v=RQLptc6Kbmk&amp;time_continue=13&amp;source_ve_path=NzY3NTg&amp;embeds_referring_euri=https%3A%2F%2Fwww.bing.com%2F&amp;embeds_referring_origin=https%3A%2F%2Fwww.bing.com"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E5C6185-BA62-417B-B11E-D6CE654AE4F5}"/>
              </a:ext>
            </a:extLst>
          </p:cNvPr>
          <p:cNvSpPr txBox="1"/>
          <p:nvPr/>
        </p:nvSpPr>
        <p:spPr>
          <a:xfrm>
            <a:off x="63431" y="15988"/>
            <a:ext cx="120904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ill Sans MT"/>
                <a:ea typeface="+mn-ea"/>
                <a:cs typeface="+mn-cs"/>
              </a:rPr>
              <a:t>Fellowship Church,  Apr 22,  2026                                                                                                            B. Heath</a:t>
            </a:r>
          </a:p>
        </p:txBody>
      </p:sp>
      <p:sp>
        <p:nvSpPr>
          <p:cNvPr id="4" name="Subtitle 3">
            <a:extLst>
              <a:ext uri="{FF2B5EF4-FFF2-40B4-BE49-F238E27FC236}">
                <a16:creationId xmlns:a16="http://schemas.microsoft.com/office/drawing/2014/main" id="{DB6C924B-D136-B41C-57F2-9E15057EFBC5}"/>
              </a:ext>
            </a:extLst>
          </p:cNvPr>
          <p:cNvSpPr>
            <a:spLocks noGrp="1"/>
          </p:cNvSpPr>
          <p:nvPr>
            <p:ph type="subTitle" idx="1"/>
          </p:nvPr>
        </p:nvSpPr>
        <p:spPr>
          <a:xfrm>
            <a:off x="1516553" y="0"/>
            <a:ext cx="9232960" cy="1110343"/>
          </a:xfrm>
        </p:spPr>
        <p:txBody>
          <a:bodyPr>
            <a:normAutofit fontScale="62500" lnSpcReduction="20000"/>
          </a:bodyPr>
          <a:lstStyle/>
          <a:p>
            <a:r>
              <a:rPr lang="en-US" sz="3200" dirty="0"/>
              <a:t>  Straight and Balanced     </a:t>
            </a:r>
          </a:p>
          <a:p>
            <a:r>
              <a:rPr lang="en-US" sz="1800" dirty="0"/>
              <a:t>(Luke 3:4-6)</a:t>
            </a:r>
          </a:p>
          <a:p>
            <a:r>
              <a:rPr lang="en-US" dirty="0"/>
              <a:t>The Faith, a noun, G3982, </a:t>
            </a:r>
            <a:r>
              <a:rPr lang="en-US" dirty="0" err="1"/>
              <a:t>pis’</a:t>
            </a:r>
            <a:r>
              <a:rPr lang="en-US" dirty="0"/>
              <a:t>-tis, 244x, Hebrews 11-11x (11:1-3, 6, 38-40, 12:1-4; Romans 15:23, Jude 1:3)</a:t>
            </a:r>
          </a:p>
          <a:p>
            <a:endParaRPr lang="en-US" dirty="0"/>
          </a:p>
        </p:txBody>
      </p:sp>
      <p:pic>
        <p:nvPicPr>
          <p:cNvPr id="4098" name="Picture 2" descr="Image result for balance">
            <a:extLst>
              <a:ext uri="{FF2B5EF4-FFF2-40B4-BE49-F238E27FC236}">
                <a16:creationId xmlns:a16="http://schemas.microsoft.com/office/drawing/2014/main" id="{94A68CC1-A35B-E44A-258F-98BB866DD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751" y="1431862"/>
            <a:ext cx="2130894" cy="26492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lumbline Bible">
            <a:extLst>
              <a:ext uri="{FF2B5EF4-FFF2-40B4-BE49-F238E27FC236}">
                <a16:creationId xmlns:a16="http://schemas.microsoft.com/office/drawing/2014/main" id="{9EEDE0C2-EE51-FBC3-E1C7-6D92032E0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288" y="1529710"/>
            <a:ext cx="2425197" cy="24251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8485E64-3BDB-27A6-C3D9-F275AD723DA6}"/>
              </a:ext>
            </a:extLst>
          </p:cNvPr>
          <p:cNvSpPr txBox="1"/>
          <p:nvPr/>
        </p:nvSpPr>
        <p:spPr>
          <a:xfrm>
            <a:off x="9763197" y="4323997"/>
            <a:ext cx="2428803"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ill Sans MT"/>
                <a:ea typeface="+mn-ea"/>
                <a:cs typeface="+mn-cs"/>
              </a:rPr>
              <a:t>OT:  </a:t>
            </a:r>
            <a:r>
              <a:rPr kumimoji="0" lang="en-US" sz="2000" b="0" i="0" u="none" strike="noStrike" kern="1200" cap="none" spc="0" normalizeH="0" baseline="0" noProof="0" dirty="0" err="1">
                <a:ln>
                  <a:noFill/>
                </a:ln>
                <a:solidFill>
                  <a:srgbClr val="FFFFFF"/>
                </a:solidFill>
                <a:effectLst/>
                <a:uLnTx/>
                <a:uFillTx/>
                <a:latin typeface="Gill Sans MT"/>
                <a:ea typeface="+mn-ea"/>
                <a:cs typeface="+mn-cs"/>
              </a:rPr>
              <a:t>Deut</a:t>
            </a:r>
            <a:r>
              <a:rPr kumimoji="0" lang="en-US" sz="2000" b="0" i="0" u="none" strike="noStrike" kern="1200" cap="none" spc="0" normalizeH="0" baseline="0" noProof="0" dirty="0">
                <a:ln>
                  <a:noFill/>
                </a:ln>
                <a:solidFill>
                  <a:srgbClr val="FFFFFF"/>
                </a:solidFill>
                <a:effectLst/>
                <a:uLnTx/>
                <a:uFillTx/>
                <a:latin typeface="Gill Sans MT"/>
                <a:ea typeface="+mn-ea"/>
                <a:cs typeface="+mn-cs"/>
              </a:rPr>
              <a:t> 25:13-16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FFFFFF"/>
                </a:solidFill>
                <a:effectLst/>
                <a:uLnTx/>
                <a:uFillTx/>
                <a:latin typeface="Gill Sans MT"/>
                <a:ea typeface="+mn-ea"/>
                <a:cs typeface="+mn-cs"/>
              </a:rPr>
              <a:t>Pr</a:t>
            </a:r>
            <a:r>
              <a:rPr kumimoji="0" lang="en-US" sz="2000" b="0" i="0" u="none" strike="noStrike" kern="1200" cap="none" spc="0" normalizeH="0" baseline="0" noProof="0" dirty="0">
                <a:ln>
                  <a:noFill/>
                </a:ln>
                <a:solidFill>
                  <a:srgbClr val="FFFFFF"/>
                </a:solidFill>
                <a:effectLst/>
                <a:uLnTx/>
                <a:uFillTx/>
                <a:latin typeface="Gill Sans MT"/>
                <a:ea typeface="+mn-ea"/>
                <a:cs typeface="+mn-cs"/>
              </a:rPr>
              <a:t> 20:10, Dan 5:25-28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Gill Sans MT"/>
              <a:ea typeface="+mn-ea"/>
              <a:cs typeface="+mn-cs"/>
            </a:endParaRPr>
          </a:p>
          <a:p>
            <a:r>
              <a:rPr lang="en-US" sz="2000" dirty="0"/>
              <a:t>NT:  Hebrews 12:1</a:t>
            </a:r>
          </a:p>
          <a:p>
            <a:r>
              <a:rPr lang="en-US" sz="2000" dirty="0"/>
              <a:t>1 Cor 3:11-15</a:t>
            </a:r>
          </a:p>
          <a:p>
            <a:r>
              <a:rPr lang="en-US" sz="2000" dirty="0"/>
              <a:t>Philippians 4:5</a:t>
            </a:r>
          </a:p>
          <a:p>
            <a:r>
              <a:rPr lang="en-US" sz="2000" dirty="0"/>
              <a:t>James 3:17</a:t>
            </a:r>
            <a:endParaRPr kumimoji="0" lang="en-US" sz="20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5" name="TextBox 4">
            <a:extLst>
              <a:ext uri="{FF2B5EF4-FFF2-40B4-BE49-F238E27FC236}">
                <a16:creationId xmlns:a16="http://schemas.microsoft.com/office/drawing/2014/main" id="{C7EEF026-F07A-9A8D-74F7-DB7139A5BCC1}"/>
              </a:ext>
            </a:extLst>
          </p:cNvPr>
          <p:cNvSpPr txBox="1"/>
          <p:nvPr/>
        </p:nvSpPr>
        <p:spPr>
          <a:xfrm>
            <a:off x="83751" y="4159722"/>
            <a:ext cx="2788218" cy="24314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ill Sans MT"/>
                <a:ea typeface="+mn-ea"/>
                <a:cs typeface="+mn-cs"/>
              </a:rPr>
              <a:t>OT:  Ps 5:8, </a:t>
            </a:r>
            <a:r>
              <a:rPr kumimoji="0" lang="en-US" sz="2000" b="0" i="0" u="none" strike="noStrike" kern="1200" cap="none" spc="0" normalizeH="0" baseline="0" noProof="0" dirty="0" err="1">
                <a:ln>
                  <a:noFill/>
                </a:ln>
                <a:solidFill>
                  <a:srgbClr val="FFFFFF"/>
                </a:solidFill>
                <a:effectLst/>
                <a:uLnTx/>
                <a:uFillTx/>
                <a:latin typeface="Gill Sans MT"/>
                <a:ea typeface="+mn-ea"/>
                <a:cs typeface="+mn-cs"/>
              </a:rPr>
              <a:t>Pr</a:t>
            </a:r>
            <a:r>
              <a:rPr kumimoji="0" lang="en-US" sz="2000" b="0" i="0" u="none" strike="noStrike" kern="1200" cap="none" spc="0" normalizeH="0" baseline="0" noProof="0" dirty="0">
                <a:ln>
                  <a:noFill/>
                </a:ln>
                <a:solidFill>
                  <a:srgbClr val="FFFFFF"/>
                </a:solidFill>
                <a:effectLst/>
                <a:uLnTx/>
                <a:uFillTx/>
                <a:latin typeface="Gill Sans MT"/>
                <a:ea typeface="+mn-ea"/>
                <a:cs typeface="+mn-cs"/>
              </a:rPr>
              <a:t> 4:25-27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ill Sans MT"/>
                <a:ea typeface="+mn-ea"/>
                <a:cs typeface="+mn-cs"/>
              </a:rPr>
              <a:t>Amos 7:7-8, Is 28:13, 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ill Sans MT"/>
                <a:ea typeface="+mn-ea"/>
                <a:cs typeface="+mn-cs"/>
              </a:rPr>
              <a:t>NT:  Mt 3:3,</a:t>
            </a:r>
            <a:r>
              <a:rPr lang="en-US" sz="2000" dirty="0">
                <a:solidFill>
                  <a:srgbClr val="FFFFFF"/>
                </a:solidFill>
                <a:latin typeface="Gill Sans MT"/>
              </a:rPr>
              <a:t> </a:t>
            </a:r>
            <a:r>
              <a:rPr kumimoji="0" lang="en-US" sz="2000" b="0" i="0" u="none" strike="noStrike" kern="1200" cap="none" spc="0" normalizeH="0" baseline="0" noProof="0" dirty="0">
                <a:ln>
                  <a:noFill/>
                </a:ln>
                <a:solidFill>
                  <a:srgbClr val="FFFFFF"/>
                </a:solidFill>
                <a:effectLst/>
                <a:uLnTx/>
                <a:uFillTx/>
                <a:latin typeface="Gill Sans MT"/>
                <a:ea typeface="+mn-ea"/>
                <a:cs typeface="+mn-cs"/>
              </a:rPr>
              <a:t> Acts 9:11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ill Sans MT"/>
                <a:ea typeface="+mn-ea"/>
                <a:cs typeface="+mn-cs"/>
              </a:rPr>
              <a:t>Hebrews 12:13, Jude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FFFF"/>
                </a:solidFill>
                <a:latin typeface="Gill Sans MT"/>
              </a:rPr>
              <a:t>1 Cor 15:1-4, 2 Tim 3:10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ill Sans MT"/>
                <a:ea typeface="+mn-ea"/>
                <a:cs typeface="+mn-cs"/>
              </a:rPr>
              <a:t>John 7:16</a:t>
            </a:r>
          </a:p>
        </p:txBody>
      </p:sp>
      <p:sp>
        <p:nvSpPr>
          <p:cNvPr id="2" name="TextBox 1">
            <a:extLst>
              <a:ext uri="{FF2B5EF4-FFF2-40B4-BE49-F238E27FC236}">
                <a16:creationId xmlns:a16="http://schemas.microsoft.com/office/drawing/2014/main" id="{68B1BFC7-F1FB-7C24-B2DD-713F88A233D1}"/>
              </a:ext>
            </a:extLst>
          </p:cNvPr>
          <p:cNvSpPr txBox="1"/>
          <p:nvPr/>
        </p:nvSpPr>
        <p:spPr>
          <a:xfrm>
            <a:off x="2860298" y="1153165"/>
            <a:ext cx="6844639" cy="5632311"/>
          </a:xfrm>
          <a:prstGeom prst="rect">
            <a:avLst/>
          </a:prstGeom>
          <a:noFill/>
          <a:ln>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Gill Sans MT"/>
              </a:rPr>
              <a:t>Old Testament:  True Prophets of the Faith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latin typeface="Gill Sans 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ill Sans MT"/>
              </a:rPr>
              <a:t>#13 – Samuel:  Lifelong Shining Faith (Heb 11:32f, 1 Sam)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ill Sans MT"/>
              </a:rPr>
              <a:t>#14 – Nathan &amp; Gad:  The Comforter’s Faith (Heb 11:32g)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ill Sans MT"/>
              </a:rPr>
              <a:t>#15 – Man of God &amp; the Old Prophet:   Weak Prophets of the Faith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ill Sans MT"/>
              </a:rPr>
              <a:t>#16 – Azariah &amp; Hanani:  Two Prophets and Two Effects of Truth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ill Sans MT"/>
              </a:rPr>
              <a:t>#17 – Jehu, a Prophet, &amp; Micaiah:  Little-Known Prophets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ill Sans MT"/>
              </a:rPr>
              <a:t>#18 – Elijah:  The Past, Present, and Future Prophet of the Faith </a:t>
            </a:r>
            <a:r>
              <a:rPr lang="en-US" sz="1200" dirty="0">
                <a:latin typeface="Gill Sans MT"/>
              </a:rPr>
              <a:t>(Heb 11:35)</a:t>
            </a:r>
            <a:endParaRPr lang="en-US" dirty="0">
              <a:latin typeface="Gill Sans 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ill Sans MT"/>
              </a:rPr>
              <a:t>#19 – Elisha:  Prophet of Power and Water (Heb 11:35)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ill Sans MT"/>
              </a:rPr>
              <a:t>#20 – Jonah &amp; Nahum:  God’s Mercy &amp; Judgment on Nineveh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ill Sans MT"/>
              </a:rPr>
              <a:t>#21 – </a:t>
            </a:r>
            <a:r>
              <a:rPr lang="en-US" b="1" dirty="0">
                <a:latin typeface="Gill Sans MT"/>
              </a:rPr>
              <a:t>Ho</a:t>
            </a:r>
            <a:r>
              <a:rPr lang="en-US" dirty="0">
                <a:latin typeface="Gill Sans MT"/>
              </a:rPr>
              <a:t>sea, </a:t>
            </a:r>
            <a:r>
              <a:rPr lang="en-US" b="1" dirty="0">
                <a:latin typeface="Gill Sans MT"/>
              </a:rPr>
              <a:t>Jo</a:t>
            </a:r>
            <a:r>
              <a:rPr lang="en-US" dirty="0">
                <a:latin typeface="Gill Sans MT"/>
              </a:rPr>
              <a:t>el, &amp; </a:t>
            </a:r>
            <a:r>
              <a:rPr lang="en-US" b="1" dirty="0">
                <a:latin typeface="Gill Sans MT"/>
              </a:rPr>
              <a:t>Am</a:t>
            </a:r>
            <a:r>
              <a:rPr lang="en-US" dirty="0">
                <a:latin typeface="Gill Sans MT"/>
              </a:rPr>
              <a:t>os:  Future Judgments and Blessings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ill Sans MT"/>
              </a:rPr>
              <a:t>#22 – </a:t>
            </a:r>
            <a:r>
              <a:rPr lang="en-US" b="1" dirty="0">
                <a:latin typeface="Gill Sans MT"/>
              </a:rPr>
              <a:t>O</a:t>
            </a:r>
            <a:r>
              <a:rPr lang="en-US" dirty="0">
                <a:latin typeface="Gill Sans MT"/>
              </a:rPr>
              <a:t>badiah, </a:t>
            </a:r>
            <a:r>
              <a:rPr lang="en-US" b="1" dirty="0">
                <a:latin typeface="Gill Sans MT"/>
              </a:rPr>
              <a:t>J</a:t>
            </a:r>
            <a:r>
              <a:rPr lang="en-US" dirty="0">
                <a:latin typeface="Gill Sans MT"/>
              </a:rPr>
              <a:t>onah, &amp; </a:t>
            </a:r>
            <a:r>
              <a:rPr lang="en-US" b="1" dirty="0">
                <a:latin typeface="Gill Sans MT"/>
              </a:rPr>
              <a:t>M</a:t>
            </a:r>
            <a:r>
              <a:rPr lang="en-US" dirty="0">
                <a:latin typeface="Gill Sans MT"/>
              </a:rPr>
              <a:t>icah:  Fight with Hate,  Anger, &amp; Darkness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ill Sans MT"/>
              </a:rPr>
              <a:t>#23 –</a:t>
            </a:r>
            <a:r>
              <a:rPr kumimoji="0" lang="en-US" b="0" i="0" u="none" strike="noStrike" kern="1200" cap="none" spc="0" normalizeH="0" baseline="0" noProof="0" dirty="0">
                <a:ln>
                  <a:noFill/>
                </a:ln>
                <a:effectLst/>
                <a:uLnTx/>
                <a:uFillTx/>
                <a:latin typeface="Gill Sans MT"/>
                <a:ea typeface="+mn-ea"/>
                <a:cs typeface="+mn-cs"/>
              </a:rPr>
              <a:t> Isaiah:  Prophet of Majesty and Royalty </a:t>
            </a:r>
            <a:r>
              <a:rPr lang="en-US" dirty="0">
                <a:latin typeface="Gill Sans MT"/>
              </a:rPr>
              <a:t> (Heb 11:37)</a:t>
            </a:r>
            <a:endParaRPr kumimoji="0" lang="en-US" b="0" i="0" u="none" strike="noStrike" kern="1200" cap="none" spc="0" normalizeH="0" baseline="0" noProof="0" dirty="0">
              <a:ln>
                <a:noFill/>
              </a:ln>
              <a:effectLst/>
              <a:uLnTx/>
              <a:uFillTx/>
              <a:latin typeface="Gill Sans MT"/>
              <a:ea typeface="+mn-ea"/>
              <a:cs typeface="+mn-cs"/>
            </a:endParaRPr>
          </a:p>
          <a:p>
            <a:pPr defTabSz="914400">
              <a:defRPr/>
            </a:pPr>
            <a:r>
              <a:rPr kumimoji="0" lang="en-US" b="0" i="0" u="none" strike="noStrike" kern="1200" cap="none" spc="0" normalizeH="0" baseline="0" noProof="0" dirty="0">
                <a:ln>
                  <a:noFill/>
                </a:ln>
                <a:solidFill>
                  <a:srgbClr val="FFFFFF"/>
                </a:solidFill>
                <a:effectLst/>
                <a:uLnTx/>
                <a:uFillTx/>
                <a:latin typeface="Gill Sans MT"/>
                <a:ea typeface="+mn-ea"/>
                <a:cs typeface="+mn-cs"/>
              </a:rPr>
              <a:t>#24 – </a:t>
            </a:r>
            <a:r>
              <a:rPr kumimoji="0" lang="en-US" b="1" i="0" u="none" strike="noStrike" kern="1200" cap="none" spc="0" normalizeH="0" baseline="0" noProof="0" dirty="0">
                <a:ln>
                  <a:noFill/>
                </a:ln>
                <a:solidFill>
                  <a:srgbClr val="FFFFFF"/>
                </a:solidFill>
                <a:effectLst/>
                <a:uLnTx/>
                <a:uFillTx/>
                <a:latin typeface="Gill Sans MT"/>
                <a:ea typeface="+mn-ea"/>
                <a:cs typeface="+mn-cs"/>
              </a:rPr>
              <a:t>Nah</a:t>
            </a:r>
            <a:r>
              <a:rPr kumimoji="0" lang="en-US" b="0" i="0" u="none" strike="noStrike" kern="1200" cap="none" spc="0" normalizeH="0" baseline="0" noProof="0" dirty="0">
                <a:ln>
                  <a:noFill/>
                </a:ln>
                <a:solidFill>
                  <a:srgbClr val="FFFFFF"/>
                </a:solidFill>
                <a:effectLst/>
                <a:uLnTx/>
                <a:uFillTx/>
                <a:latin typeface="Gill Sans MT"/>
                <a:ea typeface="+mn-ea"/>
                <a:cs typeface="+mn-cs"/>
              </a:rPr>
              <a:t>um, </a:t>
            </a:r>
            <a:r>
              <a:rPr kumimoji="0" lang="en-US" b="1" i="0" u="none" strike="noStrike" kern="1200" cap="none" spc="0" normalizeH="0" baseline="0" noProof="0" dirty="0">
                <a:ln>
                  <a:noFill/>
                </a:ln>
                <a:effectLst/>
                <a:uLnTx/>
                <a:uFillTx/>
                <a:latin typeface="Gill Sans MT"/>
                <a:ea typeface="+mn-ea"/>
                <a:cs typeface="+mn-cs"/>
              </a:rPr>
              <a:t>Hab</a:t>
            </a:r>
            <a:r>
              <a:rPr kumimoji="0" lang="en-US" b="0" i="0" u="none" strike="noStrike" kern="1200" cap="none" spc="0" normalizeH="0" baseline="0" noProof="0" dirty="0">
                <a:ln>
                  <a:noFill/>
                </a:ln>
                <a:effectLst/>
                <a:uLnTx/>
                <a:uFillTx/>
                <a:latin typeface="Gill Sans MT"/>
                <a:ea typeface="+mn-ea"/>
                <a:cs typeface="+mn-cs"/>
              </a:rPr>
              <a:t>akkuk, &amp; </a:t>
            </a:r>
            <a:r>
              <a:rPr kumimoji="0" lang="en-US" b="1" i="0" u="none" strike="noStrike" kern="1200" cap="none" spc="0" normalizeH="0" baseline="0" noProof="0" dirty="0">
                <a:ln>
                  <a:noFill/>
                </a:ln>
                <a:effectLst/>
                <a:uLnTx/>
                <a:uFillTx/>
                <a:latin typeface="Gill Sans MT"/>
                <a:ea typeface="+mn-ea"/>
                <a:cs typeface="+mn-cs"/>
              </a:rPr>
              <a:t>Zep</a:t>
            </a:r>
            <a:r>
              <a:rPr kumimoji="0" lang="en-US" b="0" i="0" u="none" strike="noStrike" kern="1200" cap="none" spc="0" normalizeH="0" baseline="0" noProof="0" dirty="0">
                <a:ln>
                  <a:noFill/>
                </a:ln>
                <a:effectLst/>
                <a:uLnTx/>
                <a:uFillTx/>
                <a:latin typeface="Gill Sans MT"/>
                <a:ea typeface="+mn-ea"/>
                <a:cs typeface="+mn-cs"/>
              </a:rPr>
              <a:t>haniah:  </a:t>
            </a:r>
            <a:r>
              <a:rPr lang="en-US" dirty="0">
                <a:latin typeface="Gill Sans MT"/>
              </a:rPr>
              <a:t>God the Loving-Holy Judge</a:t>
            </a:r>
            <a:endParaRPr kumimoji="0" lang="en-US" b="0" i="0" u="none" strike="noStrike" kern="1200" cap="none" spc="0" normalizeH="0" baseline="0" noProof="0" dirty="0">
              <a:ln>
                <a:noFill/>
              </a:ln>
              <a:effectLst/>
              <a:uLnTx/>
              <a:uFillTx/>
              <a:latin typeface="Gill Sans MT"/>
              <a:ea typeface="+mn-ea"/>
              <a:cs typeface="+mn-cs"/>
            </a:endParaRPr>
          </a:p>
          <a:p>
            <a:pPr defTabSz="914400">
              <a:defRPr/>
            </a:pPr>
            <a:r>
              <a:rPr kumimoji="0" lang="en-US" b="0" i="0" u="none" strike="noStrike" kern="1200" cap="none" spc="0" normalizeH="0" baseline="0" noProof="0" dirty="0">
                <a:ln>
                  <a:noFill/>
                </a:ln>
                <a:effectLst/>
                <a:uLnTx/>
                <a:uFillTx/>
                <a:latin typeface="Gill Sans MT"/>
                <a:ea typeface="+mn-ea"/>
                <a:cs typeface="+mn-cs"/>
              </a:rPr>
              <a:t>#25 – Huldah:  Prophetess of Anomaly &amp; Conformity of</a:t>
            </a:r>
            <a:r>
              <a:rPr lang="en-US" dirty="0">
                <a:latin typeface="Gill Sans MT"/>
              </a:rPr>
              <a:t> </a:t>
            </a:r>
            <a:r>
              <a:rPr kumimoji="0" lang="en-US" b="0" i="0" u="none" strike="noStrike" kern="1200" cap="none" spc="0" normalizeH="0" baseline="0" noProof="0" dirty="0">
                <a:ln>
                  <a:noFill/>
                </a:ln>
                <a:effectLst/>
                <a:uLnTx/>
                <a:uFillTx/>
                <a:latin typeface="Gill Sans MT"/>
                <a:ea typeface="+mn-ea"/>
                <a:cs typeface="+mn-cs"/>
              </a:rPr>
              <a:t>the Faith</a:t>
            </a:r>
          </a:p>
          <a:p>
            <a:pPr defTabSz="914400">
              <a:defRPr/>
            </a:pPr>
            <a:r>
              <a:rPr lang="en-US" dirty="0">
                <a:solidFill>
                  <a:srgbClr val="FFFFFF"/>
                </a:solidFill>
                <a:latin typeface="Gill Sans MT"/>
              </a:rPr>
              <a:t>#26 </a:t>
            </a:r>
            <a:r>
              <a:rPr lang="en-US" dirty="0">
                <a:latin typeface="Gill Sans MT"/>
              </a:rPr>
              <a:t>– Jeremiah &amp; Lamentations: Speak,  Weep, and Turn unto the LORD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Gill Sans MT"/>
              </a:rPr>
              <a:t>#27 </a:t>
            </a:r>
            <a:r>
              <a:rPr lang="en-US" dirty="0">
                <a:latin typeface="Gill Sans MT"/>
              </a:rPr>
              <a:t>– Ezekiel:  Watchman on a Short Leash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Gill Sans MT"/>
              </a:rPr>
              <a:t>#28 – </a:t>
            </a:r>
            <a:r>
              <a:rPr lang="en-US" dirty="0">
                <a:latin typeface="Gill Sans MT"/>
              </a:rPr>
              <a:t>Daniel:  Prophet of Self-control and Godliness </a:t>
            </a:r>
          </a:p>
          <a:p>
            <a:pPr defTabSz="914400">
              <a:defRPr/>
            </a:pPr>
            <a:r>
              <a:rPr lang="en-US" dirty="0">
                <a:latin typeface="Gill Sans MT"/>
              </a:rPr>
              <a:t>#29 – </a:t>
            </a:r>
            <a:r>
              <a:rPr lang="en-US" b="1" dirty="0">
                <a:latin typeface="Gill Sans MT"/>
              </a:rPr>
              <a:t>Ha</a:t>
            </a:r>
            <a:r>
              <a:rPr lang="en-US" dirty="0">
                <a:latin typeface="Gill Sans MT"/>
              </a:rPr>
              <a:t>ggai, </a:t>
            </a:r>
            <a:r>
              <a:rPr lang="en-US" b="1" dirty="0">
                <a:latin typeface="Gill Sans MT"/>
              </a:rPr>
              <a:t>Ze</a:t>
            </a:r>
            <a:r>
              <a:rPr lang="en-US" dirty="0">
                <a:latin typeface="Gill Sans MT"/>
              </a:rPr>
              <a:t>chariah, &amp; </a:t>
            </a:r>
            <a:r>
              <a:rPr lang="en-US" b="1" dirty="0">
                <a:latin typeface="Gill Sans MT"/>
              </a:rPr>
              <a:t>Ma</a:t>
            </a:r>
            <a:r>
              <a:rPr lang="en-US" dirty="0">
                <a:latin typeface="Gill Sans MT"/>
              </a:rPr>
              <a:t>lachi:  Revival, Prophecy, &amp; Transition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Gill Sans MT"/>
                <a:ea typeface="+mn-ea"/>
                <a:cs typeface="+mn-cs"/>
              </a:rPr>
              <a:t>#</a:t>
            </a:r>
            <a:r>
              <a:rPr lang="en-US" dirty="0">
                <a:latin typeface="Gill Sans MT"/>
              </a:rPr>
              <a:t>30</a:t>
            </a:r>
            <a:r>
              <a:rPr kumimoji="0" lang="en-US" b="0" i="0" u="none" strike="noStrike" kern="1200" cap="none" spc="0" normalizeH="0" baseline="0" noProof="0" dirty="0">
                <a:ln>
                  <a:noFill/>
                </a:ln>
                <a:effectLst/>
                <a:uLnTx/>
                <a:uFillTx/>
                <a:latin typeface="Gill Sans MT"/>
                <a:ea typeface="+mn-ea"/>
                <a:cs typeface="+mn-cs"/>
              </a:rPr>
              <a:t> – </a:t>
            </a:r>
            <a:r>
              <a:rPr lang="en-US" dirty="0">
                <a:solidFill>
                  <a:schemeClr val="bg1"/>
                </a:solidFill>
                <a:highlight>
                  <a:srgbClr val="FFFF00"/>
                </a:highlight>
                <a:latin typeface="Gill Sans MT"/>
              </a:rPr>
              <a:t>Hebrews 11 Finale (The Way of the Faith)</a:t>
            </a:r>
            <a:r>
              <a:rPr kumimoji="0" lang="en-US" b="0" i="0" u="none" strike="noStrike" kern="1200" cap="none" spc="0" normalizeH="0" baseline="0" noProof="0" dirty="0">
                <a:ln>
                  <a:noFill/>
                </a:ln>
                <a:solidFill>
                  <a:schemeClr val="bg1"/>
                </a:solidFill>
                <a:effectLst/>
                <a:highlight>
                  <a:srgbClr val="FFFF00"/>
                </a:highlight>
                <a:uLnTx/>
                <a:uFillTx/>
                <a:latin typeface="Gill Sans MT"/>
                <a:ea typeface="+mn-ea"/>
                <a:cs typeface="+mn-cs"/>
              </a:rPr>
              <a:t>                                      </a:t>
            </a:r>
            <a:endParaRPr lang="en-US" dirty="0">
              <a:solidFill>
                <a:schemeClr val="bg1"/>
              </a:solidFill>
              <a:highlight>
                <a:srgbClr val="FFFF00"/>
              </a:highlight>
              <a:latin typeface="Gill Sans MT"/>
            </a:endParaRPr>
          </a:p>
        </p:txBody>
      </p:sp>
      <p:sp>
        <p:nvSpPr>
          <p:cNvPr id="7" name="TextBox 6">
            <a:extLst>
              <a:ext uri="{FF2B5EF4-FFF2-40B4-BE49-F238E27FC236}">
                <a16:creationId xmlns:a16="http://schemas.microsoft.com/office/drawing/2014/main" id="{B03B99B1-27EA-FC6A-390C-56C6747F9769}"/>
              </a:ext>
            </a:extLst>
          </p:cNvPr>
          <p:cNvSpPr txBox="1"/>
          <p:nvPr/>
        </p:nvSpPr>
        <p:spPr>
          <a:xfrm>
            <a:off x="156137" y="432086"/>
            <a:ext cx="2425197" cy="369332"/>
          </a:xfrm>
          <a:prstGeom prst="rect">
            <a:avLst/>
          </a:prstGeom>
          <a:noFill/>
        </p:spPr>
        <p:txBody>
          <a:bodyPr wrap="square">
            <a:spAutoFit/>
          </a:bodyPr>
          <a:lstStyle/>
          <a:p>
            <a:r>
              <a:rPr lang="en-US" dirty="0">
                <a:hlinkClick r:id="rId5"/>
              </a:rPr>
              <a:t>Psalm 23 Piano</a:t>
            </a:r>
            <a:endParaRPr lang="en-US" dirty="0"/>
          </a:p>
        </p:txBody>
      </p:sp>
    </p:spTree>
    <p:extLst>
      <p:ext uri="{BB962C8B-B14F-4D97-AF65-F5344CB8AC3E}">
        <p14:creationId xmlns:p14="http://schemas.microsoft.com/office/powerpoint/2010/main" val="1820024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8F262-5FFF-FB1D-18AD-C79295C80C3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52DFB70-E317-4DC2-EF17-217E67A0F615}"/>
              </a:ext>
            </a:extLst>
          </p:cNvPr>
          <p:cNvSpPr txBox="1"/>
          <p:nvPr/>
        </p:nvSpPr>
        <p:spPr>
          <a:xfrm>
            <a:off x="0" y="0"/>
            <a:ext cx="12147549" cy="6859250"/>
          </a:xfrm>
          <a:prstGeom prst="rect">
            <a:avLst/>
          </a:prstGeom>
          <a:solidFill>
            <a:schemeClr val="accent4">
              <a:lumMod val="20000"/>
              <a:lumOff val="80000"/>
            </a:schemeClr>
          </a:solidFill>
          <a:ln w="25400">
            <a:solidFill>
              <a:srgbClr val="00B050"/>
            </a:solidFill>
          </a:ln>
        </p:spPr>
        <p:txBody>
          <a:bodyPr wrap="square" rtlCol="0">
            <a:spAutoFit/>
          </a:bodyPr>
          <a:lstStyle/>
          <a:p>
            <a:pPr marL="0" marR="0">
              <a:lnSpc>
                <a:spcPts val="1200"/>
              </a:lnSpc>
            </a:pPr>
            <a:endParaRPr lang="en-US" sz="2400" b="1" dirty="0">
              <a:solidFill>
                <a:schemeClr val="bg1"/>
              </a:solidFill>
              <a:latin typeface="Verdana" panose="020B0604030504040204" pitchFamily="34" charset="0"/>
              <a:ea typeface="Cambria Math" panose="02040503050406030204" pitchFamily="18" charset="0"/>
              <a:cs typeface="Wingdings 3" panose="05040102010807070707" pitchFamily="18" charset="2"/>
            </a:endParaRPr>
          </a:p>
          <a:p>
            <a:pPr marL="0" marR="0" algn="ctr">
              <a:lnSpc>
                <a:spcPts val="1200"/>
              </a:lnSpc>
            </a:pPr>
            <a:endParaRPr lang="en-US" sz="3200" b="1" dirty="0">
              <a:solidFill>
                <a:schemeClr val="bg1"/>
              </a:solidFill>
              <a:latin typeface="Rockwell" panose="02060603020205020403" pitchFamily="18" charset="0"/>
              <a:ea typeface="Cambria Math" panose="02040503050406030204" pitchFamily="18" charset="0"/>
              <a:cs typeface="Wingdings 3" panose="05040102010807070707" pitchFamily="18" charset="2"/>
            </a:endParaRPr>
          </a:p>
          <a:p>
            <a:pPr marL="0" marR="0" algn="ctr">
              <a:lnSpc>
                <a:spcPts val="1200"/>
              </a:lnSpc>
            </a:pPr>
            <a:r>
              <a:rPr lang="en-US" sz="3200" b="1" dirty="0">
                <a:solidFill>
                  <a:schemeClr val="bg1"/>
                </a:solidFill>
                <a:latin typeface="Rockwell" panose="02060603020205020403" pitchFamily="18" charset="0"/>
                <a:ea typeface="Cambria Math" panose="02040503050406030204" pitchFamily="18" charset="0"/>
                <a:cs typeface="Wingdings 3" panose="05040102010807070707" pitchFamily="18" charset="2"/>
              </a:rPr>
              <a:t> Hebrews who Refuse “the Way of the Faith”</a:t>
            </a:r>
          </a:p>
          <a:p>
            <a:pPr marL="0" marR="0" algn="ctr">
              <a:lnSpc>
                <a:spcPts val="1200"/>
              </a:lnSpc>
            </a:pPr>
            <a:endParaRPr lang="en-US" sz="2800" b="1" dirty="0">
              <a:solidFill>
                <a:schemeClr val="bg1"/>
              </a:solidFill>
              <a:latin typeface="Verdana" panose="020B0604030504040204" pitchFamily="34" charset="0"/>
              <a:ea typeface="Cambria Math" panose="02040503050406030204" pitchFamily="18" charset="0"/>
              <a:cs typeface="Wingdings 3" panose="05040102010807070707" pitchFamily="18" charset="2"/>
            </a:endParaRPr>
          </a:p>
          <a:p>
            <a:pPr marL="0" marR="0" algn="ctr">
              <a:lnSpc>
                <a:spcPts val="1200"/>
              </a:lnSpc>
            </a:pPr>
            <a:endParaRPr lang="en-US" sz="2000" b="1" dirty="0">
              <a:solidFill>
                <a:schemeClr val="bg1"/>
              </a:solidFill>
              <a:latin typeface="Verdana" panose="020B0604030504040204" pitchFamily="34" charset="0"/>
              <a:ea typeface="Cambria Math" panose="02040503050406030204" pitchFamily="18" charset="0"/>
              <a:cs typeface="Wingdings 3" panose="05040102010807070707" pitchFamily="18" charset="2"/>
            </a:endParaRPr>
          </a:p>
          <a:p>
            <a:pPr marL="0" marR="0" algn="ctr">
              <a:lnSpc>
                <a:spcPts val="1200"/>
              </a:lnSpc>
            </a:pPr>
            <a:endParaRPr lang="en-US" sz="2000" b="1" dirty="0">
              <a:solidFill>
                <a:schemeClr val="bg1"/>
              </a:solidFill>
              <a:latin typeface="Verdana" panose="020B0604030504040204" pitchFamily="34" charset="0"/>
              <a:ea typeface="Cambria Math" panose="02040503050406030204" pitchFamily="18" charset="0"/>
              <a:cs typeface="Wingdings 3" panose="05040102010807070707" pitchFamily="18" charset="2"/>
            </a:endParaRPr>
          </a:p>
          <a:p>
            <a:r>
              <a:rPr lang="en-US" sz="3200" b="1" u="sng" dirty="0">
                <a:solidFill>
                  <a:schemeClr val="bg1"/>
                </a:solidFill>
                <a:latin typeface="Rockwell" panose="02060603020205020403" pitchFamily="18" charset="0"/>
              </a:rPr>
              <a:t>Danger of Apostasy</a:t>
            </a:r>
            <a:r>
              <a:rPr lang="en-US" sz="3200" b="1" dirty="0">
                <a:solidFill>
                  <a:schemeClr val="bg1"/>
                </a:solidFill>
                <a:latin typeface="Rockwell" panose="02060603020205020403" pitchFamily="18" charset="0"/>
              </a:rPr>
              <a:t>		 					</a:t>
            </a:r>
          </a:p>
          <a:p>
            <a:endParaRPr lang="en-US" dirty="0">
              <a:solidFill>
                <a:schemeClr val="bg1"/>
              </a:solidFill>
              <a:latin typeface="Rockwell" panose="02060603020205020403" pitchFamily="18" charset="0"/>
            </a:endParaRPr>
          </a:p>
          <a:p>
            <a:r>
              <a:rPr lang="en-US" sz="3200" b="1" dirty="0">
                <a:solidFill>
                  <a:schemeClr val="bg1"/>
                </a:solidFill>
                <a:latin typeface="Rockwell" panose="02060603020205020403" pitchFamily="18" charset="0"/>
              </a:rPr>
              <a:t>1. Hear not (2:1-3)	  	                                        		</a:t>
            </a:r>
          </a:p>
          <a:p>
            <a:endParaRPr lang="en-US" b="1" dirty="0">
              <a:solidFill>
                <a:schemeClr val="bg1"/>
              </a:solidFill>
              <a:latin typeface="Rockwell" panose="02060603020205020403" pitchFamily="18" charset="0"/>
            </a:endParaRPr>
          </a:p>
          <a:p>
            <a:r>
              <a:rPr lang="en-US" sz="3200" b="1" dirty="0">
                <a:solidFill>
                  <a:schemeClr val="bg1"/>
                </a:solidFill>
                <a:latin typeface="Rockwell" panose="02060603020205020403" pitchFamily="18" charset="0"/>
              </a:rPr>
              <a:t>2. Rest not (3:7-11, 4:5-11)</a:t>
            </a:r>
          </a:p>
          <a:p>
            <a:endParaRPr lang="en-US" b="1" dirty="0">
              <a:solidFill>
                <a:schemeClr val="bg1"/>
              </a:solidFill>
              <a:latin typeface="Rockwell" panose="02060603020205020403" pitchFamily="18" charset="0"/>
            </a:endParaRPr>
          </a:p>
          <a:p>
            <a:r>
              <a:rPr lang="en-US" sz="3200" b="1" dirty="0">
                <a:solidFill>
                  <a:schemeClr val="bg1"/>
                </a:solidFill>
                <a:latin typeface="Rockwell" panose="02060603020205020403" pitchFamily="18" charset="0"/>
              </a:rPr>
              <a:t>3. Repent not (6:4-8) 	 						</a:t>
            </a:r>
          </a:p>
          <a:p>
            <a:endParaRPr lang="en-US" b="1" dirty="0">
              <a:solidFill>
                <a:schemeClr val="bg1"/>
              </a:solidFill>
              <a:latin typeface="Rockwell" panose="02060603020205020403" pitchFamily="18" charset="0"/>
            </a:endParaRPr>
          </a:p>
          <a:p>
            <a:r>
              <a:rPr lang="en-US" sz="3200" b="1" dirty="0">
                <a:solidFill>
                  <a:schemeClr val="bg1"/>
                </a:solidFill>
                <a:latin typeface="Rockwell" panose="02060603020205020403" pitchFamily="18" charset="0"/>
              </a:rPr>
              <a:t>4. Reject grace (10:26-29, 38-39)</a:t>
            </a:r>
          </a:p>
          <a:p>
            <a:endParaRPr lang="en-US" b="1" dirty="0">
              <a:solidFill>
                <a:schemeClr val="bg1"/>
              </a:solidFill>
              <a:latin typeface="Rockwell" panose="02060603020205020403" pitchFamily="18" charset="0"/>
            </a:endParaRPr>
          </a:p>
          <a:p>
            <a:r>
              <a:rPr lang="en-US" sz="3200" b="1" dirty="0">
                <a:solidFill>
                  <a:schemeClr val="bg1"/>
                </a:solidFill>
                <a:latin typeface="Rockwell" panose="02060603020205020403" pitchFamily="18" charset="0"/>
              </a:rPr>
              <a:t>5. Rejected Esau (12:15-17)						</a:t>
            </a:r>
          </a:p>
          <a:p>
            <a:endParaRPr lang="en-US" b="1" dirty="0">
              <a:solidFill>
                <a:schemeClr val="bg1"/>
              </a:solidFill>
              <a:latin typeface="Rockwell" panose="02060603020205020403" pitchFamily="18" charset="0"/>
            </a:endParaRPr>
          </a:p>
          <a:p>
            <a:r>
              <a:rPr lang="en-US" sz="3200" b="1" dirty="0">
                <a:solidFill>
                  <a:schemeClr val="bg1"/>
                </a:solidFill>
                <a:latin typeface="Rockwell" panose="02060603020205020403" pitchFamily="18" charset="0"/>
              </a:rPr>
              <a:t>6. Refuse Jesus (12:25-27)  	</a:t>
            </a:r>
          </a:p>
          <a:p>
            <a:r>
              <a:rPr lang="en-US" sz="1400" dirty="0">
                <a:solidFill>
                  <a:schemeClr val="bg1"/>
                </a:solidFill>
                <a:latin typeface="Rockwell" panose="02060603020205020403" pitchFamily="18" charset="0"/>
              </a:rPr>
              <a:t>             </a:t>
            </a:r>
          </a:p>
          <a:p>
            <a:pPr>
              <a:lnSpc>
                <a:spcPts val="1200"/>
              </a:lnSpc>
            </a:pPr>
            <a:endParaRPr lang="en-US" sz="3200" b="1" dirty="0">
              <a:solidFill>
                <a:schemeClr val="bg1"/>
              </a:solidFill>
              <a:latin typeface="Rockwell" panose="02060603020205020403" pitchFamily="18" charset="0"/>
              <a:ea typeface="Cambria Math" panose="02040503050406030204" pitchFamily="18" charset="0"/>
              <a:cs typeface="Wingdings 3" panose="05040102010807070707" pitchFamily="18" charset="2"/>
            </a:endParaRPr>
          </a:p>
          <a:p>
            <a:pPr>
              <a:lnSpc>
                <a:spcPts val="1200"/>
              </a:lnSpc>
            </a:pPr>
            <a:r>
              <a:rPr lang="en-US" sz="3200" b="1" dirty="0">
                <a:solidFill>
                  <a:schemeClr val="bg1"/>
                </a:solidFill>
                <a:latin typeface="Rockwell" panose="02060603020205020403" pitchFamily="18" charset="0"/>
                <a:ea typeface="Cambria Math" panose="02040503050406030204" pitchFamily="18" charset="0"/>
                <a:cs typeface="Wingdings 3" panose="05040102010807070707" pitchFamily="18" charset="2"/>
              </a:rPr>
              <a:t> </a:t>
            </a:r>
          </a:p>
          <a:p>
            <a:pPr>
              <a:lnSpc>
                <a:spcPts val="1200"/>
              </a:lnSpc>
            </a:pPr>
            <a:r>
              <a:rPr lang="en-US" sz="3200" b="1" dirty="0">
                <a:solidFill>
                  <a:schemeClr val="bg1"/>
                </a:solidFill>
                <a:latin typeface="Rockwell" panose="02060603020205020403" pitchFamily="18" charset="0"/>
                <a:ea typeface="Cambria Math" panose="02040503050406030204" pitchFamily="18" charset="0"/>
                <a:cs typeface="Wingdings 3" panose="05040102010807070707" pitchFamily="18" charset="2"/>
              </a:rPr>
              <a:t>Decision:  If you died tonight, would you go to heaven?</a:t>
            </a:r>
            <a:endParaRPr lang="en-US" sz="3200" dirty="0">
              <a:solidFill>
                <a:schemeClr val="bg1"/>
              </a:solidFill>
              <a:latin typeface="Rockwell" panose="02060603020205020403" pitchFamily="18" charset="0"/>
              <a:ea typeface="Cambria Math" panose="02040503050406030204" pitchFamily="18" charset="0"/>
              <a:cs typeface="Wingdings 3" panose="05040102010807070707" pitchFamily="18" charset="2"/>
            </a:endParaRPr>
          </a:p>
        </p:txBody>
      </p:sp>
      <p:sp>
        <p:nvSpPr>
          <p:cNvPr id="5" name="AutoShape 4" descr="Huldah Gates - Madain Project (en)">
            <a:extLst>
              <a:ext uri="{FF2B5EF4-FFF2-40B4-BE49-F238E27FC236}">
                <a16:creationId xmlns:a16="http://schemas.microsoft.com/office/drawing/2014/main" id="{5FAD4F64-A2E4-FD84-BF95-15FE1DD54B5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uldah Gate in Jerusalem | leonmauldin.blog">
            <a:extLst>
              <a:ext uri="{FF2B5EF4-FFF2-40B4-BE49-F238E27FC236}">
                <a16:creationId xmlns:a16="http://schemas.microsoft.com/office/drawing/2014/main" id="{3D624B43-EA76-56B1-015C-863EE568109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Huldah Gate in Jerusalem | leonmauldin.blog">
            <a:extLst>
              <a:ext uri="{FF2B5EF4-FFF2-40B4-BE49-F238E27FC236}">
                <a16:creationId xmlns:a16="http://schemas.microsoft.com/office/drawing/2014/main" id="{9B9D32D6-AE9B-7DC2-0BAF-7682FEBD4E46}"/>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Huldah Gate in Jerusalem | leonmauldin.blog">
            <a:extLst>
              <a:ext uri="{FF2B5EF4-FFF2-40B4-BE49-F238E27FC236}">
                <a16:creationId xmlns:a16="http://schemas.microsoft.com/office/drawing/2014/main" id="{41A9C740-18FE-47A8-D4AA-90F2428E628A}"/>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Huldah Gate in Jerusalem | leonmauldin.blog">
            <a:extLst>
              <a:ext uri="{FF2B5EF4-FFF2-40B4-BE49-F238E27FC236}">
                <a16:creationId xmlns:a16="http://schemas.microsoft.com/office/drawing/2014/main" id="{B1130AD3-394C-0423-9C5B-6A4FAA210AD9}"/>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8C8A25EF-8F24-CA4C-6CAB-F9B73F001695}"/>
              </a:ext>
            </a:extLst>
          </p:cNvPr>
          <p:cNvPicPr>
            <a:picLocks noChangeAspect="1"/>
          </p:cNvPicPr>
          <p:nvPr/>
        </p:nvPicPr>
        <p:blipFill>
          <a:blip r:embed="rId2"/>
          <a:stretch>
            <a:fillRect/>
          </a:stretch>
        </p:blipFill>
        <p:spPr>
          <a:xfrm>
            <a:off x="18035280" y="-2271487"/>
            <a:ext cx="211482" cy="141470"/>
          </a:xfrm>
          <a:prstGeom prst="rect">
            <a:avLst/>
          </a:prstGeom>
        </p:spPr>
      </p:pic>
      <p:sp>
        <p:nvSpPr>
          <p:cNvPr id="2" name="Rectangle 2">
            <a:extLst>
              <a:ext uri="{FF2B5EF4-FFF2-40B4-BE49-F238E27FC236}">
                <a16:creationId xmlns:a16="http://schemas.microsoft.com/office/drawing/2014/main" id="{2B6A6FB5-AE3E-216A-23E9-3DA0ECE0A4AE}"/>
              </a:ext>
            </a:extLst>
          </p:cNvPr>
          <p:cNvSpPr>
            <a:spLocks noChangeArrowheads="1"/>
          </p:cNvSpPr>
          <p:nvPr/>
        </p:nvSpPr>
        <p:spPr bwMode="auto">
          <a:xfrm flipV="1">
            <a:off x="5822604" y="51592"/>
            <a:ext cx="63249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52078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4845F-BAEE-A9D5-7E3C-03B5A5809D5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9EB2A1A-8499-B554-5B4E-48AC3EDB5410}"/>
              </a:ext>
            </a:extLst>
          </p:cNvPr>
          <p:cNvSpPr txBox="1"/>
          <p:nvPr/>
        </p:nvSpPr>
        <p:spPr>
          <a:xfrm>
            <a:off x="1205" y="-11468"/>
            <a:ext cx="12147549" cy="7051546"/>
          </a:xfrm>
          <a:prstGeom prst="rect">
            <a:avLst/>
          </a:prstGeom>
          <a:solidFill>
            <a:schemeClr val="accent4">
              <a:lumMod val="20000"/>
              <a:lumOff val="80000"/>
            </a:schemeClr>
          </a:solidFill>
          <a:ln w="25400">
            <a:solidFill>
              <a:srgbClr val="00B050"/>
            </a:solidFill>
          </a:ln>
        </p:spPr>
        <p:txBody>
          <a:bodyPr wrap="square" rtlCol="0">
            <a:spAutoFit/>
          </a:bodyPr>
          <a:lstStyle/>
          <a:p>
            <a:pPr algn="ctr">
              <a:lnSpc>
                <a:spcPts val="1200"/>
              </a:lnSpc>
            </a:pPr>
            <a:endParaRPr lang="en-US" b="1" dirty="0">
              <a:solidFill>
                <a:schemeClr val="bg1"/>
              </a:solidFill>
              <a:latin typeface="Verdana" panose="020B0604030504040204" pitchFamily="34" charset="0"/>
              <a:ea typeface="Cambria Math" panose="02040503050406030204" pitchFamily="18" charset="0"/>
              <a:cs typeface="Wingdings 3" panose="05040102010807070707" pitchFamily="18" charset="2"/>
            </a:endParaRPr>
          </a:p>
          <a:p>
            <a:pPr algn="ctr">
              <a:lnSpc>
                <a:spcPts val="1200"/>
              </a:lnSpc>
            </a:pPr>
            <a:r>
              <a:rPr lang="en-US" b="1" dirty="0">
                <a:solidFill>
                  <a:schemeClr val="bg1"/>
                </a:solidFill>
                <a:latin typeface="Verdana" panose="020B0604030504040204" pitchFamily="34" charset="0"/>
                <a:ea typeface="Cambria Math" panose="02040503050406030204" pitchFamily="18" charset="0"/>
                <a:cs typeface="Wingdings 3" panose="05040102010807070707" pitchFamily="18" charset="2"/>
              </a:rPr>
              <a:t>Hebrews who refuse the Way of the Faith      </a:t>
            </a:r>
            <a:r>
              <a:rPr lang="en-US" sz="1400" dirty="0">
                <a:solidFill>
                  <a:schemeClr val="bg1"/>
                </a:solidFill>
                <a:latin typeface="Verdana" panose="020B0604030504040204" pitchFamily="34" charset="0"/>
                <a:ea typeface="Cambria Math" panose="02040503050406030204" pitchFamily="18" charset="0"/>
                <a:cs typeface="Wingdings 3" panose="05040102010807070707" pitchFamily="18" charset="2"/>
              </a:rPr>
              <a:t>1-12 doctrine, </a:t>
            </a:r>
            <a:r>
              <a:rPr lang="en-US" sz="1600" dirty="0">
                <a:solidFill>
                  <a:schemeClr val="bg1"/>
                </a:solidFill>
                <a:latin typeface="Verdana" panose="020B0604030504040204" pitchFamily="34" charset="0"/>
                <a:ea typeface="Cambria Math" panose="02040503050406030204" pitchFamily="18" charset="0"/>
                <a:cs typeface="Wingdings 3" panose="05040102010807070707" pitchFamily="18" charset="2"/>
              </a:rPr>
              <a:t>13</a:t>
            </a:r>
            <a:r>
              <a:rPr lang="en-US" sz="1600" b="1" dirty="0">
                <a:solidFill>
                  <a:schemeClr val="bg1"/>
                </a:solidFill>
                <a:latin typeface="Verdana" panose="020B0604030504040204" pitchFamily="34" charset="0"/>
                <a:ea typeface="Cambria Math" panose="02040503050406030204" pitchFamily="18" charset="0"/>
                <a:cs typeface="Wingdings 3" panose="05040102010807070707" pitchFamily="18" charset="2"/>
              </a:rPr>
              <a:t> </a:t>
            </a:r>
            <a:r>
              <a:rPr lang="en-US" sz="1600" dirty="0">
                <a:solidFill>
                  <a:schemeClr val="bg1"/>
                </a:solidFill>
                <a:latin typeface="Verdana" panose="020B0604030504040204" pitchFamily="34" charset="0"/>
                <a:ea typeface="Cambria Math" panose="02040503050406030204" pitchFamily="18" charset="0"/>
                <a:cs typeface="Wingdings 3" panose="05040102010807070707" pitchFamily="18" charset="2"/>
              </a:rPr>
              <a:t>practice (</a:t>
            </a:r>
            <a:r>
              <a:rPr lang="en-US" sz="1600" u="sng" dirty="0">
                <a:solidFill>
                  <a:schemeClr val="bg1"/>
                </a:solidFill>
                <a:latin typeface="Verdana" panose="020B0604030504040204" pitchFamily="34" charset="0"/>
                <a:ea typeface="Cambria Math" panose="02040503050406030204" pitchFamily="18" charset="0"/>
                <a:cs typeface="Wingdings 3" panose="05040102010807070707" pitchFamily="18" charset="2"/>
              </a:rPr>
              <a:t>look around</a:t>
            </a:r>
            <a:r>
              <a:rPr lang="en-US" sz="1600" dirty="0">
                <a:solidFill>
                  <a:schemeClr val="bg1"/>
                </a:solidFill>
                <a:latin typeface="Verdana" panose="020B0604030504040204" pitchFamily="34" charset="0"/>
                <a:ea typeface="Cambria Math" panose="02040503050406030204" pitchFamily="18" charset="0"/>
                <a:cs typeface="Wingdings 3" panose="05040102010807070707" pitchFamily="18" charset="2"/>
              </a:rPr>
              <a:t>). </a:t>
            </a:r>
            <a:r>
              <a:rPr lang="en-US" sz="1400" dirty="0">
                <a:solidFill>
                  <a:schemeClr val="bg1"/>
                </a:solidFill>
                <a:latin typeface="Verdana" panose="020B0604030504040204" pitchFamily="34" charset="0"/>
                <a:ea typeface="Cambria Math" panose="02040503050406030204" pitchFamily="18" charset="0"/>
                <a:cs typeface="Wingdings 3" panose="05040102010807070707" pitchFamily="18" charset="2"/>
              </a:rPr>
              <a:t>Jesus is better 13x.   </a:t>
            </a:r>
          </a:p>
          <a:p>
            <a:pPr algn="ctr">
              <a:lnSpc>
                <a:spcPts val="1200"/>
              </a:lnSpc>
            </a:pPr>
            <a:r>
              <a:rPr lang="en-US" dirty="0">
                <a:solidFill>
                  <a:schemeClr val="bg1"/>
                </a:solidFill>
                <a:latin typeface="Verdana" panose="020B0604030504040204" pitchFamily="34" charset="0"/>
                <a:ea typeface="Cambria Math" panose="02040503050406030204" pitchFamily="18" charset="0"/>
              </a:rPr>
              <a:t>  </a:t>
            </a:r>
          </a:p>
          <a:p>
            <a:pPr>
              <a:lnSpc>
                <a:spcPts val="1200"/>
              </a:lnSpc>
            </a:pPr>
            <a:r>
              <a:rPr lang="en-US" dirty="0">
                <a:solidFill>
                  <a:schemeClr val="bg1"/>
                </a:solidFill>
              </a:rPr>
              <a:t>                                                                   </a:t>
            </a:r>
            <a:r>
              <a:rPr lang="en-US" b="1" u="sng" dirty="0">
                <a:solidFill>
                  <a:schemeClr val="bg1"/>
                </a:solidFill>
              </a:rPr>
              <a:t>LOOK BACK</a:t>
            </a:r>
          </a:p>
          <a:p>
            <a:r>
              <a:rPr lang="en-US" b="1" u="sng" dirty="0">
                <a:solidFill>
                  <a:schemeClr val="bg1"/>
                </a:solidFill>
              </a:rPr>
              <a:t>Danger of Apostasy</a:t>
            </a:r>
            <a:r>
              <a:rPr lang="en-US" b="1" dirty="0">
                <a:solidFill>
                  <a:schemeClr val="bg1"/>
                </a:solidFill>
              </a:rPr>
              <a:t>		        	   </a:t>
            </a:r>
            <a:r>
              <a:rPr lang="en-US" b="1" u="sng" dirty="0">
                <a:solidFill>
                  <a:schemeClr val="bg1"/>
                </a:solidFill>
              </a:rPr>
              <a:t>verses</a:t>
            </a:r>
            <a:r>
              <a:rPr lang="en-US" b="1" dirty="0">
                <a:solidFill>
                  <a:schemeClr val="bg1"/>
                </a:solidFill>
              </a:rPr>
              <a:t>					</a:t>
            </a:r>
            <a:r>
              <a:rPr lang="en-US" b="1" u="sng" dirty="0">
                <a:solidFill>
                  <a:schemeClr val="bg1"/>
                </a:solidFill>
              </a:rPr>
              <a:t>Words</a:t>
            </a:r>
            <a:endParaRPr lang="en-US" dirty="0">
              <a:solidFill>
                <a:schemeClr val="bg1"/>
              </a:solidFill>
            </a:endParaRPr>
          </a:p>
          <a:p>
            <a:r>
              <a:rPr lang="en-US" b="1" dirty="0">
                <a:solidFill>
                  <a:schemeClr val="bg1"/>
                </a:solidFill>
                <a:latin typeface="Rockwell" panose="02060603020205020403" pitchFamily="18" charset="0"/>
              </a:rPr>
              <a:t>1. Hear not (2:1-3, </a:t>
            </a:r>
            <a:r>
              <a:rPr lang="en-US" dirty="0">
                <a:solidFill>
                  <a:schemeClr val="bg1"/>
                </a:solidFill>
                <a:latin typeface="Rockwell" panose="02060603020205020403" pitchFamily="18" charset="0"/>
              </a:rPr>
              <a:t>4</a:t>
            </a:r>
            <a:r>
              <a:rPr lang="en-US" b="1" dirty="0">
                <a:solidFill>
                  <a:schemeClr val="bg1"/>
                </a:solidFill>
                <a:latin typeface="Rockwell" panose="02060603020205020403" pitchFamily="18" charset="0"/>
              </a:rPr>
              <a:t>)	</a:t>
            </a:r>
            <a:r>
              <a:rPr lang="en-US" b="1" dirty="0">
                <a:solidFill>
                  <a:schemeClr val="bg1"/>
                </a:solidFill>
              </a:rPr>
              <a:t>  </a:t>
            </a:r>
            <a:r>
              <a:rPr lang="en-US" dirty="0">
                <a:solidFill>
                  <a:schemeClr val="bg1"/>
                </a:solidFill>
              </a:rPr>
              <a:t>		        3.  </a:t>
            </a:r>
            <a:r>
              <a:rPr lang="en-US" i="1" dirty="0">
                <a:solidFill>
                  <a:schemeClr val="bg1"/>
                </a:solidFill>
              </a:rPr>
              <a:t>(+) 1:1-14, 2:5-3:6</a:t>
            </a:r>
            <a:r>
              <a:rPr lang="en-US" sz="1400" dirty="0">
                <a:solidFill>
                  <a:schemeClr val="bg1"/>
                </a:solidFill>
              </a:rPr>
              <a:t>	</a:t>
            </a:r>
            <a:r>
              <a:rPr lang="en-US" dirty="0">
                <a:solidFill>
                  <a:schemeClr val="bg1"/>
                </a:solidFill>
              </a:rPr>
              <a:t>we – all Hebrews, nation.  Slip, How shall we escape,</a:t>
            </a:r>
          </a:p>
          <a:p>
            <a:r>
              <a:rPr lang="en-US" sz="1400" dirty="0">
                <a:solidFill>
                  <a:schemeClr val="bg1"/>
                </a:solidFill>
              </a:rPr>
              <a:t> *1:1-2 prophets-Son </a:t>
            </a:r>
            <a:r>
              <a:rPr lang="en-US" dirty="0">
                <a:solidFill>
                  <a:schemeClr val="bg1"/>
                </a:solidFill>
              </a:rPr>
              <a:t>(prophets &amp; angels) ANGELS			</a:t>
            </a:r>
            <a:r>
              <a:rPr lang="en-US" dirty="0">
                <a:solidFill>
                  <a:schemeClr val="bg1"/>
                </a:solidFill>
                <a:latin typeface="Rockwell" panose="02060603020205020403" pitchFamily="18" charset="0"/>
              </a:rPr>
              <a:t> </a:t>
            </a:r>
            <a:r>
              <a:rPr lang="en-US" b="1" dirty="0">
                <a:solidFill>
                  <a:schemeClr val="bg1"/>
                </a:solidFill>
                <a:latin typeface="Rockwell" panose="02060603020205020403" pitchFamily="18" charset="0"/>
              </a:rPr>
              <a:t>John 10:3, 5, 16.  </a:t>
            </a:r>
            <a:r>
              <a:rPr lang="en-US" dirty="0">
                <a:solidFill>
                  <a:schemeClr val="bg1"/>
                </a:solidFill>
                <a:latin typeface="Rockwell" panose="02060603020205020403" pitchFamily="18" charset="0"/>
              </a:rPr>
              <a:t>My sheep hear my voice and I hear</a:t>
            </a:r>
            <a:endParaRPr lang="en-US" dirty="0">
              <a:solidFill>
                <a:schemeClr val="bg1"/>
              </a:solidFill>
            </a:endParaRPr>
          </a:p>
          <a:p>
            <a:endParaRPr lang="en-US" sz="1200" dirty="0">
              <a:solidFill>
                <a:schemeClr val="bg1"/>
              </a:solidFill>
            </a:endParaRPr>
          </a:p>
          <a:p>
            <a:r>
              <a:rPr lang="en-US" b="1" dirty="0">
                <a:solidFill>
                  <a:schemeClr val="bg1"/>
                </a:solidFill>
              </a:rPr>
              <a:t>2. Rest not</a:t>
            </a:r>
            <a:r>
              <a:rPr lang="en-US" b="1" dirty="0">
                <a:solidFill>
                  <a:schemeClr val="bg1"/>
                </a:solidFill>
                <a:latin typeface="Rockwell" panose="02060603020205020403" pitchFamily="18" charset="0"/>
              </a:rPr>
              <a:t> </a:t>
            </a:r>
            <a:r>
              <a:rPr lang="en-US" b="1" dirty="0">
                <a:solidFill>
                  <a:schemeClr val="bg1"/>
                </a:solidFill>
              </a:rPr>
              <a:t>(3:7-11, 4:5-11)      </a:t>
            </a:r>
            <a:r>
              <a:rPr lang="en-US" dirty="0">
                <a:solidFill>
                  <a:schemeClr val="bg1"/>
                </a:solidFill>
              </a:rPr>
              <a:t>	      12. </a:t>
            </a:r>
            <a:r>
              <a:rPr lang="en-US" i="1" dirty="0">
                <a:solidFill>
                  <a:schemeClr val="bg1"/>
                </a:solidFill>
              </a:rPr>
              <a:t>(+) 4:1-4, 4:12-5:10</a:t>
            </a:r>
            <a:r>
              <a:rPr lang="en-US" dirty="0">
                <a:solidFill>
                  <a:schemeClr val="bg1"/>
                </a:solidFill>
              </a:rPr>
              <a:t>	Harden not your heart, not enter into rest (Mt 11:28-30)</a:t>
            </a:r>
          </a:p>
          <a:p>
            <a:r>
              <a:rPr lang="en-US" dirty="0">
                <a:solidFill>
                  <a:schemeClr val="bg1"/>
                </a:solidFill>
              </a:rPr>
              <a:t>     4:1 and 4:11 “let us” 2 of 13x </a:t>
            </a:r>
            <a:r>
              <a:rPr lang="en-US" sz="1600" dirty="0">
                <a:solidFill>
                  <a:schemeClr val="bg1"/>
                </a:solidFill>
              </a:rPr>
              <a:t>“us”    </a:t>
            </a:r>
            <a:r>
              <a:rPr lang="en-US" dirty="0">
                <a:solidFill>
                  <a:schemeClr val="bg1"/>
                </a:solidFill>
              </a:rPr>
              <a:t>MOSES			</a:t>
            </a:r>
            <a:r>
              <a:rPr lang="en-US" sz="1600" dirty="0">
                <a:solidFill>
                  <a:schemeClr val="bg1"/>
                </a:solidFill>
              </a:rPr>
              <a:t>Evil heart of unbelief, err in heart, </a:t>
            </a:r>
            <a:r>
              <a:rPr lang="en-US" dirty="0">
                <a:solidFill>
                  <a:schemeClr val="bg1"/>
                </a:solidFill>
              </a:rPr>
              <a:t>(-) </a:t>
            </a:r>
            <a:r>
              <a:rPr lang="en-US" sz="1600" dirty="0">
                <a:solidFill>
                  <a:schemeClr val="bg1"/>
                </a:solidFill>
              </a:rPr>
              <a:t>ye, you, your- they, them</a:t>
            </a:r>
            <a:endParaRPr lang="en-US" dirty="0">
              <a:solidFill>
                <a:schemeClr val="bg1"/>
              </a:solidFill>
            </a:endParaRPr>
          </a:p>
          <a:p>
            <a:r>
              <a:rPr lang="en-US" sz="1200" dirty="0">
                <a:solidFill>
                  <a:schemeClr val="bg1"/>
                </a:solidFill>
              </a:rPr>
              <a:t>							</a:t>
            </a:r>
          </a:p>
          <a:p>
            <a:r>
              <a:rPr lang="en-US" b="1" dirty="0">
                <a:solidFill>
                  <a:schemeClr val="bg1"/>
                </a:solidFill>
              </a:rPr>
              <a:t>3. Repent not</a:t>
            </a:r>
            <a:r>
              <a:rPr lang="en-US" b="1" dirty="0">
                <a:solidFill>
                  <a:schemeClr val="bg1"/>
                </a:solidFill>
                <a:latin typeface="Rockwell" panose="02060603020205020403" pitchFamily="18" charset="0"/>
              </a:rPr>
              <a:t> </a:t>
            </a:r>
            <a:r>
              <a:rPr lang="en-US" b="1" dirty="0">
                <a:solidFill>
                  <a:schemeClr val="bg1"/>
                </a:solidFill>
              </a:rPr>
              <a:t>(6:4-8) </a:t>
            </a:r>
            <a:r>
              <a:rPr lang="en-US" dirty="0">
                <a:solidFill>
                  <a:schemeClr val="bg1"/>
                </a:solidFill>
              </a:rPr>
              <a:t>			       5.  </a:t>
            </a:r>
            <a:r>
              <a:rPr lang="en-US" i="1" dirty="0">
                <a:solidFill>
                  <a:schemeClr val="bg1"/>
                </a:solidFill>
              </a:rPr>
              <a:t>(+) 5:11-6:3, 6:9 -10:23  </a:t>
            </a:r>
            <a:r>
              <a:rPr lang="en-US" sz="1600" dirty="0">
                <a:solidFill>
                  <a:schemeClr val="bg1"/>
                </a:solidFill>
              </a:rPr>
              <a:t> they, them, those</a:t>
            </a:r>
            <a:r>
              <a:rPr lang="en-US" dirty="0">
                <a:solidFill>
                  <a:schemeClr val="bg1"/>
                </a:solidFill>
              </a:rPr>
              <a:t> (+) teachers, babe, beloved, brethren</a:t>
            </a:r>
            <a:endParaRPr lang="en-US" sz="2000" dirty="0">
              <a:solidFill>
                <a:schemeClr val="bg1"/>
              </a:solidFill>
            </a:endParaRPr>
          </a:p>
          <a:p>
            <a:r>
              <a:rPr lang="en-US" dirty="0">
                <a:solidFill>
                  <a:schemeClr val="bg1"/>
                </a:solidFill>
              </a:rPr>
              <a:t>		(priesthood, 4:14-10:37)	    PRIESTS			</a:t>
            </a:r>
            <a:r>
              <a:rPr lang="en-US" b="1" dirty="0">
                <a:solidFill>
                  <a:schemeClr val="bg1"/>
                </a:solidFill>
                <a:latin typeface="Rockwell" panose="02060603020205020403" pitchFamily="18" charset="0"/>
              </a:rPr>
              <a:t>1 John 2:18-19</a:t>
            </a:r>
            <a:r>
              <a:rPr lang="en-US" dirty="0">
                <a:solidFill>
                  <a:schemeClr val="bg1"/>
                </a:solidFill>
                <a:latin typeface="Rockwell" panose="02060603020205020403" pitchFamily="18" charset="0"/>
              </a:rPr>
              <a:t> </a:t>
            </a:r>
            <a:r>
              <a:rPr lang="en-US" sz="1600" dirty="0">
                <a:solidFill>
                  <a:schemeClr val="bg1"/>
                </a:solidFill>
                <a:latin typeface="Rockwell" panose="02060603020205020403" pitchFamily="18" charset="0"/>
              </a:rPr>
              <a:t>antichrists, They went out from us, not of us</a:t>
            </a:r>
            <a:endParaRPr lang="en-US" dirty="0">
              <a:solidFill>
                <a:schemeClr val="bg1"/>
              </a:solidFill>
              <a:latin typeface="Rockwell" panose="02060603020205020403" pitchFamily="18" charset="0"/>
            </a:endParaRPr>
          </a:p>
          <a:p>
            <a:r>
              <a:rPr lang="en-US" sz="1200" dirty="0">
                <a:solidFill>
                  <a:schemeClr val="bg1"/>
                </a:solidFill>
              </a:rPr>
              <a:t>							</a:t>
            </a:r>
          </a:p>
          <a:p>
            <a:r>
              <a:rPr lang="en-US" b="1" dirty="0">
                <a:solidFill>
                  <a:schemeClr val="bg1"/>
                </a:solidFill>
              </a:rPr>
              <a:t>4. </a:t>
            </a:r>
            <a:r>
              <a:rPr lang="en-US" b="1" dirty="0">
                <a:solidFill>
                  <a:schemeClr val="bg1"/>
                </a:solidFill>
                <a:latin typeface="Rockwell" panose="02060603020205020403" pitchFamily="18" charset="0"/>
              </a:rPr>
              <a:t>Reject grace </a:t>
            </a:r>
            <a:r>
              <a:rPr lang="en-US" b="1" dirty="0">
                <a:solidFill>
                  <a:schemeClr val="bg1"/>
                </a:solidFill>
              </a:rPr>
              <a:t>(10:26-29, 38-39) </a:t>
            </a:r>
            <a:r>
              <a:rPr lang="en-US" b="1" i="1" dirty="0">
                <a:solidFill>
                  <a:schemeClr val="bg1"/>
                </a:solidFill>
              </a:rPr>
              <a:t> </a:t>
            </a:r>
            <a:r>
              <a:rPr lang="en-US" dirty="0">
                <a:solidFill>
                  <a:schemeClr val="bg1"/>
                </a:solidFill>
              </a:rPr>
              <a:t>6.  </a:t>
            </a:r>
            <a:r>
              <a:rPr lang="en-US" i="1" dirty="0">
                <a:solidFill>
                  <a:schemeClr val="bg1"/>
                </a:solidFill>
              </a:rPr>
              <a:t>(+) 10:24-25, 30-37</a:t>
            </a:r>
            <a:r>
              <a:rPr lang="en-US" dirty="0">
                <a:solidFill>
                  <a:schemeClr val="bg1"/>
                </a:solidFill>
              </a:rPr>
              <a:t>	Decision:  Moses law or the Son of God, 32-34 persecuted</a:t>
            </a:r>
          </a:p>
          <a:p>
            <a:r>
              <a:rPr lang="en-US" dirty="0">
                <a:solidFill>
                  <a:schemeClr val="bg1"/>
                </a:solidFill>
              </a:rPr>
              <a:t>   (26-29 knowledge, 38-39 faith)	    SACRIFICES		sorer punishment, </a:t>
            </a:r>
            <a:r>
              <a:rPr lang="en-US" dirty="0">
                <a:solidFill>
                  <a:schemeClr val="bg1"/>
                </a:solidFill>
                <a:latin typeface="Rockwell" panose="02060603020205020403" pitchFamily="18" charset="0"/>
              </a:rPr>
              <a:t>Matthew 11:23-24, Sodom &amp; Gomorrah</a:t>
            </a:r>
          </a:p>
          <a:p>
            <a:endParaRPr lang="en-US" sz="1200" dirty="0">
              <a:solidFill>
                <a:schemeClr val="bg1"/>
              </a:solidFill>
            </a:endParaRPr>
          </a:p>
          <a:p>
            <a:r>
              <a:rPr lang="en-US" dirty="0">
                <a:solidFill>
                  <a:schemeClr val="bg1"/>
                </a:solidFill>
              </a:rPr>
              <a:t>5. </a:t>
            </a:r>
            <a:r>
              <a:rPr lang="en-US" b="1" dirty="0">
                <a:solidFill>
                  <a:schemeClr val="bg1"/>
                </a:solidFill>
                <a:latin typeface="Rockwell" panose="02060603020205020403" pitchFamily="18" charset="0"/>
              </a:rPr>
              <a:t>Rejected Esau </a:t>
            </a:r>
            <a:r>
              <a:rPr lang="en-US" dirty="0">
                <a:solidFill>
                  <a:schemeClr val="bg1"/>
                </a:solidFill>
              </a:rPr>
              <a:t>(12:15-17)            3.  </a:t>
            </a:r>
            <a:r>
              <a:rPr lang="en-US" i="1" dirty="0">
                <a:solidFill>
                  <a:schemeClr val="bg1"/>
                </a:solidFill>
              </a:rPr>
              <a:t>(+) 11:1-12:14, 12:18-24  	</a:t>
            </a:r>
            <a:r>
              <a:rPr lang="en-US" dirty="0">
                <a:solidFill>
                  <a:schemeClr val="bg1"/>
                </a:solidFill>
              </a:rPr>
              <a:t>FAITH</a:t>
            </a:r>
            <a:r>
              <a:rPr lang="en-US" sz="1600" dirty="0">
                <a:solidFill>
                  <a:schemeClr val="bg1"/>
                </a:solidFill>
              </a:rPr>
              <a:t>, </a:t>
            </a:r>
            <a:r>
              <a:rPr lang="en-US" dirty="0">
                <a:solidFill>
                  <a:schemeClr val="bg1"/>
                </a:solidFill>
              </a:rPr>
              <a:t>Abel to John the Baptist.  we, us, our</a:t>
            </a:r>
          </a:p>
          <a:p>
            <a:r>
              <a:rPr lang="en-US" sz="1600" i="1" dirty="0">
                <a:solidFill>
                  <a:schemeClr val="bg1"/>
                </a:solidFill>
              </a:rPr>
              <a:t>                                                                                                                       </a:t>
            </a:r>
            <a:r>
              <a:rPr lang="en-US" sz="1600" dirty="0">
                <a:solidFill>
                  <a:schemeClr val="bg1"/>
                </a:solidFill>
              </a:rPr>
              <a:t>Discipline by the Father, children, sons, church of the firstborn     </a:t>
            </a:r>
          </a:p>
          <a:p>
            <a:endParaRPr lang="en-US" sz="1200" i="1" dirty="0">
              <a:solidFill>
                <a:schemeClr val="bg1"/>
              </a:solidFill>
            </a:endParaRPr>
          </a:p>
          <a:p>
            <a:r>
              <a:rPr lang="en-US" sz="100" b="1" i="1" dirty="0">
                <a:solidFill>
                  <a:schemeClr val="bg1"/>
                </a:solidFill>
              </a:rPr>
              <a:t>								</a:t>
            </a:r>
          </a:p>
          <a:p>
            <a:r>
              <a:rPr lang="en-US" b="1" i="1" dirty="0">
                <a:solidFill>
                  <a:schemeClr val="bg1"/>
                </a:solidFill>
              </a:rPr>
              <a:t>								     </a:t>
            </a:r>
            <a:r>
              <a:rPr lang="en-US" b="1" u="sng" dirty="0">
                <a:solidFill>
                  <a:schemeClr val="bg1"/>
                </a:solidFill>
              </a:rPr>
              <a:t>LOOK UP</a:t>
            </a:r>
            <a:r>
              <a:rPr lang="en-US" dirty="0">
                <a:solidFill>
                  <a:schemeClr val="bg1"/>
                </a:solidFill>
              </a:rPr>
              <a:t>			Malachi 1:1-3, </a:t>
            </a:r>
            <a:r>
              <a:rPr lang="en-US" b="1" dirty="0">
                <a:solidFill>
                  <a:schemeClr val="bg1"/>
                </a:solidFill>
                <a:latin typeface="Rockwell" panose="02060603020205020403" pitchFamily="18" charset="0"/>
              </a:rPr>
              <a:t>Romans 9:10-23</a:t>
            </a:r>
          </a:p>
          <a:p>
            <a:r>
              <a:rPr lang="en-US" dirty="0">
                <a:solidFill>
                  <a:schemeClr val="bg1"/>
                </a:solidFill>
              </a:rPr>
              <a:t>6. </a:t>
            </a:r>
            <a:r>
              <a:rPr lang="en-US" b="1" dirty="0">
                <a:solidFill>
                  <a:schemeClr val="bg1"/>
                </a:solidFill>
                <a:latin typeface="Rockwell" panose="02060603020205020403" pitchFamily="18" charset="0"/>
              </a:rPr>
              <a:t>Refuse Jesus </a:t>
            </a:r>
            <a:r>
              <a:rPr lang="en-US" dirty="0">
                <a:solidFill>
                  <a:schemeClr val="bg1"/>
                </a:solidFill>
              </a:rPr>
              <a:t>(12:25-27) 	       3.  </a:t>
            </a:r>
            <a:r>
              <a:rPr lang="en-US" i="1" dirty="0">
                <a:solidFill>
                  <a:schemeClr val="bg1"/>
                </a:solidFill>
              </a:rPr>
              <a:t>(+) 12:28-13:25</a:t>
            </a:r>
            <a:r>
              <a:rPr lang="en-US" dirty="0">
                <a:solidFill>
                  <a:schemeClr val="bg1"/>
                </a:solidFill>
              </a:rPr>
              <a:t>		we, us, our, brotherly love, heart established with grace</a:t>
            </a:r>
          </a:p>
          <a:p>
            <a:r>
              <a:rPr lang="en-US" dirty="0">
                <a:solidFill>
                  <a:schemeClr val="bg1"/>
                </a:solidFill>
              </a:rPr>
              <a:t>			shake earth (Mt Sinai, Moses) SHAKABLE/UNSHAKABLE (Mt Zion, Jesus) shake heaven				               </a:t>
            </a:r>
          </a:p>
          <a:p>
            <a:r>
              <a:rPr lang="en-US" dirty="0">
                <a:solidFill>
                  <a:schemeClr val="bg1"/>
                </a:solidFill>
              </a:rPr>
              <a:t>						        (-) </a:t>
            </a:r>
            <a:r>
              <a:rPr lang="en-US" sz="1600" dirty="0">
                <a:solidFill>
                  <a:schemeClr val="bg1"/>
                </a:solidFill>
              </a:rPr>
              <a:t>32 verses of 303 verses = 10% (+) 90% to edify the Hebrew saints</a:t>
            </a:r>
          </a:p>
          <a:p>
            <a:endParaRPr lang="en-US" sz="700" dirty="0">
              <a:solidFill>
                <a:schemeClr val="bg1"/>
              </a:solidFill>
            </a:endParaRPr>
          </a:p>
          <a:p>
            <a:pPr>
              <a:lnSpc>
                <a:spcPts val="1200"/>
              </a:lnSpc>
            </a:pPr>
            <a:endParaRPr lang="en-US" sz="1600" b="1" dirty="0">
              <a:solidFill>
                <a:schemeClr val="bg1"/>
              </a:solidFill>
              <a:latin typeface="Verdana" panose="020B0604030504040204" pitchFamily="34" charset="0"/>
              <a:ea typeface="Cambria Math" panose="02040503050406030204" pitchFamily="18" charset="0"/>
              <a:cs typeface="Wingdings 3" panose="05040102010807070707" pitchFamily="18" charset="2"/>
            </a:endParaRPr>
          </a:p>
          <a:p>
            <a:pPr>
              <a:lnSpc>
                <a:spcPts val="1200"/>
              </a:lnSpc>
            </a:pPr>
            <a:r>
              <a:rPr lang="en-US" sz="2000" b="1" dirty="0">
                <a:solidFill>
                  <a:schemeClr val="bg1"/>
                </a:solidFill>
                <a:latin typeface="Rockwell" panose="02060603020205020403" pitchFamily="18" charset="0"/>
                <a:ea typeface="Cambria Math" panose="02040503050406030204" pitchFamily="18" charset="0"/>
                <a:cs typeface="Wingdings 3" panose="05040102010807070707" pitchFamily="18" charset="2"/>
              </a:rPr>
              <a:t>Decision:  If you died tonight, would you go to heaven?</a:t>
            </a:r>
          </a:p>
          <a:p>
            <a:pPr>
              <a:lnSpc>
                <a:spcPts val="1200"/>
              </a:lnSpc>
            </a:pPr>
            <a:endParaRPr lang="en-US" sz="3200" b="1" dirty="0">
              <a:solidFill>
                <a:schemeClr val="bg1"/>
              </a:solidFill>
              <a:latin typeface="Rockwell" panose="02060603020205020403" pitchFamily="18" charset="0"/>
              <a:ea typeface="Cambria Math" panose="02040503050406030204" pitchFamily="18" charset="0"/>
              <a:cs typeface="Wingdings 3" panose="05040102010807070707" pitchFamily="18" charset="2"/>
            </a:endParaRPr>
          </a:p>
          <a:p>
            <a:pPr>
              <a:lnSpc>
                <a:spcPts val="1200"/>
              </a:lnSpc>
            </a:pPr>
            <a:r>
              <a:rPr lang="en-US" sz="1400" dirty="0">
                <a:solidFill>
                  <a:schemeClr val="bg1"/>
                </a:solidFill>
                <a:latin typeface="Rockwell" panose="02060603020205020403" pitchFamily="18" charset="0"/>
                <a:ea typeface="Cambria Math" panose="02040503050406030204" pitchFamily="18" charset="0"/>
                <a:cs typeface="Wingdings 3" panose="05040102010807070707" pitchFamily="18" charset="2"/>
              </a:rPr>
              <a:t>Acts 1:8 &gt; Acts 10 (Cornelius) &gt; Acts 15 (Jerusalem) &gt; Acts 28:28 (Gentiles) &gt; Galatians &gt; 2 Corinthians 10-13 (13:5, examine yourselves, whether </a:t>
            </a:r>
          </a:p>
          <a:p>
            <a:pPr>
              <a:lnSpc>
                <a:spcPts val="1200"/>
              </a:lnSpc>
            </a:pPr>
            <a:endParaRPr lang="en-US" sz="1400" dirty="0">
              <a:solidFill>
                <a:schemeClr val="bg1"/>
              </a:solidFill>
              <a:latin typeface="Rockwell" panose="02060603020205020403" pitchFamily="18" charset="0"/>
              <a:ea typeface="Cambria Math" panose="02040503050406030204" pitchFamily="18" charset="0"/>
              <a:cs typeface="Wingdings 3" panose="05040102010807070707" pitchFamily="18" charset="2"/>
            </a:endParaRPr>
          </a:p>
          <a:p>
            <a:pPr>
              <a:lnSpc>
                <a:spcPts val="1200"/>
              </a:lnSpc>
            </a:pPr>
            <a:r>
              <a:rPr lang="en-US" sz="1400" dirty="0">
                <a:solidFill>
                  <a:schemeClr val="bg1"/>
                </a:solidFill>
                <a:latin typeface="Rockwell" panose="02060603020205020403" pitchFamily="18" charset="0"/>
                <a:ea typeface="Cambria Math" panose="02040503050406030204" pitchFamily="18" charset="0"/>
                <a:cs typeface="Wingdings 3" panose="05040102010807070707" pitchFamily="18" charset="2"/>
              </a:rPr>
              <a:t>ye be in the faith; prove your own selves.  Know ye not your own selves, how that Jesus Christ is in you, except ye be reprobates).  Hebrews.</a:t>
            </a:r>
          </a:p>
        </p:txBody>
      </p:sp>
      <p:sp>
        <p:nvSpPr>
          <p:cNvPr id="5" name="AutoShape 4" descr="Huldah Gates - Madain Project (en)">
            <a:extLst>
              <a:ext uri="{FF2B5EF4-FFF2-40B4-BE49-F238E27FC236}">
                <a16:creationId xmlns:a16="http://schemas.microsoft.com/office/drawing/2014/main" id="{53605CB4-BCB8-8D7E-2CA3-F05A0BB272F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uldah Gate in Jerusalem | leonmauldin.blog">
            <a:extLst>
              <a:ext uri="{FF2B5EF4-FFF2-40B4-BE49-F238E27FC236}">
                <a16:creationId xmlns:a16="http://schemas.microsoft.com/office/drawing/2014/main" id="{AB254A48-BA6A-0661-EF59-966DFB0B727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Huldah Gate in Jerusalem | leonmauldin.blog">
            <a:extLst>
              <a:ext uri="{FF2B5EF4-FFF2-40B4-BE49-F238E27FC236}">
                <a16:creationId xmlns:a16="http://schemas.microsoft.com/office/drawing/2014/main" id="{4B034557-FA52-A8F9-4DD4-D9EF4451AB0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Huldah Gate in Jerusalem | leonmauldin.blog">
            <a:extLst>
              <a:ext uri="{FF2B5EF4-FFF2-40B4-BE49-F238E27FC236}">
                <a16:creationId xmlns:a16="http://schemas.microsoft.com/office/drawing/2014/main" id="{FEBC44E5-9FE9-C008-BEA7-A2746E20963E}"/>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Huldah Gate in Jerusalem | leonmauldin.blog">
            <a:extLst>
              <a:ext uri="{FF2B5EF4-FFF2-40B4-BE49-F238E27FC236}">
                <a16:creationId xmlns:a16="http://schemas.microsoft.com/office/drawing/2014/main" id="{C8A6031B-F8EE-5F0C-5A6A-2834EEB2CC3A}"/>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962DF3A2-66A6-20A7-F472-B899338A01A9}"/>
              </a:ext>
            </a:extLst>
          </p:cNvPr>
          <p:cNvPicPr>
            <a:picLocks noChangeAspect="1"/>
          </p:cNvPicPr>
          <p:nvPr/>
        </p:nvPicPr>
        <p:blipFill>
          <a:blip r:embed="rId2"/>
          <a:stretch>
            <a:fillRect/>
          </a:stretch>
        </p:blipFill>
        <p:spPr>
          <a:xfrm>
            <a:off x="18035280" y="-2271487"/>
            <a:ext cx="211482" cy="141470"/>
          </a:xfrm>
          <a:prstGeom prst="rect">
            <a:avLst/>
          </a:prstGeom>
        </p:spPr>
      </p:pic>
      <p:sp>
        <p:nvSpPr>
          <p:cNvPr id="2" name="Rectangle 2">
            <a:extLst>
              <a:ext uri="{FF2B5EF4-FFF2-40B4-BE49-F238E27FC236}">
                <a16:creationId xmlns:a16="http://schemas.microsoft.com/office/drawing/2014/main" id="{3F58ED5F-72B3-4221-E2E3-DF8959463792}"/>
              </a:ext>
            </a:extLst>
          </p:cNvPr>
          <p:cNvSpPr>
            <a:spLocks noChangeArrowheads="1"/>
          </p:cNvSpPr>
          <p:nvPr/>
        </p:nvSpPr>
        <p:spPr bwMode="auto">
          <a:xfrm flipV="1">
            <a:off x="5822604" y="51592"/>
            <a:ext cx="63249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86072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FA938-9B0B-99C5-F4D8-390A15AAF18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2DFDDC1-04F5-B18C-5518-BA3D51952B86}"/>
              </a:ext>
            </a:extLst>
          </p:cNvPr>
          <p:cNvSpPr txBox="1"/>
          <p:nvPr/>
        </p:nvSpPr>
        <p:spPr>
          <a:xfrm>
            <a:off x="22225" y="0"/>
            <a:ext cx="12147549" cy="6647974"/>
          </a:xfrm>
          <a:prstGeom prst="rect">
            <a:avLst/>
          </a:prstGeom>
          <a:solidFill>
            <a:schemeClr val="accent4">
              <a:lumMod val="20000"/>
              <a:lumOff val="80000"/>
            </a:schemeClr>
          </a:solidFill>
          <a:ln w="25400">
            <a:solidFill>
              <a:srgbClr val="00B050"/>
            </a:solidFill>
          </a:ln>
        </p:spPr>
        <p:txBody>
          <a:bodyPr wrap="square" rtlCol="0">
            <a:spAutoFit/>
          </a:bodyPr>
          <a:lstStyle/>
          <a:p>
            <a:pPr>
              <a:lnSpc>
                <a:spcPts val="1200"/>
              </a:lnSpc>
            </a:pPr>
            <a:endParaRPr lang="en-US" sz="2000" b="1" dirty="0">
              <a:solidFill>
                <a:schemeClr val="bg1"/>
              </a:solidFill>
              <a:latin typeface="Rockwell" panose="02060603020205020403" pitchFamily="18" charset="0"/>
              <a:ea typeface="Cambria Math" panose="02040503050406030204" pitchFamily="18" charset="0"/>
              <a:cs typeface="Wingdings 3" panose="05040102010807070707" pitchFamily="18" charset="2"/>
            </a:endParaRPr>
          </a:p>
          <a:p>
            <a:r>
              <a:rPr lang="en-US" sz="1600" dirty="0">
                <a:solidFill>
                  <a:schemeClr val="bg1"/>
                </a:solidFill>
              </a:rPr>
              <a:t>Early church historian Eusibius, 300s AD, records Clement of Alexandria, who believes Paul wrote Hebrews in the Hebrew language (Acts 21:40, 22:, 26:14, Philippians 3:5, and Romans 9:1-5), then Luke translated the epistle into Greek.  Timothy and Paul are in prison in Rome, Philemon 1:1.  All 14 of Paul’s letters end with grace.  </a:t>
            </a:r>
          </a:p>
          <a:p>
            <a:endParaRPr lang="en-US" sz="1600" dirty="0">
              <a:solidFill>
                <a:schemeClr val="bg1"/>
              </a:solidFill>
            </a:endParaRPr>
          </a:p>
          <a:p>
            <a:r>
              <a:rPr lang="en-US" sz="1600" dirty="0">
                <a:solidFill>
                  <a:schemeClr val="bg1"/>
                </a:solidFill>
              </a:rPr>
              <a:t>Note: </a:t>
            </a:r>
            <a:r>
              <a:rPr lang="en-US" sz="1600" dirty="0" err="1">
                <a:solidFill>
                  <a:schemeClr val="bg1"/>
                </a:solidFill>
              </a:rPr>
              <a:t>Arminians</a:t>
            </a:r>
            <a:r>
              <a:rPr lang="en-US" sz="1600" dirty="0">
                <a:solidFill>
                  <a:schemeClr val="bg1"/>
                </a:solidFill>
              </a:rPr>
              <a:t> focus on anyone, anytime can make the choice to be saved, then personal holiness and perseverance to stay saved.  Calvinists focus on initial salvation being real and forever, as God draws people to Himself, which produces personal holiness for the growing believer</a:t>
            </a:r>
          </a:p>
          <a:p>
            <a:r>
              <a:rPr lang="en-US" sz="1600" dirty="0">
                <a:solidFill>
                  <a:schemeClr val="bg1"/>
                </a:solidFill>
              </a:rPr>
              <a:t> </a:t>
            </a:r>
          </a:p>
          <a:p>
            <a:r>
              <a:rPr lang="en-US" sz="1600" b="1" dirty="0">
                <a:solidFill>
                  <a:schemeClr val="bg1"/>
                </a:solidFill>
              </a:rPr>
              <a:t>3.  Eternal Salvation cannot be lost (the unbelieving Hebrews in the Church)</a:t>
            </a:r>
            <a:endParaRPr lang="en-US" sz="1600" dirty="0">
              <a:solidFill>
                <a:schemeClr val="bg1"/>
              </a:solidFill>
            </a:endParaRPr>
          </a:p>
          <a:p>
            <a:r>
              <a:rPr lang="en-US" sz="1600" dirty="0">
                <a:solidFill>
                  <a:schemeClr val="bg1"/>
                </a:solidFill>
              </a:rPr>
              <a:t>Hebrews 3:14 For we are made partakers of Christ, if we hold the beginning of our confidence </a:t>
            </a:r>
            <a:r>
              <a:rPr lang="en-US" sz="1600" dirty="0" err="1">
                <a:solidFill>
                  <a:schemeClr val="bg1"/>
                </a:solidFill>
              </a:rPr>
              <a:t>stedfast</a:t>
            </a:r>
            <a:r>
              <a:rPr lang="en-US" sz="1600" dirty="0">
                <a:solidFill>
                  <a:schemeClr val="bg1"/>
                </a:solidFill>
              </a:rPr>
              <a:t> unto the end.</a:t>
            </a:r>
            <a:r>
              <a:rPr lang="en-US" sz="1600" b="1" dirty="0">
                <a:solidFill>
                  <a:schemeClr val="bg1"/>
                </a:solidFill>
              </a:rPr>
              <a:t>  Note: One has to be a believer to hold fast and not fall away.</a:t>
            </a:r>
            <a:endParaRPr lang="en-US" sz="1600" dirty="0">
              <a:solidFill>
                <a:schemeClr val="bg1"/>
              </a:solidFill>
            </a:endParaRPr>
          </a:p>
          <a:p>
            <a:r>
              <a:rPr lang="en-US" sz="1600" dirty="0">
                <a:solidFill>
                  <a:schemeClr val="bg1"/>
                </a:solidFill>
              </a:rPr>
              <a:t> </a:t>
            </a:r>
          </a:p>
          <a:p>
            <a:r>
              <a:rPr lang="en-US" sz="1600" dirty="0">
                <a:solidFill>
                  <a:schemeClr val="bg1"/>
                </a:solidFill>
              </a:rPr>
              <a:t>Hebrews 6:6 If they shall fall away, to renew them again unto repentance; seeing they crucify to themselves the Son of God afresh, and put [him] to an open shame.  </a:t>
            </a:r>
            <a:r>
              <a:rPr lang="en-US" sz="1600" b="1" dirty="0">
                <a:solidFill>
                  <a:schemeClr val="bg1"/>
                </a:solidFill>
              </a:rPr>
              <a:t>Note: A good analogy would be the difference between marrying someone and just dating or living with them.</a:t>
            </a:r>
            <a:endParaRPr lang="en-US" sz="1600" dirty="0">
              <a:solidFill>
                <a:schemeClr val="bg1"/>
              </a:solidFill>
            </a:endParaRPr>
          </a:p>
          <a:p>
            <a:endParaRPr lang="en-US" sz="1600" b="1" dirty="0">
              <a:solidFill>
                <a:schemeClr val="bg1"/>
              </a:solidFill>
            </a:endParaRPr>
          </a:p>
          <a:p>
            <a:r>
              <a:rPr lang="en-US" sz="1600" b="1" dirty="0">
                <a:solidFill>
                  <a:schemeClr val="bg1"/>
                </a:solidFill>
              </a:rPr>
              <a:t>John Calvin addresses this problem of “falling away” in his </a:t>
            </a:r>
            <a:r>
              <a:rPr lang="en-US" sz="1600" b="1" i="1" dirty="0">
                <a:solidFill>
                  <a:schemeClr val="bg1"/>
                </a:solidFill>
              </a:rPr>
              <a:t>Institutes of the Christian Religion</a:t>
            </a:r>
            <a:r>
              <a:rPr lang="en-US" sz="1600" b="1" dirty="0">
                <a:solidFill>
                  <a:schemeClr val="bg1"/>
                </a:solidFill>
              </a:rPr>
              <a:t>.</a:t>
            </a:r>
            <a:r>
              <a:rPr lang="en-US" sz="1600" dirty="0">
                <a:solidFill>
                  <a:schemeClr val="bg1"/>
                </a:solidFill>
              </a:rPr>
              <a:t> He writes, “experience shows that the reprobate are sometimes affected in a way so similar to the Elect.”  In fact, they can “truly feel the efficacy of the Gospel,” and there is no reason why the Lord could not allow the reprobate “some taste of His grace,” or “irradiate their minds with some sparks of His </a:t>
            </a:r>
            <a:r>
              <a:rPr lang="en-US" sz="1600" dirty="0" err="1">
                <a:solidFill>
                  <a:schemeClr val="bg1"/>
                </a:solidFill>
              </a:rPr>
              <a:t>light.”However</a:t>
            </a:r>
            <a:r>
              <a:rPr lang="en-US" sz="1600" dirty="0">
                <a:solidFill>
                  <a:schemeClr val="bg1"/>
                </a:solidFill>
              </a:rPr>
              <a:t>, this is only what is called a “temporary </a:t>
            </a:r>
            <a:r>
              <a:rPr lang="en-US" sz="1600" dirty="0" err="1">
                <a:solidFill>
                  <a:schemeClr val="bg1"/>
                </a:solidFill>
              </a:rPr>
              <a:t>faith.”Calvin</a:t>
            </a:r>
            <a:r>
              <a:rPr lang="en-US" sz="1600" dirty="0">
                <a:solidFill>
                  <a:schemeClr val="bg1"/>
                </a:solidFill>
              </a:rPr>
              <a:t> writes further, “Not that they truly perceive the power of spiritual grace and the sure light of faith; but the Lord--the better to convict them, and leave them without excuse--instills into their minds such a sense of His goodness as can be felt without the Spirit of adoption.”  Calvin states that the unsaved person in this situation lays hold to the “shadow” instead of the “substance.”</a:t>
            </a:r>
          </a:p>
          <a:p>
            <a:endParaRPr lang="en-US" sz="1600" dirty="0">
              <a:solidFill>
                <a:schemeClr val="bg1"/>
              </a:solidFill>
            </a:endParaRPr>
          </a:p>
          <a:p>
            <a:r>
              <a:rPr lang="en-US" sz="1600" b="1" dirty="0">
                <a:solidFill>
                  <a:schemeClr val="bg1"/>
                </a:solidFill>
              </a:rPr>
              <a:t>Matthew Henry and William MacDonald</a:t>
            </a:r>
            <a:r>
              <a:rPr lang="en-US" sz="1600" dirty="0">
                <a:solidFill>
                  <a:schemeClr val="bg1"/>
                </a:solidFill>
              </a:rPr>
              <a:t> write the same in their commentaries.  Matthew Henry was the teacher of George Whitfield.  </a:t>
            </a:r>
            <a:endParaRPr lang="en-US" dirty="0">
              <a:solidFill>
                <a:schemeClr val="bg1"/>
              </a:solidFill>
              <a:latin typeface="Rockwell" panose="02060603020205020403" pitchFamily="18" charset="0"/>
              <a:ea typeface="Cambria Math" panose="02040503050406030204" pitchFamily="18" charset="0"/>
              <a:cs typeface="Wingdings 3" panose="05040102010807070707" pitchFamily="18" charset="2"/>
            </a:endParaRPr>
          </a:p>
        </p:txBody>
      </p:sp>
      <p:sp>
        <p:nvSpPr>
          <p:cNvPr id="5" name="AutoShape 4" descr="Huldah Gates - Madain Project (en)">
            <a:extLst>
              <a:ext uri="{FF2B5EF4-FFF2-40B4-BE49-F238E27FC236}">
                <a16:creationId xmlns:a16="http://schemas.microsoft.com/office/drawing/2014/main" id="{DD35E1CC-AF00-EE9E-8BFC-BE180C4131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uldah Gate in Jerusalem | leonmauldin.blog">
            <a:extLst>
              <a:ext uri="{FF2B5EF4-FFF2-40B4-BE49-F238E27FC236}">
                <a16:creationId xmlns:a16="http://schemas.microsoft.com/office/drawing/2014/main" id="{5D227372-02FB-908B-3868-BD684049F81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Huldah Gate in Jerusalem | leonmauldin.blog">
            <a:extLst>
              <a:ext uri="{FF2B5EF4-FFF2-40B4-BE49-F238E27FC236}">
                <a16:creationId xmlns:a16="http://schemas.microsoft.com/office/drawing/2014/main" id="{83F30208-7920-24C9-98EE-7C2A473E5CF7}"/>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Huldah Gate in Jerusalem | leonmauldin.blog">
            <a:extLst>
              <a:ext uri="{FF2B5EF4-FFF2-40B4-BE49-F238E27FC236}">
                <a16:creationId xmlns:a16="http://schemas.microsoft.com/office/drawing/2014/main" id="{0BC27991-228B-8CF0-17D1-693D513FFA32}"/>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Huldah Gate in Jerusalem | leonmauldin.blog">
            <a:extLst>
              <a:ext uri="{FF2B5EF4-FFF2-40B4-BE49-F238E27FC236}">
                <a16:creationId xmlns:a16="http://schemas.microsoft.com/office/drawing/2014/main" id="{4661BEF9-1E9D-BDB1-1B21-D8AE53161B6F}"/>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09C3049A-E481-1458-57F6-8E8330B96297}"/>
              </a:ext>
            </a:extLst>
          </p:cNvPr>
          <p:cNvPicPr>
            <a:picLocks noChangeAspect="1"/>
          </p:cNvPicPr>
          <p:nvPr/>
        </p:nvPicPr>
        <p:blipFill>
          <a:blip r:embed="rId2"/>
          <a:stretch>
            <a:fillRect/>
          </a:stretch>
        </p:blipFill>
        <p:spPr>
          <a:xfrm>
            <a:off x="18035280" y="-2271487"/>
            <a:ext cx="211482" cy="141470"/>
          </a:xfrm>
          <a:prstGeom prst="rect">
            <a:avLst/>
          </a:prstGeom>
        </p:spPr>
      </p:pic>
      <p:sp>
        <p:nvSpPr>
          <p:cNvPr id="2" name="Rectangle 2">
            <a:extLst>
              <a:ext uri="{FF2B5EF4-FFF2-40B4-BE49-F238E27FC236}">
                <a16:creationId xmlns:a16="http://schemas.microsoft.com/office/drawing/2014/main" id="{A1718562-F065-E476-BBDB-18FC3A36CE4D}"/>
              </a:ext>
            </a:extLst>
          </p:cNvPr>
          <p:cNvSpPr>
            <a:spLocks noChangeArrowheads="1"/>
          </p:cNvSpPr>
          <p:nvPr/>
        </p:nvSpPr>
        <p:spPr bwMode="auto">
          <a:xfrm flipV="1">
            <a:off x="5822604" y="51592"/>
            <a:ext cx="63249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128065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613"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2272E3B-CB80-4A22-9D66-E16027ED0E6E}">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3705CF02DF8540BC9025A980CBE32D" ma:contentTypeVersion="8" ma:contentTypeDescription="Create a new document." ma:contentTypeScope="" ma:versionID="7b59e85c8975facf180a11ca812390b4">
  <xsd:schema xmlns:xsd="http://www.w3.org/2001/XMLSchema" xmlns:xs="http://www.w3.org/2001/XMLSchema" xmlns:p="http://schemas.microsoft.com/office/2006/metadata/properties" xmlns:ns3="f98cc253-feff-40fd-b75e-dde241986d3d" xmlns:ns4="7ea62328-f9cb-43bf-99db-6009b3f2bb1b" targetNamespace="http://schemas.microsoft.com/office/2006/metadata/properties" ma:root="true" ma:fieldsID="9c119ad8aaef6563af41b60e6a070d4d" ns3:_="" ns4:_="">
    <xsd:import namespace="f98cc253-feff-40fd-b75e-dde241986d3d"/>
    <xsd:import namespace="7ea62328-f9cb-43bf-99db-6009b3f2bb1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cc253-feff-40fd-b75e-dde241986d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a62328-f9cb-43bf-99db-6009b3f2bb1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4657AF-EFCA-425B-866D-F2B846C840FE}">
  <ds:schemaRefs>
    <ds:schemaRef ds:uri="http://schemas.microsoft.com/sharepoint/v3/contenttype/forms"/>
  </ds:schemaRefs>
</ds:datastoreItem>
</file>

<file path=customXml/itemProps2.xml><?xml version="1.0" encoding="utf-8"?>
<ds:datastoreItem xmlns:ds="http://schemas.openxmlformats.org/officeDocument/2006/customXml" ds:itemID="{AE325EC8-9F89-4198-8218-91A34E1356D1}">
  <ds:schemaRefs>
    <ds:schemaRef ds:uri="http://purl.org/dc/elements/1.1/"/>
    <ds:schemaRef ds:uri="f98cc253-feff-40fd-b75e-dde241986d3d"/>
    <ds:schemaRef ds:uri="7ea62328-f9cb-43bf-99db-6009b3f2bb1b"/>
    <ds:schemaRef ds:uri="http://purl.org/dc/dcmitype/"/>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7AA0E26-2B78-4EE7-BE01-956B14188E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8cc253-feff-40fd-b75e-dde241986d3d"/>
    <ds:schemaRef ds:uri="7ea62328-f9cb-43bf-99db-6009b3f2bb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95751</TotalTime>
  <Words>1467</Words>
  <Application>Microsoft Office PowerPoint</Application>
  <PresentationFormat>Widescreen</PresentationFormat>
  <Paragraphs>111</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Bookman Old Style</vt:lpstr>
      <vt:lpstr>Calibri</vt:lpstr>
      <vt:lpstr>Gill Sans MT</vt:lpstr>
      <vt:lpstr>Rockwell</vt:lpstr>
      <vt:lpstr>Verdana</vt:lpstr>
      <vt:lpstr>Damask</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Heath</dc:creator>
  <cp:lastModifiedBy>Bill Heath</cp:lastModifiedBy>
  <cp:revision>1676</cp:revision>
  <cp:lastPrinted>2026-04-21T19:39:22Z</cp:lastPrinted>
  <dcterms:created xsi:type="dcterms:W3CDTF">2013-07-15T20:26:40Z</dcterms:created>
  <dcterms:modified xsi:type="dcterms:W3CDTF">2026-04-21T19:50:45Z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0x010100EF3705CF02DF8540BC9025A980CBE32D</vt:lpwstr>
  </property>
</Properties>
</file>