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4"/>
  </p:sldMasterIdLst>
  <p:notesMasterIdLst>
    <p:notesMasterId r:id="rId9"/>
  </p:notesMasterIdLst>
  <p:sldIdLst>
    <p:sldId id="376" r:id="rId5"/>
    <p:sldId id="370" r:id="rId6"/>
    <p:sldId id="382" r:id="rId7"/>
    <p:sldId id="381" r:id="rId8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B3D1DE-B96C-4D56-BD21-DD8A51316C2D}" v="2" dt="2025-11-05T21:46:29.4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59" autoAdjust="0"/>
    <p:restoredTop sz="94660"/>
  </p:normalViewPr>
  <p:slideViewPr>
    <p:cSldViewPr snapToGrid="0">
      <p:cViewPr varScale="1">
        <p:scale>
          <a:sx n="63" d="100"/>
          <a:sy n="63" d="100"/>
        </p:scale>
        <p:origin x="1124" y="7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Heath" userId="e5502471a9019beb" providerId="LiveId" clId="{813D262F-908F-4E50-9894-E380FCA4CA07}"/>
    <pc:docChg chg="undo custSel modSld">
      <pc:chgData name="Bill Heath" userId="e5502471a9019beb" providerId="LiveId" clId="{813D262F-908F-4E50-9894-E380FCA4CA07}" dt="2025-11-05T22:04:16.705" v="781" actId="20577"/>
      <pc:docMkLst>
        <pc:docMk/>
      </pc:docMkLst>
      <pc:sldChg chg="modSp mod">
        <pc:chgData name="Bill Heath" userId="e5502471a9019beb" providerId="LiveId" clId="{813D262F-908F-4E50-9894-E380FCA4CA07}" dt="2025-11-05T22:04:16.705" v="781" actId="20577"/>
        <pc:sldMkLst>
          <pc:docMk/>
          <pc:sldMk cId="3616800964" sldId="370"/>
        </pc:sldMkLst>
        <pc:spChg chg="mod">
          <ac:chgData name="Bill Heath" userId="e5502471a9019beb" providerId="LiveId" clId="{813D262F-908F-4E50-9894-E380FCA4CA07}" dt="2025-11-05T21:56:57.341" v="775" actId="20577"/>
          <ac:spMkLst>
            <pc:docMk/>
            <pc:sldMk cId="3616800964" sldId="370"/>
            <ac:spMk id="2" creationId="{618B703E-7010-E950-B94E-710F37D38E8C}"/>
          </ac:spMkLst>
        </pc:spChg>
        <pc:spChg chg="mod">
          <ac:chgData name="Bill Heath" userId="e5502471a9019beb" providerId="LiveId" clId="{813D262F-908F-4E50-9894-E380FCA4CA07}" dt="2025-11-05T21:49:18.870" v="681" actId="6549"/>
          <ac:spMkLst>
            <pc:docMk/>
            <pc:sldMk cId="3616800964" sldId="370"/>
            <ac:spMk id="3" creationId="{2B0FD5DB-FDD8-85C2-8228-D492EF8ABA92}"/>
          </ac:spMkLst>
        </pc:spChg>
        <pc:spChg chg="mod">
          <ac:chgData name="Bill Heath" userId="e5502471a9019beb" providerId="LiveId" clId="{813D262F-908F-4E50-9894-E380FCA4CA07}" dt="2025-11-05T22:04:16.705" v="781" actId="20577"/>
          <ac:spMkLst>
            <pc:docMk/>
            <pc:sldMk cId="3616800964" sldId="370"/>
            <ac:spMk id="7" creationId="{DF900E41-422E-AFD3-6E17-5BA9E42030B1}"/>
          </ac:spMkLst>
        </pc:spChg>
      </pc:sldChg>
      <pc:sldChg chg="modSp mod">
        <pc:chgData name="Bill Heath" userId="e5502471a9019beb" providerId="LiveId" clId="{813D262F-908F-4E50-9894-E380FCA4CA07}" dt="2025-11-05T21:29:44.513" v="9" actId="6549"/>
        <pc:sldMkLst>
          <pc:docMk/>
          <pc:sldMk cId="1928839089" sldId="376"/>
        </pc:sldMkLst>
        <pc:spChg chg="mod">
          <ac:chgData name="Bill Heath" userId="e5502471a9019beb" providerId="LiveId" clId="{813D262F-908F-4E50-9894-E380FCA4CA07}" dt="2025-11-05T21:29:44.513" v="9" actId="6549"/>
          <ac:spMkLst>
            <pc:docMk/>
            <pc:sldMk cId="1928839089" sldId="376"/>
            <ac:spMk id="2" creationId="{68B1BFC7-F1FB-7C24-B2DD-713F88A233D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6" y="0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10" rIns="91417" bIns="457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17" tIns="45710" rIns="91417" bIns="457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918576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6" y="8918576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14346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Fellowship Church by Bill Heath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914346">
              <a:defRPr/>
            </a:pPr>
            <a:fld id="{1AD51A55-303F-4D54-AB99-832332D3BB80}" type="datetime1">
              <a:rPr lang="en-US">
                <a:solidFill>
                  <a:prstClr val="black"/>
                </a:solidFill>
                <a:latin typeface="Calibri" panose="020F0502020204030204"/>
              </a:rPr>
              <a:pPr defTabSz="914346">
                <a:defRPr/>
              </a:pPr>
              <a:t>11/5/2025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346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Notes:  Core Scriptures to profit the souls of women with God's design, purpose, and beauty.  Genesis 1:27, Proverbs 31, Matthew 19:4, Romans 16:1-16, Ephesians 5:22-33, 1 Peter 3:1-7</a:t>
            </a:r>
          </a:p>
        </p:txBody>
      </p:sp>
    </p:spTree>
    <p:extLst>
      <p:ext uri="{BB962C8B-B14F-4D97-AF65-F5344CB8AC3E}">
        <p14:creationId xmlns:p14="http://schemas.microsoft.com/office/powerpoint/2010/main" val="274143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5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8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26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7697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97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86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77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13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3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5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88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0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64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8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25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ing.com/videos/riverview/relatedvideo?q=Israel+bittern+bird+sound+clip&amp;mid=32D813515A812E286C0732D813515A812E286C07&amp;FORM=VIRE" TargetMode="External"/><Relationship Id="rId4" Type="http://schemas.openxmlformats.org/officeDocument/2006/relationships/hyperlink" Target="https://www.bing.com/videos/riverview/relatedvideo?q=cormorant+sound+clip+&amp;mid=4C6A7BD3314CEEF0F31D4C6A7BD3314CEEF0F31D&amp;FORM=VIR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E5C6185-BA62-417B-B11E-D6CE654AE4F5}"/>
              </a:ext>
            </a:extLst>
          </p:cNvPr>
          <p:cNvSpPr txBox="1"/>
          <p:nvPr/>
        </p:nvSpPr>
        <p:spPr>
          <a:xfrm>
            <a:off x="0" y="0"/>
            <a:ext cx="1209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Fellowship Church,  Nov 5,  2025                                                                                                      B. Heath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B6C924B-D136-B41C-57F2-9E15057EF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2320" y="0"/>
            <a:ext cx="10535920" cy="1110343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/>
              <a:t>Straight and Balanced    </a:t>
            </a:r>
          </a:p>
          <a:p>
            <a:r>
              <a:rPr lang="en-US" sz="1800" dirty="0"/>
              <a:t>(Luke 3:4-6)</a:t>
            </a:r>
          </a:p>
          <a:p>
            <a:r>
              <a:rPr lang="en-US" dirty="0"/>
              <a:t>The Faith, a noun, G3982, </a:t>
            </a:r>
            <a:r>
              <a:rPr lang="en-US" dirty="0" err="1"/>
              <a:t>pis’</a:t>
            </a:r>
            <a:r>
              <a:rPr lang="en-US" dirty="0"/>
              <a:t>-tis, 244x (Hebrews 1:1-3, 11-23x, 11:1-3, 6, 38-40, 12:1-4; Romans 15:23, Jude 1:3)</a:t>
            </a:r>
          </a:p>
          <a:p>
            <a:endParaRPr lang="en-US" dirty="0"/>
          </a:p>
        </p:txBody>
      </p:sp>
      <p:pic>
        <p:nvPicPr>
          <p:cNvPr id="4098" name="Picture 2" descr="Image result for balance">
            <a:extLst>
              <a:ext uri="{FF2B5EF4-FFF2-40B4-BE49-F238E27FC236}">
                <a16:creationId xmlns:a16="http://schemas.microsoft.com/office/drawing/2014/main" id="{94A68CC1-A35B-E44A-258F-98BB866D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751" y="1320102"/>
            <a:ext cx="2130894" cy="2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umbline Bible">
            <a:extLst>
              <a:ext uri="{FF2B5EF4-FFF2-40B4-BE49-F238E27FC236}">
                <a16:creationId xmlns:a16="http://schemas.microsoft.com/office/drawing/2014/main" id="{9EEDE0C2-EE51-FBC3-E1C7-6D92032E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8" y="1336670"/>
            <a:ext cx="2425197" cy="242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485E64-3BDB-27A6-C3D9-F275AD723DA6}"/>
              </a:ext>
            </a:extLst>
          </p:cNvPr>
          <p:cNvSpPr txBox="1"/>
          <p:nvPr/>
        </p:nvSpPr>
        <p:spPr>
          <a:xfrm>
            <a:off x="9763197" y="4323997"/>
            <a:ext cx="24288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Deut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25:13-16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20:10, Dan 5:25-28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r>
              <a:rPr lang="en-US" sz="2000" dirty="0"/>
              <a:t>NT:  Hebrews 12:1</a:t>
            </a:r>
          </a:p>
          <a:p>
            <a:r>
              <a:rPr lang="en-US" sz="2000" dirty="0"/>
              <a:t>1 Cor 3:11-15</a:t>
            </a:r>
          </a:p>
          <a:p>
            <a:r>
              <a:rPr lang="en-US" sz="2000" dirty="0"/>
              <a:t>Philippians 4:5</a:t>
            </a:r>
          </a:p>
          <a:p>
            <a:r>
              <a:rPr lang="en-US" sz="2000" dirty="0"/>
              <a:t>James 3:17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EF026-F07A-9A8D-74F7-DB7139A5BCC1}"/>
              </a:ext>
            </a:extLst>
          </p:cNvPr>
          <p:cNvSpPr txBox="1"/>
          <p:nvPr/>
        </p:nvSpPr>
        <p:spPr>
          <a:xfrm>
            <a:off x="83751" y="4159722"/>
            <a:ext cx="278821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Ps 5:8,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4:25-27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Amos 7:7-8, Is 28:13, 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NT:  Mt 3:3,</a:t>
            </a:r>
            <a:r>
              <a:rPr lang="en-US" sz="2000" dirty="0">
                <a:solidFill>
                  <a:srgbClr val="FFFFFF"/>
                </a:solidFill>
                <a:latin typeface="Gill Sans MT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Acts 9:11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Hebrews 12:13, Jude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1 Cor 15:1-4, 2 Tim 3:10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John 7:16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B1BFC7-F1FB-7C24-B2DD-713F88A233D1}"/>
              </a:ext>
            </a:extLst>
          </p:cNvPr>
          <p:cNvSpPr txBox="1"/>
          <p:nvPr/>
        </p:nvSpPr>
        <p:spPr>
          <a:xfrm>
            <a:off x="2860298" y="1153165"/>
            <a:ext cx="6844639" cy="563231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Old Testament:  True Prophets of the Faith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#13 – Samuel:  Lifelong Shining Faith (Heb 11:32f, 1 Sam)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#14 – Nathan &amp; Gad:  The Comforter’s Faith (Heb 11:32g)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#15 – Man of God &amp; Old Prophet:   Weak Prophets of the Faith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#16 – Azariah &amp; Hanani:  Two Prophets and Two Effects of Truth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#17 – Jehu, a Prophet, &amp; Micaiah:  Little-Known Prophets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#18 – Elijah:  The Past, Present, and Future Prophet of the Faith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#19 – Elisha:  Prophet of Power and Water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#20 – Jonah &amp; Nahum:  God’s Mercy &amp; Judgment on Nineveh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#21 – </a:t>
            </a:r>
            <a:r>
              <a:rPr lang="en-US" b="1" dirty="0">
                <a:latin typeface="Gill Sans MT"/>
              </a:rPr>
              <a:t>Ho</a:t>
            </a:r>
            <a:r>
              <a:rPr lang="en-US" dirty="0">
                <a:latin typeface="Gill Sans MT"/>
              </a:rPr>
              <a:t>sea, </a:t>
            </a:r>
            <a:r>
              <a:rPr lang="en-US" b="1" dirty="0">
                <a:latin typeface="Gill Sans MT"/>
              </a:rPr>
              <a:t>Jo</a:t>
            </a:r>
            <a:r>
              <a:rPr lang="en-US" dirty="0">
                <a:latin typeface="Gill Sans MT"/>
              </a:rPr>
              <a:t>el, &amp; </a:t>
            </a:r>
            <a:r>
              <a:rPr lang="en-US" b="1" dirty="0">
                <a:latin typeface="Gill Sans MT"/>
              </a:rPr>
              <a:t>Am</a:t>
            </a:r>
            <a:r>
              <a:rPr lang="en-US" dirty="0">
                <a:latin typeface="Gill Sans MT"/>
              </a:rPr>
              <a:t>os:  Future Judgments and Blessings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#22 – </a:t>
            </a:r>
            <a:r>
              <a:rPr lang="en-US" b="1" dirty="0">
                <a:latin typeface="Gill Sans MT"/>
              </a:rPr>
              <a:t>O</a:t>
            </a:r>
            <a:r>
              <a:rPr lang="en-US" dirty="0">
                <a:latin typeface="Gill Sans MT"/>
              </a:rPr>
              <a:t>badiah, </a:t>
            </a:r>
            <a:r>
              <a:rPr lang="en-US" b="1" dirty="0">
                <a:latin typeface="Gill Sans MT"/>
              </a:rPr>
              <a:t>J</a:t>
            </a:r>
            <a:r>
              <a:rPr lang="en-US" dirty="0">
                <a:latin typeface="Gill Sans MT"/>
              </a:rPr>
              <a:t>onah, &amp; </a:t>
            </a:r>
            <a:r>
              <a:rPr lang="en-US" b="1" dirty="0">
                <a:latin typeface="Gill Sans MT"/>
              </a:rPr>
              <a:t>M</a:t>
            </a:r>
            <a:r>
              <a:rPr lang="en-US" dirty="0">
                <a:latin typeface="Gill Sans MT"/>
              </a:rPr>
              <a:t>icah:  Fight with Hate,  Anger, &amp; Darkness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#23 –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 Isaiah:  Prophet of Majesty and Royalty </a:t>
            </a:r>
            <a:r>
              <a:rPr lang="en-US" dirty="0">
                <a:latin typeface="Gill Sans MT"/>
              </a:rPr>
              <a:t>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defTabSz="914400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#24 –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Nah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um,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Hab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akkuk, &amp;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00"/>
                </a:highlight>
                <a:uLnTx/>
                <a:uFillTx/>
                <a:latin typeface="Gill Sans MT"/>
                <a:ea typeface="+mn-ea"/>
                <a:cs typeface="+mn-cs"/>
              </a:rPr>
              <a:t>Zep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00"/>
                </a:highlight>
                <a:uLnTx/>
                <a:uFillTx/>
                <a:latin typeface="Gill Sans MT"/>
                <a:ea typeface="+mn-ea"/>
                <a:cs typeface="+mn-cs"/>
              </a:rPr>
              <a:t>haniah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:  </a:t>
            </a:r>
            <a:r>
              <a:rPr lang="en-US" dirty="0">
                <a:solidFill>
                  <a:srgbClr val="FFFFFF"/>
                </a:solidFill>
                <a:latin typeface="Gill Sans MT"/>
              </a:rPr>
              <a:t>God the Loving-Holy Judge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defTabSz="914400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#25 – Huldah:  a Prophetess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Gill Sans MT"/>
              </a:rPr>
              <a:t>#26 – Jeremiah &amp; Lamentations: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Gill Sans MT"/>
              </a:rPr>
              <a:t>#27 – Ezekiel: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Gill Sans MT"/>
              </a:rPr>
              <a:t>#28 – Daniel:   </a:t>
            </a:r>
          </a:p>
          <a:p>
            <a:pPr defTabSz="914400">
              <a:defRPr/>
            </a:pPr>
            <a:r>
              <a:rPr lang="en-US" dirty="0">
                <a:latin typeface="Gill Sans MT"/>
              </a:rPr>
              <a:t>#29 – </a:t>
            </a:r>
            <a:r>
              <a:rPr lang="en-US" b="1" dirty="0">
                <a:solidFill>
                  <a:srgbClr val="FFFFFF"/>
                </a:solidFill>
                <a:latin typeface="Gill Sans MT"/>
              </a:rPr>
              <a:t>Ha</a:t>
            </a:r>
            <a:r>
              <a:rPr lang="en-US" dirty="0">
                <a:solidFill>
                  <a:srgbClr val="FFFFFF"/>
                </a:solidFill>
                <a:latin typeface="Gill Sans MT"/>
              </a:rPr>
              <a:t>ggai, </a:t>
            </a:r>
            <a:r>
              <a:rPr lang="en-US" b="1" dirty="0">
                <a:solidFill>
                  <a:srgbClr val="FFFFFF"/>
                </a:solidFill>
                <a:latin typeface="Gill Sans MT"/>
              </a:rPr>
              <a:t>Ze</a:t>
            </a:r>
            <a:r>
              <a:rPr lang="en-US" dirty="0">
                <a:solidFill>
                  <a:srgbClr val="FFFFFF"/>
                </a:solidFill>
                <a:latin typeface="Gill Sans MT"/>
              </a:rPr>
              <a:t>chariah, &amp; </a:t>
            </a:r>
            <a:r>
              <a:rPr lang="en-US" b="1" dirty="0">
                <a:solidFill>
                  <a:srgbClr val="FFFFFF"/>
                </a:solidFill>
                <a:latin typeface="Gill Sans MT"/>
              </a:rPr>
              <a:t>Ma</a:t>
            </a:r>
            <a:r>
              <a:rPr lang="en-US" dirty="0">
                <a:solidFill>
                  <a:srgbClr val="FFFFFF"/>
                </a:solidFill>
                <a:latin typeface="Gill Sans MT"/>
              </a:rPr>
              <a:t>lachi:  </a:t>
            </a:r>
            <a:endParaRPr lang="en-US" dirty="0"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#</a:t>
            </a:r>
            <a:r>
              <a:rPr lang="en-US" dirty="0">
                <a:latin typeface="Gill Sans MT"/>
              </a:rPr>
              <a:t>30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 – Old Testament False Prophets </a:t>
            </a:r>
          </a:p>
          <a:p>
            <a:pPr lvl="0" defTabSz="914400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#31 – </a:t>
            </a:r>
            <a:r>
              <a:rPr lang="en-US" dirty="0">
                <a:latin typeface="Gill Sans MT"/>
              </a:rPr>
              <a:t>New Testament Prophets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                                               </a:t>
            </a:r>
            <a:endParaRPr lang="en-US" dirty="0"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928839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F900E41-422E-AFD3-6E17-5BA9E42030B1}"/>
              </a:ext>
            </a:extLst>
          </p:cNvPr>
          <p:cNvSpPr txBox="1"/>
          <p:nvPr/>
        </p:nvSpPr>
        <p:spPr>
          <a:xfrm>
            <a:off x="0" y="36844"/>
            <a:ext cx="12181619" cy="6729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>
              <a:lnSpc>
                <a:spcPts val="1200"/>
              </a:lnSpc>
            </a:pP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Zephaniah: Two Sides of God’s Love   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      Zephaniah in Hebrew is “the LORD has hid” </a:t>
            </a:r>
          </a:p>
          <a:p>
            <a:pPr marL="0" marR="0">
              <a:lnSpc>
                <a:spcPts val="1200"/>
              </a:lnSpc>
            </a:pPr>
            <a:endParaRPr lang="en-US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endParaRPr lang="en-US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Side 1 – God’s love because He is holy.  Side 2 – God’s love because He is love.  </a:t>
            </a:r>
          </a:p>
          <a:p>
            <a:pPr>
              <a:lnSpc>
                <a:spcPts val="1200"/>
              </a:lnSpc>
            </a:pPr>
            <a:endParaRPr lang="en-US" sz="54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r>
              <a:rPr lang="en-US" sz="72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</a:t>
            </a:r>
            <a:r>
              <a:rPr lang="en-US" sz="60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			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1:1  c. 630 BC, Josiah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, the last good king </a:t>
            </a:r>
            <a:r>
              <a:rPr lang="en-US" sz="20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of Judah, great-great-grandson of Hezekiah</a:t>
            </a:r>
          </a:p>
          <a:p>
            <a:pPr>
              <a:lnSpc>
                <a:spcPts val="1200"/>
              </a:lnSpc>
            </a:pPr>
            <a:endParaRPr lang="en-US" sz="1800" dirty="0">
              <a:solidFill>
                <a:schemeClr val="bg1"/>
              </a:solidFill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000" b="1" u="sng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000" b="1" u="sng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1:2-2:3  Day of Judgment Against Judah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(God is holy &amp; jealous)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1. General warning, 1:2-3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2. Judgment for Judah, 1:4-13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3. Description of the Day of the LORD, 1:14-18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4. Last chance to repent, 2:1-3 (1 Peter 4:15-19)</a:t>
            </a:r>
          </a:p>
          <a:p>
            <a:pPr>
              <a:lnSpc>
                <a:spcPts val="1200"/>
              </a:lnSpc>
            </a:pPr>
            <a:endParaRPr lang="en-US" sz="2000" b="1" u="sng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000" b="1" u="sng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2:4-15  Day of Judgment Against Gentiles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(God is holy)</a:t>
            </a:r>
            <a:endParaRPr lang="en-US" sz="2000" b="1" u="sng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1. Gaza, Ashkelon, Ashdod, Ekron, (-) 2:4-5, (+) 2:6-7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2. Moab and Ammon, 2:8-11             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3. Ethiopia (Cush), 2:12					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4. Assyria and Nineveh, 2:13-15</a:t>
            </a:r>
          </a:p>
          <a:p>
            <a:pPr>
              <a:lnSpc>
                <a:spcPts val="1200"/>
              </a:lnSpc>
            </a:pPr>
            <a:endParaRPr lang="en-US" sz="105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000" b="1" u="sng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3:1-8	Day of Judgment Against Jerusalem,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(-) 1-5, (+) 6-8 (God is holy &amp; jealous)</a:t>
            </a:r>
          </a:p>
          <a:p>
            <a:pPr>
              <a:lnSpc>
                <a:spcPts val="1200"/>
              </a:lnSpc>
            </a:pPr>
            <a:endParaRPr lang="en-US" sz="2000" b="1" u="sng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000" b="1" u="sng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000" b="1" u="sng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3:9-20  Day of Joy for Israel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(God is love)</a:t>
            </a:r>
            <a:endParaRPr lang="en-US" sz="2000" b="1" u="sng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1. Return dispersed people, 3:9-10</a:t>
            </a:r>
          </a:p>
          <a:p>
            <a:pPr marL="0" marR="0"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2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. 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Revive sinful people, 3:11-13</a:t>
            </a:r>
          </a:p>
          <a:p>
            <a:pPr marL="0" marR="0"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3. Rejoice with saved people, 3:14-20</a:t>
            </a:r>
          </a:p>
          <a:p>
            <a:pPr>
              <a:lnSpc>
                <a:spcPts val="1200"/>
              </a:lnSpc>
            </a:pPr>
            <a:endParaRPr lang="en-US" sz="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DECISION: 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How much am I looking and preparing for the Day of the Lord’s return?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FD5DB-FDD8-85C2-8228-D492EF8ABA92}"/>
              </a:ext>
            </a:extLst>
          </p:cNvPr>
          <p:cNvSpPr txBox="1"/>
          <p:nvPr/>
        </p:nvSpPr>
        <p:spPr>
          <a:xfrm>
            <a:off x="8910320" y="2019017"/>
            <a:ext cx="3103132" cy="233910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    Gold standard for Bible study</a:t>
            </a:r>
          </a:p>
          <a:p>
            <a:endParaRPr lang="en-US" sz="5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1</a:t>
            </a:r>
            <a:r>
              <a:rPr lang="en-US" sz="1400" baseline="30000" dirty="0">
                <a:solidFill>
                  <a:schemeClr val="bg1"/>
                </a:solidFill>
              </a:rPr>
              <a:t>st</a:t>
            </a:r>
            <a:r>
              <a:rPr lang="en-US" sz="1400" dirty="0">
                <a:solidFill>
                  <a:schemeClr val="bg1"/>
                </a:solidFill>
              </a:rPr>
              <a:t>   What does it say then?</a:t>
            </a:r>
          </a:p>
          <a:p>
            <a:endParaRPr lang="en-US" sz="5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2</a:t>
            </a:r>
            <a:r>
              <a:rPr lang="en-US" sz="1400" baseline="30000" dirty="0">
                <a:solidFill>
                  <a:schemeClr val="bg1"/>
                </a:solidFill>
              </a:rPr>
              <a:t>nd</a:t>
            </a:r>
            <a:r>
              <a:rPr lang="en-US" sz="1400" dirty="0">
                <a:solidFill>
                  <a:schemeClr val="bg1"/>
                </a:solidFill>
              </a:rPr>
              <a:t>   What does it say about God?</a:t>
            </a:r>
          </a:p>
          <a:p>
            <a:endParaRPr lang="en-US" sz="5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3</a:t>
            </a:r>
            <a:r>
              <a:rPr lang="en-US" sz="1400" baseline="30000" dirty="0">
                <a:solidFill>
                  <a:schemeClr val="bg1"/>
                </a:solidFill>
              </a:rPr>
              <a:t>rd</a:t>
            </a:r>
            <a:r>
              <a:rPr lang="en-US" sz="1400" dirty="0">
                <a:solidFill>
                  <a:schemeClr val="bg1"/>
                </a:solidFill>
              </a:rPr>
              <a:t>   How does it apply to me today?</a:t>
            </a:r>
          </a:p>
          <a:p>
            <a:endParaRPr lang="en-US" sz="5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Knowledge, wisdom, and understanding of Romans 11:25-32, 33-36 concerning the people, land, and language of Israel in God’s plan and purpose.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8B703E-7010-E950-B94E-710F37D38E8C}"/>
              </a:ext>
            </a:extLst>
          </p:cNvPr>
          <p:cNvSpPr txBox="1"/>
          <p:nvPr/>
        </p:nvSpPr>
        <p:spPr>
          <a:xfrm>
            <a:off x="6746240" y="4916146"/>
            <a:ext cx="5415058" cy="138499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The  Day of the LORD  is the time of the great tribulation and reign of Jesus on earth centered around a people (Judah &amp; Israel), a land (Zion &amp; Jerusalem), and a language (Hebrew).  Just before and after the rapture of the church.   Day in Zephaniah, 21x.  Heart-3.x  Shame/ashamed-3x.  Fire of His jealousy, fierce anger of the LORD-2x.   Day of the LORD’s Wrath-2x (Rev 6-19).</a:t>
            </a:r>
          </a:p>
        </p:txBody>
      </p:sp>
    </p:spTree>
    <p:extLst>
      <p:ext uri="{BB962C8B-B14F-4D97-AF65-F5344CB8AC3E}">
        <p14:creationId xmlns:p14="http://schemas.microsoft.com/office/powerpoint/2010/main" val="3616800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D440D-1ADD-3BE2-F3A6-0DC42CD44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12" y="223722"/>
            <a:ext cx="3363312" cy="1799287"/>
          </a:xfrm>
        </p:spPr>
        <p:txBody>
          <a:bodyPr>
            <a:normAutofit fontScale="90000"/>
          </a:bodyPr>
          <a:lstStyle/>
          <a:p>
            <a:r>
              <a:rPr lang="en-US" dirty="0"/>
              <a:t>Zephaniah </a:t>
            </a:r>
            <a:br>
              <a:rPr lang="en-US" dirty="0"/>
            </a:br>
            <a:r>
              <a:rPr lang="en-US" dirty="0"/>
              <a:t>2:4-15</a:t>
            </a:r>
            <a:br>
              <a:rPr lang="en-US" dirty="0"/>
            </a:br>
            <a:r>
              <a:rPr lang="en-US" dirty="0"/>
              <a:t>map</a:t>
            </a:r>
            <a:br>
              <a:rPr lang="en-US" dirty="0"/>
            </a:br>
            <a:r>
              <a:rPr lang="en-US" dirty="0"/>
              <a:t>630 BC</a:t>
            </a:r>
          </a:p>
        </p:txBody>
      </p:sp>
      <p:pic>
        <p:nvPicPr>
          <p:cNvPr id="2050" name="Picture 2" descr="Book of Zephaniah Questions and Answers!">
            <a:extLst>
              <a:ext uri="{FF2B5EF4-FFF2-40B4-BE49-F238E27FC236}">
                <a16:creationId xmlns:a16="http://schemas.microsoft.com/office/drawing/2014/main" id="{ADD0B635-1E7D-E893-A81D-8DB8E1E4E3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1" y="2570778"/>
            <a:ext cx="6340728" cy="367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ephaniah - Verse by Verse teaching through the book of Zephaniah">
            <a:extLst>
              <a:ext uri="{FF2B5EF4-FFF2-40B4-BE49-F238E27FC236}">
                <a16:creationId xmlns:a16="http://schemas.microsoft.com/office/drawing/2014/main" id="{3C66E97B-B031-25CB-C7BA-543F18AB7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196" y="27857"/>
            <a:ext cx="8061256" cy="656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917256-4473-5B58-D875-5F91B34DEF07}"/>
              </a:ext>
            </a:extLst>
          </p:cNvPr>
          <p:cNvSpPr txBox="1"/>
          <p:nvPr/>
        </p:nvSpPr>
        <p:spPr>
          <a:xfrm>
            <a:off x="4057169" y="196309"/>
            <a:ext cx="19665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Cormorant bird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sz="600" dirty="0">
              <a:solidFill>
                <a:srgbClr val="6BA9DA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b="1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Heron bird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714A9C13-1BFF-5AFF-B81B-81E3038155EC}"/>
              </a:ext>
            </a:extLst>
          </p:cNvPr>
          <p:cNvSpPr/>
          <p:nvPr/>
        </p:nvSpPr>
        <p:spPr>
          <a:xfrm>
            <a:off x="9002486" y="2406227"/>
            <a:ext cx="484632" cy="70692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B76B0591-067F-A8C1-637F-EE8E7257EED3}"/>
              </a:ext>
            </a:extLst>
          </p:cNvPr>
          <p:cNvSpPr/>
          <p:nvPr/>
        </p:nvSpPr>
        <p:spPr>
          <a:xfrm rot="10800000">
            <a:off x="8383818" y="1481410"/>
            <a:ext cx="484632" cy="81788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3CF361-34BF-7CBC-3EB1-24CB3BBC22BC}"/>
              </a:ext>
            </a:extLst>
          </p:cNvPr>
          <p:cNvSpPr txBox="1"/>
          <p:nvPr/>
        </p:nvSpPr>
        <p:spPr>
          <a:xfrm>
            <a:off x="195943" y="2636094"/>
            <a:ext cx="2149178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Zephaniah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2:4-7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BCDF01-2BCC-437A-27D7-9C072C75484D}"/>
              </a:ext>
            </a:extLst>
          </p:cNvPr>
          <p:cNvSpPr txBox="1"/>
          <p:nvPr/>
        </p:nvSpPr>
        <p:spPr>
          <a:xfrm>
            <a:off x="6074228" y="27774"/>
            <a:ext cx="3307316" cy="83099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Zephaniah 2:13-14</a:t>
            </a:r>
          </a:p>
          <a:p>
            <a:r>
              <a:rPr lang="en-US" sz="2400" b="1" dirty="0"/>
              <a:t>Assyria and Nineveh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49A5FF-C71D-7359-F7B3-66F0F3DAAE39}"/>
              </a:ext>
            </a:extLst>
          </p:cNvPr>
          <p:cNvSpPr txBox="1"/>
          <p:nvPr/>
        </p:nvSpPr>
        <p:spPr>
          <a:xfrm>
            <a:off x="6172200" y="61177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36ED53-EC26-1E3A-70CC-502F333740A6}"/>
              </a:ext>
            </a:extLst>
          </p:cNvPr>
          <p:cNvSpPr txBox="1"/>
          <p:nvPr/>
        </p:nvSpPr>
        <p:spPr>
          <a:xfrm>
            <a:off x="5932715" y="5575401"/>
            <a:ext cx="4606517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Zephaniah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2:12 – </a:t>
            </a:r>
            <a:r>
              <a:rPr lang="en-US" sz="2000" b="1" dirty="0">
                <a:solidFill>
                  <a:schemeClr val="bg1"/>
                </a:solidFill>
              </a:rPr>
              <a:t>Cush or Egypt/Ethiopia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6116B1-A9B9-1381-EAC8-534B06F7B014}"/>
              </a:ext>
            </a:extLst>
          </p:cNvPr>
          <p:cNvSpPr txBox="1"/>
          <p:nvPr/>
        </p:nvSpPr>
        <p:spPr>
          <a:xfrm>
            <a:off x="6711797" y="3386340"/>
            <a:ext cx="1975006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Zephaniah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2:8-11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(Moab &amp; Ammon)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80A9287-F333-EC80-6606-BC3200FD230A}"/>
              </a:ext>
            </a:extLst>
          </p:cNvPr>
          <p:cNvCxnSpPr>
            <a:cxnSpLocks/>
          </p:cNvCxnSpPr>
          <p:nvPr/>
        </p:nvCxnSpPr>
        <p:spPr>
          <a:xfrm flipH="1">
            <a:off x="3080657" y="3735016"/>
            <a:ext cx="1730829" cy="216498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26247A9-21AC-C2A8-E300-264105E51C62}"/>
              </a:ext>
            </a:extLst>
          </p:cNvPr>
          <p:cNvSpPr txBox="1"/>
          <p:nvPr/>
        </p:nvSpPr>
        <p:spPr>
          <a:xfrm>
            <a:off x="9540400" y="1559358"/>
            <a:ext cx="2243115" cy="1200329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Zephaniah 1:10-13</a:t>
            </a:r>
          </a:p>
          <a:p>
            <a:r>
              <a:rPr lang="en-US" b="1" dirty="0"/>
              <a:t>Fish Gate</a:t>
            </a:r>
          </a:p>
          <a:p>
            <a:r>
              <a:rPr lang="en-US" b="1" dirty="0"/>
              <a:t>(Damascus Gate)</a:t>
            </a:r>
          </a:p>
          <a:p>
            <a:r>
              <a:rPr lang="en-US" b="1" dirty="0"/>
              <a:t>Babylon 586 BC</a:t>
            </a:r>
          </a:p>
        </p:txBody>
      </p:sp>
    </p:spTree>
    <p:extLst>
      <p:ext uri="{BB962C8B-B14F-4D97-AF65-F5344CB8AC3E}">
        <p14:creationId xmlns:p14="http://schemas.microsoft.com/office/powerpoint/2010/main" val="478367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BCF19-2E4E-B1B3-D32C-DB46D7891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5" y="105356"/>
            <a:ext cx="1365813" cy="2244306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1600" dirty="0"/>
              <a:t>OT True Prophets chart</a:t>
            </a:r>
            <a:br>
              <a:rPr lang="en-US" sz="1600" dirty="0"/>
            </a:br>
            <a:r>
              <a:rPr lang="en-US" sz="1600" dirty="0"/>
              <a:t> in respect to</a:t>
            </a:r>
            <a:br>
              <a:rPr lang="en-US" sz="1600" dirty="0"/>
            </a:br>
            <a:r>
              <a:rPr lang="en-US" sz="1600" dirty="0"/>
              <a:t>Hebrews</a:t>
            </a:r>
            <a:br>
              <a:rPr lang="en-US" sz="1600" dirty="0"/>
            </a:br>
            <a:r>
              <a:rPr lang="en-US" sz="1600" dirty="0"/>
              <a:t> </a:t>
            </a:r>
            <a:r>
              <a:rPr lang="en-US" sz="1200" dirty="0"/>
              <a:t>1:1-3, 11:1-3, 11:32-40</a:t>
            </a:r>
            <a:endParaRPr lang="en-US" sz="16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7B784E-FE43-507E-5DC4-D693A3D0DB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4162839"/>
              </p:ext>
            </p:extLst>
          </p:nvPr>
        </p:nvGraphicFramePr>
        <p:xfrm>
          <a:off x="1649558" y="13915"/>
          <a:ext cx="10373681" cy="6821635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25424">
                  <a:extLst>
                    <a:ext uri="{9D8B030D-6E8A-4147-A177-3AD203B41FA5}">
                      <a16:colId xmlns:a16="http://schemas.microsoft.com/office/drawing/2014/main" val="589848999"/>
                    </a:ext>
                  </a:extLst>
                </a:gridCol>
                <a:gridCol w="837969">
                  <a:extLst>
                    <a:ext uri="{9D8B030D-6E8A-4147-A177-3AD203B41FA5}">
                      <a16:colId xmlns:a16="http://schemas.microsoft.com/office/drawing/2014/main" val="939651213"/>
                    </a:ext>
                  </a:extLst>
                </a:gridCol>
                <a:gridCol w="1301524">
                  <a:extLst>
                    <a:ext uri="{9D8B030D-6E8A-4147-A177-3AD203B41FA5}">
                      <a16:colId xmlns:a16="http://schemas.microsoft.com/office/drawing/2014/main" val="2504805489"/>
                    </a:ext>
                  </a:extLst>
                </a:gridCol>
                <a:gridCol w="1039937">
                  <a:extLst>
                    <a:ext uri="{9D8B030D-6E8A-4147-A177-3AD203B41FA5}">
                      <a16:colId xmlns:a16="http://schemas.microsoft.com/office/drawing/2014/main" val="1165422160"/>
                    </a:ext>
                  </a:extLst>
                </a:gridCol>
                <a:gridCol w="574717">
                  <a:extLst>
                    <a:ext uri="{9D8B030D-6E8A-4147-A177-3AD203B41FA5}">
                      <a16:colId xmlns:a16="http://schemas.microsoft.com/office/drawing/2014/main" val="3007881294"/>
                    </a:ext>
                  </a:extLst>
                </a:gridCol>
                <a:gridCol w="2303188">
                  <a:extLst>
                    <a:ext uri="{9D8B030D-6E8A-4147-A177-3AD203B41FA5}">
                      <a16:colId xmlns:a16="http://schemas.microsoft.com/office/drawing/2014/main" val="3206543794"/>
                    </a:ext>
                  </a:extLst>
                </a:gridCol>
                <a:gridCol w="764643">
                  <a:extLst>
                    <a:ext uri="{9D8B030D-6E8A-4147-A177-3AD203B41FA5}">
                      <a16:colId xmlns:a16="http://schemas.microsoft.com/office/drawing/2014/main" val="589018013"/>
                    </a:ext>
                  </a:extLst>
                </a:gridCol>
                <a:gridCol w="514142">
                  <a:extLst>
                    <a:ext uri="{9D8B030D-6E8A-4147-A177-3AD203B41FA5}">
                      <a16:colId xmlns:a16="http://schemas.microsoft.com/office/drawing/2014/main" val="1871569226"/>
                    </a:ext>
                  </a:extLst>
                </a:gridCol>
                <a:gridCol w="639392">
                  <a:extLst>
                    <a:ext uri="{9D8B030D-6E8A-4147-A177-3AD203B41FA5}">
                      <a16:colId xmlns:a16="http://schemas.microsoft.com/office/drawing/2014/main" val="450574153"/>
                    </a:ext>
                  </a:extLst>
                </a:gridCol>
                <a:gridCol w="674184">
                  <a:extLst>
                    <a:ext uri="{9D8B030D-6E8A-4147-A177-3AD203B41FA5}">
                      <a16:colId xmlns:a16="http://schemas.microsoft.com/office/drawing/2014/main" val="397686635"/>
                    </a:ext>
                  </a:extLst>
                </a:gridCol>
                <a:gridCol w="1085864">
                  <a:extLst>
                    <a:ext uri="{9D8B030D-6E8A-4147-A177-3AD203B41FA5}">
                      <a16:colId xmlns:a16="http://schemas.microsoft.com/office/drawing/2014/main" val="769116399"/>
                    </a:ext>
                  </a:extLst>
                </a:gridCol>
                <a:gridCol w="412697">
                  <a:extLst>
                    <a:ext uri="{9D8B030D-6E8A-4147-A177-3AD203B41FA5}">
                      <a16:colId xmlns:a16="http://schemas.microsoft.com/office/drawing/2014/main" val="4266611883"/>
                    </a:ext>
                  </a:extLst>
                </a:gridCol>
              </a:tblGrid>
              <a:tr h="293366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#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Name/ Scripture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Suffer-Persecute</a:t>
                      </a:r>
                    </a:p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/Scripture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King</a:t>
                      </a:r>
                    </a:p>
                    <a:p>
                      <a:pPr algn="l"/>
                      <a:r>
                        <a:rPr lang="en-US" sz="6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(Saul to Zedekiah)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Public/</a:t>
                      </a:r>
                    </a:p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Prophecy - Near/Far or None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Nation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Bless/ Curse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Vision/</a:t>
                      </a:r>
                    </a:p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Dream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Miracle</a:t>
                      </a:r>
                    </a:p>
                    <a:p>
                      <a:pPr algn="l"/>
                      <a:r>
                        <a:rPr lang="en-US" sz="600" baseline="0" dirty="0">
                          <a:solidFill>
                            <a:schemeClr val="bg1"/>
                          </a:solidFill>
                        </a:rPr>
                        <a:t>Prophet or God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Notes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Heb</a:t>
                      </a:r>
                    </a:p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11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102409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Samuel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 /1 Sam 1-28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Saul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Saul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after death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7887159"/>
                  </a:ext>
                </a:extLst>
              </a:tr>
              <a:tr h="142321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Gad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Sam 22:25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Book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914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Nathan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Sam 7. 12.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David - 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Far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-seed of 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B/C/B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Solomon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3478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Asaph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No/Psalms 50, 73-83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Far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731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 err="1">
                          <a:solidFill>
                            <a:schemeClr val="bg1"/>
                          </a:solidFill>
                        </a:rPr>
                        <a:t>Ahijah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11:29-39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- 1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Near/Jeroboam’s reign-son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Ki 14:1-26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069062"/>
                  </a:ext>
                </a:extLst>
              </a:tr>
              <a:tr h="19342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Shemaiah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12:22-24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Rehoboam - 1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Rehoboam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Book            931 BC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454416"/>
                  </a:ext>
                </a:extLst>
              </a:tr>
              <a:tr h="12010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 err="1">
                          <a:solidFill>
                            <a:schemeClr val="bg1"/>
                          </a:solidFill>
                        </a:rPr>
                        <a:t>Iddo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9:29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 - 1 </a:t>
                      </a:r>
                      <a:r>
                        <a:rPr lang="en-US" sz="900" baseline="30000" dirty="0" err="1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Seer for Jeroboam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Vision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Records      931 BC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997768"/>
                  </a:ext>
                </a:extLst>
              </a:tr>
              <a:tr h="19342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man of God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Kings 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–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Far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/King Josiah, 270 yrs.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Hand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sick-heal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336028"/>
                  </a:ext>
                </a:extLst>
              </a:tr>
              <a:tr h="160347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old prophet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Kings 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–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man of God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Liar-like Lot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685876"/>
                  </a:ext>
                </a:extLst>
              </a:tr>
              <a:tr h="186867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Azariah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15:1-7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Asa – 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rd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baseline="0" dirty="0">
                          <a:solidFill>
                            <a:schemeClr val="bg1"/>
                          </a:solidFill>
                        </a:rPr>
                        <a:t>None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war w/Ethiopia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454475"/>
                  </a:ext>
                </a:extLst>
              </a:tr>
              <a:tr h="16785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Hanani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16:7-10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Asa – 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rd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war w/Israel-Syria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594965"/>
                  </a:ext>
                </a:extLst>
              </a:tr>
              <a:tr h="10943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Jehu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16:1-13,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Baasha-3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rd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2 Chr 19:1-4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C/B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Son of Hanani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892223"/>
                  </a:ext>
                </a:extLst>
              </a:tr>
              <a:tr h="95539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Prophet -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20:13-36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Ahab-7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Near/Syria/man of God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Son of prophet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127629"/>
                  </a:ext>
                </a:extLst>
              </a:tr>
              <a:tr h="12605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Micaiah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Yes/1 Ki 22:1-28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Ahab-death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Near/400 to 1, 2 Chr  18:1-27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Lying spirit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33a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172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Elijah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Yes/1 Ki 17-2 Ki 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Omri, Ahab – 7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Near/3 ½ years  draught, 450 to 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B5/C3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 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Gentile widow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726094"/>
                  </a:ext>
                </a:extLst>
              </a:tr>
              <a:tr h="120379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Elisha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 3-13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Joram, Jehu – 8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None/gentile general, Lu 4:27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B11/C5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Jezebel-death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9701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Eliezer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Chronicles 20:37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Jehosophat -4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Near/alliance with Ahaziah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Fleet destroyed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17387"/>
                  </a:ext>
                </a:extLst>
              </a:tr>
              <a:tr h="145156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Jo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 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11-15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Joash ?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Far/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102261"/>
                  </a:ext>
                </a:extLst>
              </a:tr>
              <a:tr h="188243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Jonah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No/Jonah 1-4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Jehoash ?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Near/40 days – repent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Nineveh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9 by God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Angry-carnal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9825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Am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14-15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II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Near/c 45 yrs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C/B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5 visions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Exile Assyria 722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7641975"/>
                  </a:ext>
                </a:extLst>
              </a:tr>
              <a:tr h="8243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Ho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sea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15-18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II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Near/c 40 yrs, Far/2700+ yrs (7x)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Gomer/3 children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363989"/>
                  </a:ext>
                </a:extLst>
              </a:tr>
              <a:tr h="8243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Oded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28:6-15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Ahaz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War victory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719329"/>
                  </a:ext>
                </a:extLst>
              </a:tr>
              <a:tr h="10319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Micah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Yes/rejection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Jotham-Hezekiah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 Assyria &amp; Babylon, Far  Jesus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5:2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N-S 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vision(s)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that day 25%, hear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502096"/>
                  </a:ext>
                </a:extLst>
              </a:tr>
              <a:tr h="207427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Isaiah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?/sawn by Manasseh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Uzziah-Hezekiah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 and Far/more than other prophets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3/time-185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Majesty, Royalty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121140"/>
                  </a:ext>
                </a:extLst>
              </a:tr>
              <a:tr h="152941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Nah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um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No/Nahum 1-3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Hezekiah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    ?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Near/30 -50 years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Nineveh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vision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Israel, 722 BC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33a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8625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i="0" baseline="0" dirty="0">
                          <a:solidFill>
                            <a:schemeClr val="bg1"/>
                          </a:solidFill>
                        </a:rPr>
                        <a:t>Hab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akkuk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Zedekiah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Personal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 Babylon-Nebuchadnezzar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Trial to Triumph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6307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Zep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haniah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Josiah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Near-Babylon/Far 2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coming of Jesus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7285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Huldah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22:12-20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Josiah-16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Near/immediate in Josiah’s life, 2 Ki 23:27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 Chr 34:20-28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79479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Jeremiah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Josiah-Zedekiah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Exile Babylon  586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526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Daniel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Josiah-Babylon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780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Ezekiel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Josiah-Babylon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9698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Obadiah</a:t>
                      </a:r>
                      <a:endParaRPr lang="en-US" sz="900" baseline="0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Zedekiah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Edom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09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Ha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ggai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Zerubbabel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4934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Ze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chariah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Zerubbabel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001943"/>
                  </a:ext>
                </a:extLst>
              </a:tr>
              <a:tr h="117709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Ma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lachi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Zerubbabel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9381621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6BBC2EF9-5610-D3D2-6B31-24DB0C650054}"/>
              </a:ext>
            </a:extLst>
          </p:cNvPr>
          <p:cNvSpPr txBox="1">
            <a:spLocks/>
          </p:cNvSpPr>
          <p:nvPr/>
        </p:nvSpPr>
        <p:spPr>
          <a:xfrm>
            <a:off x="81025" y="2584577"/>
            <a:ext cx="1365813" cy="3744412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OT True Prophets</a:t>
            </a:r>
          </a:p>
          <a:p>
            <a:pPr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Before Samuel</a:t>
            </a:r>
          </a:p>
          <a:p>
            <a:pPr>
              <a:defRPr/>
            </a:pPr>
            <a:r>
              <a:rPr kumimoji="0" lang="en-US" sz="10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-------------------------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Enoch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Genesis 5:24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Jude 1:14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Moses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Exodus 7:1 </a:t>
            </a:r>
            <a:r>
              <a:rPr kumimoji="0" lang="en-US" sz="1200" b="1" i="0" u="none" strike="noStrike" kern="120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Deut</a:t>
            </a: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 34:10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Acts 3:22,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7:37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>
              <a:solidFill>
                <a:prstClr val="white"/>
              </a:solidFill>
              <a:latin typeface="Bookman Old Style" panose="02050604050505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Miriam – Ex 15:20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solidFill>
                <a:prstClr val="white"/>
              </a:solidFill>
              <a:latin typeface="Bookman Old Style" panose="02050604050505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Deborah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white"/>
                </a:solidFill>
                <a:latin typeface="Bookman Old Style" panose="02050604050505020204"/>
              </a:rPr>
              <a:t>Judges 4:9</a:t>
            </a: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ED576A-5EA2-8490-2B6D-346A6939533D}"/>
              </a:ext>
            </a:extLst>
          </p:cNvPr>
          <p:cNvSpPr txBox="1"/>
          <p:nvPr/>
        </p:nvSpPr>
        <p:spPr>
          <a:xfrm>
            <a:off x="0" y="6433863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Updated:   21 </a:t>
            </a:r>
            <a:r>
              <a:rPr lang="en-US" sz="1000" dirty="0">
                <a:solidFill>
                  <a:prstClr val="black"/>
                </a:solidFill>
                <a:latin typeface="Rockwell" panose="02060603020205020403"/>
              </a:rPr>
              <a:t>Oct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2025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W.H.</a:t>
            </a:r>
          </a:p>
        </p:txBody>
      </p:sp>
    </p:spTree>
    <p:extLst>
      <p:ext uri="{BB962C8B-B14F-4D97-AF65-F5344CB8AC3E}">
        <p14:creationId xmlns:p14="http://schemas.microsoft.com/office/powerpoint/2010/main" val="16107283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2272E3B-CB80-4A22-9D66-E16027ED0E6E}">
  <we:reference id="wa200005566" version="3.0.0.2" store="en-US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3705CF02DF8540BC9025A980CBE32D" ma:contentTypeVersion="8" ma:contentTypeDescription="Create a new document." ma:contentTypeScope="" ma:versionID="7b59e85c8975facf180a11ca812390b4">
  <xsd:schema xmlns:xsd="http://www.w3.org/2001/XMLSchema" xmlns:xs="http://www.w3.org/2001/XMLSchema" xmlns:p="http://schemas.microsoft.com/office/2006/metadata/properties" xmlns:ns3="f98cc253-feff-40fd-b75e-dde241986d3d" xmlns:ns4="7ea62328-f9cb-43bf-99db-6009b3f2bb1b" targetNamespace="http://schemas.microsoft.com/office/2006/metadata/properties" ma:root="true" ma:fieldsID="9c119ad8aaef6563af41b60e6a070d4d" ns3:_="" ns4:_="">
    <xsd:import namespace="f98cc253-feff-40fd-b75e-dde241986d3d"/>
    <xsd:import namespace="7ea62328-f9cb-43bf-99db-6009b3f2bb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cc253-feff-40fd-b75e-dde241986d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62328-f9cb-43bf-99db-6009b3f2bb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4657AF-EFCA-425B-866D-F2B846C840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AA0E26-2B78-4EE7-BE01-956B14188E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8cc253-feff-40fd-b75e-dde241986d3d"/>
    <ds:schemaRef ds:uri="7ea62328-f9cb-43bf-99db-6009b3f2bb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325EC8-9F89-4198-8218-91A34E1356D1}">
  <ds:schemaRefs>
    <ds:schemaRef ds:uri="7ea62328-f9cb-43bf-99db-6009b3f2bb1b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f98cc253-feff-40fd-b75e-dde241986d3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79007</TotalTime>
  <Words>1556</Words>
  <Application>Microsoft Office PowerPoint</Application>
  <PresentationFormat>Widescreen</PresentationFormat>
  <Paragraphs>460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Bookman Old Style</vt:lpstr>
      <vt:lpstr>Calibri</vt:lpstr>
      <vt:lpstr>Gill Sans MT</vt:lpstr>
      <vt:lpstr>Rockwell</vt:lpstr>
      <vt:lpstr>Verdana</vt:lpstr>
      <vt:lpstr>Damask</vt:lpstr>
      <vt:lpstr>PowerPoint Presentation</vt:lpstr>
      <vt:lpstr>PowerPoint Presentation</vt:lpstr>
      <vt:lpstr>Zephaniah  2:4-15 map 630 BC</vt:lpstr>
      <vt:lpstr>OT True Prophets chart  in respect to Hebrews  1:1-3, 11:1-3, 11:32-40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Heath</dc:creator>
  <cp:lastModifiedBy>Bill Heath</cp:lastModifiedBy>
  <cp:revision>1628</cp:revision>
  <cp:lastPrinted>2025-11-05T21:42:19Z</cp:lastPrinted>
  <dcterms:created xsi:type="dcterms:W3CDTF">2013-07-15T20:26:40Z</dcterms:created>
  <dcterms:modified xsi:type="dcterms:W3CDTF">2025-11-05T22:04:23Z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0x010100EF3705CF02DF8540BC9025A980CBE32D</vt:lpwstr>
  </property>
</Properties>
</file>