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3" r:id="rId4"/>
  </p:sldMasterIdLst>
  <p:notesMasterIdLst>
    <p:notesMasterId r:id="rId8"/>
  </p:notesMasterIdLst>
  <p:sldIdLst>
    <p:sldId id="376" r:id="rId5"/>
    <p:sldId id="370" r:id="rId6"/>
    <p:sldId id="381" r:id="rId7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59" autoAdjust="0"/>
    <p:restoredTop sz="94660"/>
  </p:normalViewPr>
  <p:slideViewPr>
    <p:cSldViewPr snapToGrid="0">
      <p:cViewPr varScale="1">
        <p:scale>
          <a:sx n="63" d="100"/>
          <a:sy n="63" d="100"/>
        </p:scale>
        <p:origin x="1124" y="32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78163" cy="469900"/>
          </a:xfrm>
          <a:prstGeom prst="rect">
            <a:avLst/>
          </a:prstGeom>
        </p:spPr>
        <p:txBody>
          <a:bodyPr vert="horz" lIns="91420" tIns="45711" rIns="91420" bIns="457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0" tIns="45711" rIns="91420" bIns="45711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1" rIns="91420" bIns="4571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0" tIns="45711" rIns="91420" bIns="4571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918576"/>
            <a:ext cx="3078163" cy="469900"/>
          </a:xfrm>
          <a:prstGeom prst="rect">
            <a:avLst/>
          </a:prstGeom>
        </p:spPr>
        <p:txBody>
          <a:bodyPr vert="horz" lIns="91420" tIns="45711" rIns="91420" bIns="457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20" tIns="45711" rIns="91420" bIns="45711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defTabSz="914373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14373">
              <a:defRPr/>
            </a:pPr>
            <a:fld id="{1AD51A55-303F-4D54-AB99-832332D3BB80}" type="datetime1">
              <a:rPr lang="en-US">
                <a:solidFill>
                  <a:prstClr val="black"/>
                </a:solidFill>
                <a:latin typeface="Calibri" panose="020F0502020204030204"/>
              </a:rPr>
              <a:pPr defTabSz="914373">
                <a:defRPr/>
              </a:pPr>
              <a:t>6/4/2025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defTabSz="914373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59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6/4/2025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38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6/4/2025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26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6/4/2025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7697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6/4/2025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97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6/4/2025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86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6/4/2025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977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813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23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33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3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5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888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05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464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6/4/2025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5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25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  <p:sldLayoutId id="2147483885" r:id="rId12"/>
    <p:sldLayoutId id="2147483886" r:id="rId13"/>
    <p:sldLayoutId id="2147483887" r:id="rId14"/>
    <p:sldLayoutId id="2147483888" r:id="rId15"/>
    <p:sldLayoutId id="2147483889" r:id="rId16"/>
    <p:sldLayoutId id="2147483890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0"/>
            <a:ext cx="1209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Fellowship Church,  June 4,  2025                                                                                                      B.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36739" y="-12304"/>
            <a:ext cx="6238755" cy="1194079"/>
          </a:xfrm>
        </p:spPr>
        <p:txBody>
          <a:bodyPr>
            <a:normAutofit fontScale="62500" lnSpcReduction="2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  <a:p>
            <a:r>
              <a:rPr lang="en-US" dirty="0"/>
              <a:t>Faith the Noun (Hebrews 1:1-3, 11:1-3, 6, 38-40, 12:1-4; Romans 15:23)</a:t>
            </a:r>
          </a:p>
          <a:p>
            <a:endParaRPr lang="en-US" dirty="0"/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1751" y="1426977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18" y="1475740"/>
            <a:ext cx="2425197" cy="2425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485E64-3BDB-27A6-C3D9-F275AD723DA6}"/>
              </a:ext>
            </a:extLst>
          </p:cNvPr>
          <p:cNvSpPr txBox="1"/>
          <p:nvPr/>
        </p:nvSpPr>
        <p:spPr>
          <a:xfrm>
            <a:off x="9763197" y="4098372"/>
            <a:ext cx="242880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20:10, Dan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 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EF026-F07A-9A8D-74F7-DB7139A5BCC1}"/>
              </a:ext>
            </a:extLst>
          </p:cNvPr>
          <p:cNvSpPr txBox="1"/>
          <p:nvPr/>
        </p:nvSpPr>
        <p:spPr>
          <a:xfrm>
            <a:off x="83751" y="3957847"/>
            <a:ext cx="27882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7:7-8, Is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</a:t>
            </a:r>
            <a:r>
              <a:rPr lang="en-US" sz="2000" dirty="0">
                <a:solidFill>
                  <a:srgbClr val="FFFFFF"/>
                </a:solidFill>
                <a:latin typeface="Gill Sans MT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 15:1-4, 2 Tim 3:10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2852058" y="1257642"/>
            <a:ext cx="6844639" cy="535531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Old Testament:  True Prophets of the Faith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#13 – Samuel:  Lifelong Shining Faith (Heb 11:32f, 1 Sam)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#14 – Nathan &amp; Gad:  The Comforter’s Faith (Heb 11:32g)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#15 – Man of God &amp; Old Prophet:   Weak Prophets of the Faith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#16 – Azariah &amp; Hanani:  Two Prophets and Two Effects of Truth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#17 – Jehu, a Prophet, &amp; Micaiah:  Little-Known Prophets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#18 – Elijah:  The Past, Present, and Future Prophet of the Faith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#19 – Jonah &amp; Nahum:  God’s Mercy &amp; Judgment on Nineveh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#20 – </a:t>
            </a:r>
            <a:r>
              <a:rPr lang="en-US" b="1" dirty="0">
                <a:latin typeface="Gill Sans MT"/>
              </a:rPr>
              <a:t>Ho</a:t>
            </a:r>
            <a:r>
              <a:rPr lang="en-US" dirty="0">
                <a:latin typeface="Gill Sans MT"/>
              </a:rPr>
              <a:t>sea, </a:t>
            </a:r>
            <a:r>
              <a:rPr lang="en-US" b="1" dirty="0">
                <a:latin typeface="Gill Sans MT"/>
              </a:rPr>
              <a:t>Jo</a:t>
            </a:r>
            <a:r>
              <a:rPr lang="en-US" dirty="0">
                <a:latin typeface="Gill Sans MT"/>
              </a:rPr>
              <a:t>el, &amp; </a:t>
            </a:r>
            <a:r>
              <a:rPr lang="en-US" b="1" dirty="0">
                <a:latin typeface="Gill Sans MT"/>
              </a:rPr>
              <a:t>Am</a:t>
            </a:r>
            <a:r>
              <a:rPr lang="en-US" dirty="0">
                <a:latin typeface="Gill Sans MT"/>
              </a:rPr>
              <a:t>os:  Future Judgments and Blessings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#21 – </a:t>
            </a:r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O</a:t>
            </a:r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badiah, </a:t>
            </a:r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J</a:t>
            </a:r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onah, &amp; </a:t>
            </a:r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M</a:t>
            </a:r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icah:  Enemies of Hate,  Anger, &amp; Self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FFFFF"/>
                </a:solidFill>
                <a:latin typeface="Gill Sans MT"/>
              </a:rPr>
              <a:t>#22 –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Isaiah:  </a:t>
            </a:r>
          </a:p>
          <a:p>
            <a:pPr defTabSz="914400"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#23 –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Nah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um,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Hab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akkuk, &amp;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Zep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haniah: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FFFFF"/>
                </a:solidFill>
                <a:latin typeface="Gill Sans MT"/>
              </a:rPr>
              <a:t>#24 – Jeremiah &amp; Lamentations: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FFFFF"/>
                </a:solidFill>
                <a:latin typeface="Gill Sans MT"/>
              </a:rPr>
              <a:t>#25 – Ezekiel: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FFFFF"/>
                </a:solidFill>
                <a:latin typeface="Gill Sans MT"/>
              </a:rPr>
              <a:t>#26 – Daniel:   </a:t>
            </a:r>
          </a:p>
          <a:p>
            <a:pPr defTabSz="914400">
              <a:defRPr/>
            </a:pPr>
            <a:r>
              <a:rPr lang="en-US" dirty="0">
                <a:latin typeface="Gill Sans MT"/>
              </a:rPr>
              <a:t>#27 – </a:t>
            </a:r>
            <a:r>
              <a:rPr lang="en-US" b="1" dirty="0">
                <a:solidFill>
                  <a:srgbClr val="FFFFFF"/>
                </a:solidFill>
                <a:latin typeface="Gill Sans MT"/>
              </a:rPr>
              <a:t>Ha</a:t>
            </a:r>
            <a:r>
              <a:rPr lang="en-US" dirty="0">
                <a:solidFill>
                  <a:srgbClr val="FFFFFF"/>
                </a:solidFill>
                <a:latin typeface="Gill Sans MT"/>
              </a:rPr>
              <a:t>ggai, </a:t>
            </a:r>
            <a:r>
              <a:rPr lang="en-US" b="1" dirty="0">
                <a:solidFill>
                  <a:srgbClr val="FFFFFF"/>
                </a:solidFill>
                <a:latin typeface="Gill Sans MT"/>
              </a:rPr>
              <a:t>Ze</a:t>
            </a:r>
            <a:r>
              <a:rPr lang="en-US" dirty="0">
                <a:solidFill>
                  <a:srgbClr val="FFFFFF"/>
                </a:solidFill>
                <a:latin typeface="Gill Sans MT"/>
              </a:rPr>
              <a:t>chariah, &amp; </a:t>
            </a:r>
            <a:r>
              <a:rPr lang="en-US" b="1" dirty="0">
                <a:solidFill>
                  <a:srgbClr val="FFFFFF"/>
                </a:solidFill>
                <a:latin typeface="Gill Sans MT"/>
              </a:rPr>
              <a:t>Ma</a:t>
            </a:r>
            <a:r>
              <a:rPr lang="en-US" dirty="0">
                <a:solidFill>
                  <a:srgbClr val="FFFFFF"/>
                </a:solidFill>
                <a:latin typeface="Gill Sans MT"/>
              </a:rPr>
              <a:t>lachi:  </a:t>
            </a:r>
            <a:endParaRPr lang="en-US" dirty="0"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/>
                <a:ea typeface="+mn-ea"/>
                <a:cs typeface="+mn-cs"/>
              </a:rPr>
              <a:t>#28 – False Prophets in the Old Testament</a:t>
            </a:r>
          </a:p>
          <a:p>
            <a:pPr lvl="0" defTabSz="914400"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/>
                <a:ea typeface="+mn-ea"/>
                <a:cs typeface="+mn-cs"/>
              </a:rPr>
              <a:t>#29 – </a:t>
            </a:r>
            <a:r>
              <a:rPr lang="en-US" dirty="0">
                <a:latin typeface="Gill Sans MT"/>
              </a:rPr>
              <a:t>New Testament Prophets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                               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#30 – </a:t>
            </a:r>
          </a:p>
        </p:txBody>
      </p:sp>
    </p:spTree>
    <p:extLst>
      <p:ext uri="{BB962C8B-B14F-4D97-AF65-F5344CB8AC3E}">
        <p14:creationId xmlns:p14="http://schemas.microsoft.com/office/powerpoint/2010/main" val="1928839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F900E41-422E-AFD3-6E17-5BA9E42030B1}"/>
              </a:ext>
            </a:extLst>
          </p:cNvPr>
          <p:cNvSpPr txBox="1"/>
          <p:nvPr/>
        </p:nvSpPr>
        <p:spPr>
          <a:xfrm>
            <a:off x="106330" y="31033"/>
            <a:ext cx="12009120" cy="7017306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Obadiah:  Servant of the LORD (Jehovah) 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as the Apostle Mark</a:t>
            </a:r>
          </a:p>
          <a:p>
            <a:endParaRPr lang="en-US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Text:  Obadiah –  Prophet of Esau’s and </a:t>
            </a:r>
            <a:r>
              <a:rPr lang="en-US" b="1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God’s Hate 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						</a:t>
            </a:r>
          </a:p>
          <a:p>
            <a:pPr marL="0" marR="0">
              <a:lnSpc>
                <a:spcPts val="1200"/>
              </a:lnSpc>
            </a:pPr>
            <a:endParaRPr lang="en-US" sz="12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Date: 587 BC   Covers 3800+ Years.   The least read and shortest book in the Old Testament.  One vision.</a:t>
            </a:r>
          </a:p>
          <a:p>
            <a:pPr marL="0" marR="0">
              <a:lnSpc>
                <a:spcPts val="1200"/>
              </a:lnSpc>
            </a:pPr>
            <a:endParaRPr lang="en-US" sz="12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Key person:  Esau/Edom. 2 brothers before the great flood are Cain and Abel; after the flood are Jacob and Esau.  </a:t>
            </a:r>
          </a:p>
          <a:p>
            <a:pPr marL="0" marR="0">
              <a:lnSpc>
                <a:spcPts val="1200"/>
              </a:lnSpc>
            </a:pPr>
            <a:endParaRPr lang="en-US" sz="18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sz="1800" b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b="1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PAST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2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in the Old Testament </a:t>
            </a:r>
          </a:p>
          <a:p>
            <a:pPr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Gen 25-33, Samuel-Saul (King Agag), Nu 20, Esther (Haman an Agagite), Mal 1:1-5 (I love Jacob – I hate Israel)</a:t>
            </a:r>
            <a:endParaRPr lang="en-US" sz="12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1-5  Edom’s Pride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(doctrine:  inward from an evil heart, Proverbs  23)</a:t>
            </a:r>
          </a:p>
          <a:p>
            <a:pPr marL="0" marR="0">
              <a:lnSpc>
                <a:spcPts val="1200"/>
              </a:lnSpc>
            </a:pPr>
            <a:endParaRPr lang="en-US" sz="14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6-9 Esau’s Deception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(Obadiah reveals hidden things about Esau/Edom)</a:t>
            </a:r>
          </a:p>
          <a:p>
            <a:pPr marL="0" marR="0">
              <a:lnSpc>
                <a:spcPts val="1200"/>
              </a:lnSpc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10-14 Hate’s Way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(practice:  outward sequence of evil actions)</a:t>
            </a:r>
          </a:p>
          <a:p>
            <a:pPr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stood &gt; looked &gt; rejoiced &gt; spoke &gt; entered &gt; looked &gt; money &gt; stood, delivered </a:t>
            </a:r>
          </a:p>
          <a:p>
            <a:pPr>
              <a:lnSpc>
                <a:spcPts val="1200"/>
              </a:lnSpc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b="1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PRESENT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dispensation of the Church (Esau:  Romans 9:13 “Jacob have I love, but Esau have I hated”, </a:t>
            </a:r>
          </a:p>
          <a:p>
            <a:pPr marL="0" marR="0"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Hebrews 11:20 “by faith Isaac blessed Jacob and Esau concerning future things”, 12:16 “profane person-sold birthright”</a:t>
            </a:r>
          </a:p>
          <a:p>
            <a:pPr marL="0" marR="0"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Paul (1 Corinthians 9:17, Ephesians 3:2, Colossians 1:25).   Herodians at Jesus ‘s birth , gospels and Acts 12 (Romans 11).</a:t>
            </a:r>
          </a:p>
          <a:p>
            <a:pPr marL="0" marR="0">
              <a:lnSpc>
                <a:spcPts val="1200"/>
              </a:lnSpc>
            </a:pPr>
            <a:endParaRPr lang="en-US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b="1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FUTURE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(time of Jacob’s trouble and return and reign of Jesus Christ, Rev 6-20) </a:t>
            </a:r>
          </a:p>
          <a:p>
            <a:pPr marL="0" marR="0">
              <a:lnSpc>
                <a:spcPts val="1200"/>
              </a:lnSpc>
            </a:pPr>
            <a:endParaRPr lang="en-US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15-16 Day of the LORD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(Esau’s/</a:t>
            </a:r>
            <a:r>
              <a:rPr lang="en-US" dirty="0" err="1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Edoms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final destruction)</a:t>
            </a:r>
          </a:p>
          <a:p>
            <a:pPr marL="0" marR="0">
              <a:lnSpc>
                <a:spcPts val="1200"/>
              </a:lnSpc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17-21  promise for Israel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(Jacob’s final possession)</a:t>
            </a:r>
          </a:p>
          <a:p>
            <a:pPr marL="0" marR="0">
              <a:lnSpc>
                <a:spcPts val="1200"/>
              </a:lnSpc>
            </a:pPr>
            <a:endParaRPr lang="en-US" sz="18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sz="1600" b="1" u="sng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6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Today, God‘s written plan &amp; purpose for the enemies of Israel </a:t>
            </a:r>
          </a:p>
          <a:p>
            <a:pPr marL="0" marR="0"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Church:  1 Corinthians 6:9-11 “such were some of you”, and Galatians 5:16-26  “walk in the Spirit” </a:t>
            </a:r>
          </a:p>
          <a:p>
            <a:pPr marL="0" marR="0"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God - Hebrews 11:1-3, 6.  Jesus - Hebrews 1:1-3, Hebrews 11:40-41.  You &amp; I - Hebrews 12:1-2.				 </a:t>
            </a:r>
          </a:p>
          <a:p>
            <a:pPr marL="0" marR="0">
              <a:lnSpc>
                <a:spcPts val="1200"/>
              </a:lnSpc>
            </a:pPr>
            <a:endParaRPr lang="en-US" sz="12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400" b="1" dirty="0"/>
              <a:t>Next:   </a:t>
            </a:r>
            <a:r>
              <a:rPr lang="en-US" sz="1400" b="1" u="sng" dirty="0"/>
              <a:t>J</a:t>
            </a:r>
            <a:r>
              <a:rPr lang="en-US" sz="1400" dirty="0"/>
              <a:t>onah</a:t>
            </a:r>
            <a:r>
              <a:rPr lang="en-US" sz="1400" i="0" u="none" strike="noStrike" kern="1200" baseline="0" dirty="0">
                <a:effectLst/>
                <a:latin typeface="Rockwell" panose="02060603020205020403" pitchFamily="18" charset="0"/>
              </a:rPr>
              <a:t>:  The Carnal Prophet     </a:t>
            </a:r>
            <a:r>
              <a:rPr lang="en-US" sz="1200" dirty="0"/>
              <a:t>                      </a:t>
            </a:r>
            <a:r>
              <a:rPr lang="en-US" sz="1200" b="1" dirty="0"/>
              <a:t>	    </a:t>
            </a:r>
            <a:r>
              <a:rPr lang="en-US" sz="1200" dirty="0"/>
              <a:t> </a:t>
            </a:r>
          </a:p>
          <a:p>
            <a:pPr marL="0" algn="l" rtl="0" eaLnBrk="1" fontAlgn="ctr" latinLnBrk="0" hangingPunct="1">
              <a:buNone/>
            </a:pPr>
            <a:r>
              <a:rPr lang="en-US" sz="1400" dirty="0"/>
              <a:t>(holy prophets – Lu 1:70, Acts 3:21, Eph 3:5, 2 Pe 3:12, Rev 18:29, 22:8)</a:t>
            </a:r>
            <a:endParaRPr lang="en-US" sz="2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1601461-84D0-3574-619D-802563E88B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6639" y="4595201"/>
            <a:ext cx="2145361" cy="2145361"/>
          </a:xfrm>
          <a:prstGeom prst="rect">
            <a:avLst/>
          </a:prstGeom>
        </p:spPr>
      </p:pic>
      <p:pic>
        <p:nvPicPr>
          <p:cNvPr id="1026" name="Picture 2" descr="Image result for Modern Day Edom">
            <a:extLst>
              <a:ext uri="{FF2B5EF4-FFF2-40B4-BE49-F238E27FC236}">
                <a16:creationId xmlns:a16="http://schemas.microsoft.com/office/drawing/2014/main" id="{7D0397CA-C963-DFFB-550A-CA626A7FE9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250" y="2583179"/>
            <a:ext cx="23622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194B4A5-1511-27B2-1601-9C952B8F65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2312" y="107776"/>
            <a:ext cx="2983138" cy="2218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800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BCF19-2E4E-B1B3-D32C-DB46D7891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25" y="105356"/>
            <a:ext cx="1365813" cy="2244306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en-US" sz="1600" dirty="0"/>
              <a:t>OT True Prophets chart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 in respect to Hebrews </a:t>
            </a:r>
            <a:r>
              <a:rPr lang="en-US" sz="1200" dirty="0"/>
              <a:t>1:1-3, 11:1-3, 11:32-40</a:t>
            </a:r>
            <a:endParaRPr lang="en-US" sz="16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A7B784E-FE43-507E-5DC4-D693A3D0DB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1897785"/>
              </p:ext>
            </p:extLst>
          </p:nvPr>
        </p:nvGraphicFramePr>
        <p:xfrm>
          <a:off x="1629238" y="105355"/>
          <a:ext cx="10373681" cy="6495759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225424">
                  <a:extLst>
                    <a:ext uri="{9D8B030D-6E8A-4147-A177-3AD203B41FA5}">
                      <a16:colId xmlns:a16="http://schemas.microsoft.com/office/drawing/2014/main" val="589848999"/>
                    </a:ext>
                  </a:extLst>
                </a:gridCol>
                <a:gridCol w="837969">
                  <a:extLst>
                    <a:ext uri="{9D8B030D-6E8A-4147-A177-3AD203B41FA5}">
                      <a16:colId xmlns:a16="http://schemas.microsoft.com/office/drawing/2014/main" val="939651213"/>
                    </a:ext>
                  </a:extLst>
                </a:gridCol>
                <a:gridCol w="1301524">
                  <a:extLst>
                    <a:ext uri="{9D8B030D-6E8A-4147-A177-3AD203B41FA5}">
                      <a16:colId xmlns:a16="http://schemas.microsoft.com/office/drawing/2014/main" val="2504805489"/>
                    </a:ext>
                  </a:extLst>
                </a:gridCol>
                <a:gridCol w="1039937">
                  <a:extLst>
                    <a:ext uri="{9D8B030D-6E8A-4147-A177-3AD203B41FA5}">
                      <a16:colId xmlns:a16="http://schemas.microsoft.com/office/drawing/2014/main" val="1165422160"/>
                    </a:ext>
                  </a:extLst>
                </a:gridCol>
                <a:gridCol w="574717">
                  <a:extLst>
                    <a:ext uri="{9D8B030D-6E8A-4147-A177-3AD203B41FA5}">
                      <a16:colId xmlns:a16="http://schemas.microsoft.com/office/drawing/2014/main" val="3007881294"/>
                    </a:ext>
                  </a:extLst>
                </a:gridCol>
                <a:gridCol w="2303188">
                  <a:extLst>
                    <a:ext uri="{9D8B030D-6E8A-4147-A177-3AD203B41FA5}">
                      <a16:colId xmlns:a16="http://schemas.microsoft.com/office/drawing/2014/main" val="3206543794"/>
                    </a:ext>
                  </a:extLst>
                </a:gridCol>
                <a:gridCol w="673768">
                  <a:extLst>
                    <a:ext uri="{9D8B030D-6E8A-4147-A177-3AD203B41FA5}">
                      <a16:colId xmlns:a16="http://schemas.microsoft.com/office/drawing/2014/main" val="589018013"/>
                    </a:ext>
                  </a:extLst>
                </a:gridCol>
                <a:gridCol w="605017">
                  <a:extLst>
                    <a:ext uri="{9D8B030D-6E8A-4147-A177-3AD203B41FA5}">
                      <a16:colId xmlns:a16="http://schemas.microsoft.com/office/drawing/2014/main" val="1871569226"/>
                    </a:ext>
                  </a:extLst>
                </a:gridCol>
                <a:gridCol w="639392">
                  <a:extLst>
                    <a:ext uri="{9D8B030D-6E8A-4147-A177-3AD203B41FA5}">
                      <a16:colId xmlns:a16="http://schemas.microsoft.com/office/drawing/2014/main" val="450574153"/>
                    </a:ext>
                  </a:extLst>
                </a:gridCol>
                <a:gridCol w="674184">
                  <a:extLst>
                    <a:ext uri="{9D8B030D-6E8A-4147-A177-3AD203B41FA5}">
                      <a16:colId xmlns:a16="http://schemas.microsoft.com/office/drawing/2014/main" val="397686635"/>
                    </a:ext>
                  </a:extLst>
                </a:gridCol>
                <a:gridCol w="1085864">
                  <a:extLst>
                    <a:ext uri="{9D8B030D-6E8A-4147-A177-3AD203B41FA5}">
                      <a16:colId xmlns:a16="http://schemas.microsoft.com/office/drawing/2014/main" val="769116399"/>
                    </a:ext>
                  </a:extLst>
                </a:gridCol>
                <a:gridCol w="412697">
                  <a:extLst>
                    <a:ext uri="{9D8B030D-6E8A-4147-A177-3AD203B41FA5}">
                      <a16:colId xmlns:a16="http://schemas.microsoft.com/office/drawing/2014/main" val="4266611883"/>
                    </a:ext>
                  </a:extLst>
                </a:gridCol>
              </a:tblGrid>
              <a:tr h="387427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#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Name/ Scripture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Suffer-Persecute</a:t>
                      </a:r>
                    </a:p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/Scripture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King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Public/</a:t>
                      </a:r>
                    </a:p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Prophecy - Near/Far or None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Nation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Bless/ Curse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Vision/</a:t>
                      </a:r>
                    </a:p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Dream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Miracle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Notes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Heb</a:t>
                      </a:r>
                    </a:p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11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1102409"/>
                  </a:ext>
                </a:extLst>
              </a:tr>
              <a:tr h="177528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Samuel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 /1 Sam 1-28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Saul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Near/for Saul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after death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7887159"/>
                  </a:ext>
                </a:extLst>
              </a:tr>
              <a:tr h="142321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Gad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Sam 22:25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David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Near/for David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Book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6914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Nathan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Sam 7. 12.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David -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</a:t>
                      </a:r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Far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-seed of David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B/C/B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Solomon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34780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 err="1">
                          <a:solidFill>
                            <a:schemeClr val="bg1"/>
                          </a:solidFill>
                        </a:rPr>
                        <a:t>Ahijah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 11:29-39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- 1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st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Near/Jeroboam’s reign-son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 Ki 14:1-26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069062"/>
                  </a:ext>
                </a:extLst>
              </a:tr>
              <a:tr h="19342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Shemaiah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 12:22-24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Rehoboam - 1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st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Near/for Rehoboam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Book            931 BC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0454416"/>
                  </a:ext>
                </a:extLst>
              </a:tr>
              <a:tr h="120102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 err="1">
                          <a:solidFill>
                            <a:schemeClr val="bg1"/>
                          </a:solidFill>
                        </a:rPr>
                        <a:t>Iddo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Chr 9:29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 - 1 </a:t>
                      </a:r>
                      <a:r>
                        <a:rPr lang="en-US" sz="900" baseline="30000" dirty="0" err="1">
                          <a:solidFill>
                            <a:schemeClr val="bg1"/>
                          </a:solidFill>
                        </a:rPr>
                        <a:t>st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Seer for Jeroboam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 Vision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Records      931 BC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997768"/>
                  </a:ext>
                </a:extLst>
              </a:tr>
              <a:tr h="19342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man of God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Kings 13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– 1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st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Far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/King Josiah, 270 yrs.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Hand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sick-heal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336028"/>
                  </a:ext>
                </a:extLst>
              </a:tr>
              <a:tr h="160347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old prophet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Kings 13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– 1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st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Near/for man of God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Liar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9685876"/>
                  </a:ext>
                </a:extLst>
              </a:tr>
              <a:tr h="186867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Azariah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Chr 15:1-7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Asa – 3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rd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baseline="0" dirty="0">
                          <a:solidFill>
                            <a:schemeClr val="bg1"/>
                          </a:solidFill>
                        </a:rPr>
                        <a:t>None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war w/</a:t>
                      </a:r>
                      <a:r>
                        <a:rPr lang="en-US" sz="900" baseline="0" dirty="0" err="1">
                          <a:solidFill>
                            <a:schemeClr val="bg1"/>
                          </a:solidFill>
                        </a:rPr>
                        <a:t>Ethopia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4454475"/>
                  </a:ext>
                </a:extLst>
              </a:tr>
              <a:tr h="167858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Hanani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Chr 16:7-10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Asa – 3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rd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baseline="0" dirty="0">
                          <a:solidFill>
                            <a:schemeClr val="bg1"/>
                          </a:solidFill>
                        </a:rPr>
                        <a:t>Near/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war w/Israel-Syria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8594965"/>
                  </a:ext>
                </a:extLst>
              </a:tr>
              <a:tr h="109432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Jehu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 16:1-13,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Baasha-3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rd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</a:t>
                      </a:r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2 Chr 19:1-4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C/B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Son of Hanani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892223"/>
                  </a:ext>
                </a:extLst>
              </a:tr>
              <a:tr h="95539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Prophet -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 20:13-36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Ahab-7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th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Near/Syria/man of God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B/B/C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Lion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Son of prophet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127629"/>
                  </a:ext>
                </a:extLst>
              </a:tr>
              <a:tr h="126052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Micaiah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Yes/1 Ki 22:1-28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Ahab-death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Near/400 to 1, 2 Chr  18:1-27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Lying spirit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33a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91720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Elijah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Yes/1 Ki 17-2 Ki 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Omri, Ahab – 7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th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Near/3 ½ years  draught, 450 to 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B5/C3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 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Gentile widow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4726094"/>
                  </a:ext>
                </a:extLst>
              </a:tr>
              <a:tr h="120379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Elisha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Ki 3-13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Joram, Jehu – 8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th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,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None/gentile general, Lu 4:27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B11/C5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Jezebel-death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9701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Eliezer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Chronicles 20:37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Jehosophat -4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th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Near/alliance with Ahaziah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Fleet destroyed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817387"/>
                  </a:ext>
                </a:extLst>
              </a:tr>
              <a:tr h="145156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Jo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el 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Kings 11-15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Joash ?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Far/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C-B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6102261"/>
                  </a:ext>
                </a:extLst>
              </a:tr>
              <a:tr h="188243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Jonah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No/Jonah 1-4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Jehoash ?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Near/40 days – repent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Nineveh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79825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Am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os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Kings 14-15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II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Near/c 45 yrs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C/B 9:11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5 visions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Exile Assyria 722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7641975"/>
                  </a:ext>
                </a:extLst>
              </a:tr>
              <a:tr h="82438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Ho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sea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Kings 15-18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II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Near/c 40 yrs, Far/2700+ yrs (7x)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C-B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Gomer/3 children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0363989"/>
                  </a:ext>
                </a:extLst>
              </a:tr>
              <a:tr h="107003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Isaiah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Uzziah-Manasseh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6121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Micah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Jotham-Hezekiah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74066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Nahum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No/Nahum 1-3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Hezekiah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    ?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Near/30 -50 years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Nineveh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 vision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                    722 BC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33a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78625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Habakkuk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Jehoiakim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Jehoiachin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86307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Zephaniah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Josiah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7285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Huldah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Josiah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79479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Jeremiah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Josiah-Zedekiah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Exile Babylon  586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1526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Daniel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Josiah-Babylon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37802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Ezekiel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Josiah-Babylon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59698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Obadiah</a:t>
                      </a:r>
                      <a:endParaRPr lang="en-US" sz="900" baseline="0" dirty="0">
                        <a:solidFill>
                          <a:schemeClr val="bg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Zedekiah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Edom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094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Haggai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Zerubbabel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24934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Zechariah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Zerubbabel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6001943"/>
                  </a:ext>
                </a:extLst>
              </a:tr>
              <a:tr h="117709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Malachi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Zerubbabel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9381621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6BBC2EF9-5610-D3D2-6B31-24DB0C650054}"/>
              </a:ext>
            </a:extLst>
          </p:cNvPr>
          <p:cNvSpPr txBox="1">
            <a:spLocks/>
          </p:cNvSpPr>
          <p:nvPr/>
        </p:nvSpPr>
        <p:spPr>
          <a:xfrm>
            <a:off x="81025" y="2584577"/>
            <a:ext cx="1365813" cy="3744412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OT True </a:t>
            </a:r>
            <a:r>
              <a:rPr kumimoji="0" lang="en-US" sz="1600" b="1" i="0" u="none" strike="noStrike" kern="1200" cap="all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ProphetsBefore</a:t>
            </a:r>
            <a:r>
              <a:rPr kumimoji="0" lang="en-US" sz="16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 Samuel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Enoch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Gen 5:24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Jude 1:14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Moses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Exodus 7:1 </a:t>
            </a:r>
            <a:r>
              <a:rPr kumimoji="0" lang="en-US" sz="1200" b="1" i="0" u="none" strike="noStrike" kern="1200" cap="all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Deut</a:t>
            </a: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 34:10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Acts 3:22,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7:37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None since John in Revelation</a:t>
            </a:r>
            <a:endParaRPr kumimoji="0" lang="en-US" sz="16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ED576A-5EA2-8490-2B6D-346A6939533D}"/>
              </a:ext>
            </a:extLst>
          </p:cNvPr>
          <p:cNvSpPr txBox="1"/>
          <p:nvPr/>
        </p:nvSpPr>
        <p:spPr>
          <a:xfrm>
            <a:off x="0" y="6433863"/>
            <a:ext cx="14574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Updated: 8 May 2025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W.H.</a:t>
            </a:r>
          </a:p>
        </p:txBody>
      </p:sp>
    </p:spTree>
    <p:extLst>
      <p:ext uri="{BB962C8B-B14F-4D97-AF65-F5344CB8AC3E}">
        <p14:creationId xmlns:p14="http://schemas.microsoft.com/office/powerpoint/2010/main" val="16107283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22272E3B-CB80-4A22-9D66-E16027ED0E6E}">
  <we:reference id="wa200005566" version="3.0.0.2" store="en-US" storeType="OMEX"/>
  <we:alternateReferences>
    <we:reference id="wa200005566" version="3.0.0.2" store="wa200005566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325EC8-9F89-4198-8218-91A34E1356D1}">
  <ds:schemaRefs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2006/documentManagement/types"/>
    <ds:schemaRef ds:uri="f98cc253-feff-40fd-b75e-dde241986d3d"/>
    <ds:schemaRef ds:uri="http://purl.org/dc/elements/1.1/"/>
    <ds:schemaRef ds:uri="http://schemas.microsoft.com/office/infopath/2007/PartnerControls"/>
    <ds:schemaRef ds:uri="7ea62328-f9cb-43bf-99db-6009b3f2bb1b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C4657AF-EFCA-425B-866D-F2B846C840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AA0E26-2B78-4EE7-BE01-956B14188E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63891</TotalTime>
  <Words>1328</Words>
  <Application>Microsoft Office PowerPoint</Application>
  <PresentationFormat>Widescreen</PresentationFormat>
  <Paragraphs>376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Bookman Old Style</vt:lpstr>
      <vt:lpstr>Calibri</vt:lpstr>
      <vt:lpstr>Gill Sans MT</vt:lpstr>
      <vt:lpstr>Rockwell</vt:lpstr>
      <vt:lpstr>Verdana</vt:lpstr>
      <vt:lpstr>Damask</vt:lpstr>
      <vt:lpstr>PowerPoint Presentation</vt:lpstr>
      <vt:lpstr>PowerPoint Presentation</vt:lpstr>
      <vt:lpstr>OT True Prophets chart   in respect to Hebrews 1:1-3, 11:1-3, 11:32-40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Heath</dc:creator>
  <cp:lastModifiedBy>Bill Heath</cp:lastModifiedBy>
  <cp:revision>1553</cp:revision>
  <cp:lastPrinted>2025-06-04T21:48:05Z</cp:lastPrinted>
  <dcterms:created xsi:type="dcterms:W3CDTF">2013-07-15T20:26:40Z</dcterms:created>
  <dcterms:modified xsi:type="dcterms:W3CDTF">2025-06-04T21:48:09Z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