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7" r:id="rId1"/>
  </p:sldMasterIdLst>
  <p:notesMasterIdLst>
    <p:notesMasterId r:id="rId12"/>
  </p:notesMasterIdLst>
  <p:sldIdLst>
    <p:sldId id="394" r:id="rId2"/>
    <p:sldId id="398" r:id="rId3"/>
    <p:sldId id="397" r:id="rId4"/>
    <p:sldId id="386" r:id="rId5"/>
    <p:sldId id="395" r:id="rId6"/>
    <p:sldId id="263" r:id="rId7"/>
    <p:sldId id="388" r:id="rId8"/>
    <p:sldId id="392" r:id="rId9"/>
    <p:sldId id="391" r:id="rId10"/>
    <p:sldId id="364" r:id="rId11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E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9DA1F-9C06-46A4-8A99-BC0A7DC41F13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112C6F-2770-4703-98DB-2275B640C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12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Fellowship Church by Bill Heath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AD51A55-303F-4D54-AB99-832332D3BB80}" type="datetime1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Notes:  Core Scriptures to profit the souls of women with God's design, purpose, and beauty.  Genesis 1:27, Proverbs 31, Matthew 19:4, Romans 16:1-16, Ephesians 5:22-33, 1 Peter 3:1-7</a:t>
            </a:r>
          </a:p>
        </p:txBody>
      </p:sp>
    </p:spTree>
    <p:extLst>
      <p:ext uri="{BB962C8B-B14F-4D97-AF65-F5344CB8AC3E}">
        <p14:creationId xmlns:p14="http://schemas.microsoft.com/office/powerpoint/2010/main" val="2741437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49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829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921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0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324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33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698086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332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2801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498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280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495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98606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511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846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8523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26071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5639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570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26861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492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07298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78639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0934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584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934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7704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BA870-14B9-28B7-6D13-FFDEE95F5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A85325-2625-7A1A-FB98-664FEAC76B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9BB42-805C-4004-5264-C8463B60F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991262-D0CD-367E-745F-548C4DB08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DEF5A-14D2-2BF0-51B8-E56DBA9A7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00431A-ABAC-6317-3F08-D2147E604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0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10/3/2026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847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58" r:id="rId1"/>
    <p:sldLayoutId id="2147484159" r:id="rId2"/>
    <p:sldLayoutId id="2147484160" r:id="rId3"/>
    <p:sldLayoutId id="2147484161" r:id="rId4"/>
    <p:sldLayoutId id="2147484162" r:id="rId5"/>
    <p:sldLayoutId id="2147484163" r:id="rId6"/>
    <p:sldLayoutId id="2147484164" r:id="rId7"/>
    <p:sldLayoutId id="2147484165" r:id="rId8"/>
    <p:sldLayoutId id="2147484166" r:id="rId9"/>
    <p:sldLayoutId id="2147484167" r:id="rId10"/>
    <p:sldLayoutId id="2147484168" r:id="rId11"/>
    <p:sldLayoutId id="2147484169" r:id="rId12"/>
    <p:sldLayoutId id="2147484170" r:id="rId13"/>
    <p:sldLayoutId id="2147484171" r:id="rId14"/>
    <p:sldLayoutId id="2147484172" r:id="rId15"/>
    <p:sldLayoutId id="2147484173" r:id="rId16"/>
    <p:sldLayoutId id="2147484174" r:id="rId17"/>
    <p:sldLayoutId id="2147484175" r:id="rId18"/>
    <p:sldLayoutId id="2147484176" r:id="rId19"/>
    <p:sldLayoutId id="2147484177" r:id="rId20"/>
    <p:sldLayoutId id="2147484178" r:id="rId21"/>
    <p:sldLayoutId id="2147484179" r:id="rId22"/>
    <p:sldLayoutId id="2147484180" r:id="rId23"/>
    <p:sldLayoutId id="2147484181" r:id="rId24"/>
    <p:sldLayoutId id="2147484182" r:id="rId25"/>
    <p:sldLayoutId id="2147484183" r:id="rId26"/>
    <p:sldLayoutId id="2147484184" r:id="rId27"/>
    <p:sldLayoutId id="2147484185" r:id="rId2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8F68B-03D7-2845-AE90-795032D7C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49" descr="P47363#yIS1">
            <a:extLst>
              <a:ext uri="{FF2B5EF4-FFF2-40B4-BE49-F238E27FC236}">
                <a16:creationId xmlns:a16="http://schemas.microsoft.com/office/drawing/2014/main" id="{37FEB8D3-54C0-BB56-3AF9-7993B64618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8790" y="0"/>
            <a:ext cx="12190884" cy="6858000"/>
          </a:xfrm>
          <a:prstGeom prst="rect">
            <a:avLst/>
          </a:prstGeom>
        </p:spPr>
      </p:pic>
      <p:pic>
        <p:nvPicPr>
          <p:cNvPr id="5" name="Picture 4" descr="A video game cover with a couple of people in armor&#10;&#10;AI-generated content may be incorrect.">
            <a:extLst>
              <a:ext uri="{FF2B5EF4-FFF2-40B4-BE49-F238E27FC236}">
                <a16:creationId xmlns:a16="http://schemas.microsoft.com/office/drawing/2014/main" id="{E915C5A6-CD7F-C844-C3EF-E8270A12B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88"/>
          <a:stretch/>
        </p:blipFill>
        <p:spPr>
          <a:xfrm>
            <a:off x="10245012" y="0"/>
            <a:ext cx="1917082" cy="193437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5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1000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CE829-8B35-FCC3-38B2-5F8CCD305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video game cover with a couple of people in armor&#10;&#10;AI-generated content may be incorrect.">
            <a:extLst>
              <a:ext uri="{FF2B5EF4-FFF2-40B4-BE49-F238E27FC236}">
                <a16:creationId xmlns:a16="http://schemas.microsoft.com/office/drawing/2014/main" id="{89597A0D-0503-E22F-5A23-24EA8E840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88"/>
          <a:stretch/>
        </p:blipFill>
        <p:spPr>
          <a:xfrm>
            <a:off x="8901404" y="-1"/>
            <a:ext cx="3260690" cy="329009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5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2CC086-679F-7326-B96C-4F2F0808F923}"/>
              </a:ext>
            </a:extLst>
          </p:cNvPr>
          <p:cNvSpPr txBox="1"/>
          <p:nvPr/>
        </p:nvSpPr>
        <p:spPr>
          <a:xfrm>
            <a:off x="559837" y="151179"/>
            <a:ext cx="6779998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The Church at Ephesus in the Book of Acts</a:t>
            </a:r>
          </a:p>
          <a:p>
            <a:endParaRPr lang="en-US" sz="2800" b="1" dirty="0"/>
          </a:p>
          <a:p>
            <a:r>
              <a:rPr lang="en-US" sz="2800" b="1" dirty="0"/>
              <a:t>Five years later Paul wrote from Rome</a:t>
            </a:r>
          </a:p>
          <a:p>
            <a:endParaRPr lang="en-US" sz="2800" b="1" dirty="0"/>
          </a:p>
          <a:p>
            <a:r>
              <a:rPr lang="en-US" sz="2800" b="1" dirty="0"/>
              <a:t>Acts 18.  Aquila &amp; Priscilla.  Apollos.</a:t>
            </a:r>
          </a:p>
          <a:p>
            <a:r>
              <a:rPr lang="en-US" sz="2800" b="1" dirty="0"/>
              <a:t>               Trip 2 – Corinth – Jerusalem.</a:t>
            </a:r>
          </a:p>
          <a:p>
            <a:r>
              <a:rPr lang="en-US" sz="2800" b="1" dirty="0"/>
              <a:t>	      Strengthen the Disciples.</a:t>
            </a:r>
          </a:p>
          <a:p>
            <a:endParaRPr lang="en-US" sz="2800" b="1" dirty="0"/>
          </a:p>
          <a:p>
            <a:r>
              <a:rPr lang="en-US" sz="2800" b="1" dirty="0"/>
              <a:t>Acts 19.  Trip 3.  Three years at Ephesus.</a:t>
            </a:r>
          </a:p>
          <a:p>
            <a:r>
              <a:rPr lang="en-US" sz="2800" b="1" dirty="0"/>
              <a:t>	      False &amp; True Deliverance.</a:t>
            </a:r>
          </a:p>
          <a:p>
            <a:r>
              <a:rPr lang="en-US" sz="2800" b="1" dirty="0"/>
              <a:t>                $ / True God - $ / False Gods. </a:t>
            </a:r>
          </a:p>
          <a:p>
            <a:endParaRPr lang="en-US" sz="2800" b="1" dirty="0"/>
          </a:p>
          <a:p>
            <a:r>
              <a:rPr lang="en-US" sz="2800" b="1" dirty="0"/>
              <a:t>Acts 20.  Much Exhortation.</a:t>
            </a:r>
          </a:p>
          <a:p>
            <a:r>
              <a:rPr lang="en-US" sz="2800" b="1" dirty="0"/>
              <a:t>                Tears – Wept</a:t>
            </a:r>
          </a:p>
          <a:p>
            <a:r>
              <a:rPr lang="en-US" sz="2800" b="1" dirty="0"/>
              <a:t>                 to Jerusalem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6EBF0B-FDB5-4F9A-8ED5-D32876DF80B3}"/>
              </a:ext>
            </a:extLst>
          </p:cNvPr>
          <p:cNvSpPr txBox="1"/>
          <p:nvPr/>
        </p:nvSpPr>
        <p:spPr>
          <a:xfrm>
            <a:off x="9125339" y="3428999"/>
            <a:ext cx="2660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Ephesians 5:22-33</a:t>
            </a:r>
          </a:p>
        </p:txBody>
      </p:sp>
    </p:spTree>
    <p:extLst>
      <p:ext uri="{BB962C8B-B14F-4D97-AF65-F5344CB8AC3E}">
        <p14:creationId xmlns:p14="http://schemas.microsoft.com/office/powerpoint/2010/main" val="496894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E6E097-F30E-C287-441C-18044A917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video game cover with a couple of people in armor&#10;&#10;AI-generated content may be incorrect.">
            <a:extLst>
              <a:ext uri="{FF2B5EF4-FFF2-40B4-BE49-F238E27FC236}">
                <a16:creationId xmlns:a16="http://schemas.microsoft.com/office/drawing/2014/main" id="{D4D0FDB9-635D-9165-FDCB-FDA14078D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88"/>
          <a:stretch/>
        </p:blipFill>
        <p:spPr>
          <a:xfrm>
            <a:off x="8901404" y="-1"/>
            <a:ext cx="3260690" cy="329009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5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6ED88E-90E7-BEAA-D7D2-FB6BB287BD65}"/>
              </a:ext>
            </a:extLst>
          </p:cNvPr>
          <p:cNvSpPr txBox="1"/>
          <p:nvPr/>
        </p:nvSpPr>
        <p:spPr>
          <a:xfrm>
            <a:off x="601630" y="151179"/>
            <a:ext cx="6779998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The Church at Ephesus in the Book of Acts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Five years later Paul wrote from Rome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Acts 18.  Aquila &amp; Priscilla.  Apollos.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               Trip 2 – Corinth – Jerusalem.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	      Strengthen the Disciples.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Acts 19.  Trip 3.  Three years at Ephesus.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	      False &amp; True Deliverance.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                $ / True God - $ / False Gods. 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Acts 20.  Much Exhortation.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                Tears – Wept.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                To Jerusalem</a:t>
            </a:r>
            <a:endParaRPr lang="en-US" sz="2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B218FD-66C5-A1F5-0D70-DE1DEC0DAF16}"/>
              </a:ext>
            </a:extLst>
          </p:cNvPr>
          <p:cNvSpPr txBox="1"/>
          <p:nvPr/>
        </p:nvSpPr>
        <p:spPr>
          <a:xfrm>
            <a:off x="9125339" y="3428999"/>
            <a:ext cx="2660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Ephesians 5:22-33</a:t>
            </a:r>
          </a:p>
        </p:txBody>
      </p:sp>
    </p:spTree>
    <p:extLst>
      <p:ext uri="{BB962C8B-B14F-4D97-AF65-F5344CB8AC3E}">
        <p14:creationId xmlns:p14="http://schemas.microsoft.com/office/powerpoint/2010/main" val="1607752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>
          <a:extLst>
            <a:ext uri="{FF2B5EF4-FFF2-40B4-BE49-F238E27FC236}">
              <a16:creationId xmlns:a16="http://schemas.microsoft.com/office/drawing/2014/main" id="{017EC542-77A4-DBFE-9F4B-95A692030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Right 9">
            <a:extLst>
              <a:ext uri="{FF2B5EF4-FFF2-40B4-BE49-F238E27FC236}">
                <a16:creationId xmlns:a16="http://schemas.microsoft.com/office/drawing/2014/main" id="{A5D33344-4C6A-9AEF-42DE-7C89E2B4D80F}"/>
              </a:ext>
            </a:extLst>
          </p:cNvPr>
          <p:cNvSpPr/>
          <p:nvPr/>
        </p:nvSpPr>
        <p:spPr>
          <a:xfrm rot="13643311">
            <a:off x="1990032" y="4358712"/>
            <a:ext cx="2771179" cy="473205"/>
          </a:xfrm>
          <a:prstGeom prst="rightArrow">
            <a:avLst/>
          </a:prstGeom>
          <a:solidFill>
            <a:schemeClr val="tx1"/>
          </a:solidFill>
          <a:ln w="79375">
            <a:solidFill>
              <a:srgbClr val="C0E39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A4CFDF15-9FC7-9609-CC85-8CE5A0FECB6A}"/>
              </a:ext>
            </a:extLst>
          </p:cNvPr>
          <p:cNvSpPr/>
          <p:nvPr/>
        </p:nvSpPr>
        <p:spPr>
          <a:xfrm>
            <a:off x="4992425" y="1984063"/>
            <a:ext cx="2534501" cy="484632"/>
          </a:xfrm>
          <a:prstGeom prst="rightArrow">
            <a:avLst/>
          </a:prstGeom>
          <a:solidFill>
            <a:srgbClr val="C0E399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7DB2CEE-2CA7-CAB9-F56F-8BA9505CDDA5}"/>
              </a:ext>
            </a:extLst>
          </p:cNvPr>
          <p:cNvSpPr/>
          <p:nvPr/>
        </p:nvSpPr>
        <p:spPr>
          <a:xfrm rot="10800000">
            <a:off x="5036279" y="2798789"/>
            <a:ext cx="2490647" cy="484632"/>
          </a:xfrm>
          <a:prstGeom prst="rightArrow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B41BDC2-C642-4D0E-2DC6-FFCB80723221}"/>
              </a:ext>
            </a:extLst>
          </p:cNvPr>
          <p:cNvSpPr/>
          <p:nvPr/>
        </p:nvSpPr>
        <p:spPr>
          <a:xfrm rot="7955624">
            <a:off x="7765653" y="4144636"/>
            <a:ext cx="2733605" cy="484632"/>
          </a:xfrm>
          <a:prstGeom prst="rightArrow">
            <a:avLst/>
          </a:prstGeom>
          <a:solidFill>
            <a:schemeClr val="tx1"/>
          </a:solidFill>
          <a:ln w="7937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D2C0C8-38D6-0FBA-B115-7CE3D0825D58}"/>
              </a:ext>
            </a:extLst>
          </p:cNvPr>
          <p:cNvSpPr txBox="1"/>
          <p:nvPr/>
        </p:nvSpPr>
        <p:spPr>
          <a:xfrm>
            <a:off x="4193586" y="4327642"/>
            <a:ext cx="3928815" cy="18181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buNone/>
            </a:pP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  <a:r>
              <a:rPr lang="en-US" sz="2400" b="1" u="sng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rd</a:t>
            </a: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Stand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0" marR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(protection in Christ)</a:t>
            </a:r>
          </a:p>
          <a:p>
            <a:pPr marL="0" marR="0" algn="ctr">
              <a:lnSpc>
                <a:spcPct val="150000"/>
              </a:lnSpc>
              <a:buNone/>
            </a:pPr>
            <a:endParaRPr lang="en-US" sz="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Ephesians 6:10-17 </a:t>
            </a:r>
            <a:endParaRPr lang="en-US" sz="105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E32D2F-197A-E90C-949E-05EBEEE48926}"/>
              </a:ext>
            </a:extLst>
          </p:cNvPr>
          <p:cNvSpPr txBox="1"/>
          <p:nvPr/>
        </p:nvSpPr>
        <p:spPr>
          <a:xfrm>
            <a:off x="927939" y="1725191"/>
            <a:ext cx="4108340" cy="1818126"/>
          </a:xfrm>
          <a:prstGeom prst="rect">
            <a:avLst/>
          </a:prstGeom>
          <a:solidFill>
            <a:srgbClr val="C0E399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n-US" sz="2400" b="1" u="sng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</a:t>
            </a: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Sit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(position in God)</a:t>
            </a:r>
          </a:p>
          <a:p>
            <a:pPr algn="ctr">
              <a:lnSpc>
                <a:spcPct val="150000"/>
              </a:lnSpc>
            </a:pPr>
            <a:endParaRPr lang="en-US" sz="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Eph 1:1-3:21, 6:18-20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46BAFA-F23E-57C4-C794-E126C4408B70}"/>
              </a:ext>
            </a:extLst>
          </p:cNvPr>
          <p:cNvSpPr txBox="1"/>
          <p:nvPr/>
        </p:nvSpPr>
        <p:spPr>
          <a:xfrm>
            <a:off x="7492871" y="1725191"/>
            <a:ext cx="3766571" cy="1818126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r>
              <a:rPr lang="en-US" sz="2400" b="1" u="sng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nd</a:t>
            </a: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Walk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(practice in self)</a:t>
            </a:r>
          </a:p>
          <a:p>
            <a:pPr algn="ctr">
              <a:lnSpc>
                <a:spcPct val="150000"/>
              </a:lnSpc>
            </a:pPr>
            <a:endParaRPr lang="en-US" sz="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Eph 4:1-6:9, 6:21-24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E267B0-672D-0016-B526-B0FDDACEE050}"/>
              </a:ext>
            </a:extLst>
          </p:cNvPr>
          <p:cNvSpPr txBox="1"/>
          <p:nvPr/>
        </p:nvSpPr>
        <p:spPr>
          <a:xfrm>
            <a:off x="0" y="38776"/>
            <a:ext cx="12191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The Whole  Armor of God</a:t>
            </a:r>
          </a:p>
          <a:p>
            <a:pPr algn="ctr"/>
            <a:r>
              <a:rPr lang="en-US" sz="3200" b="1" u="sng" dirty="0"/>
              <a:t>Prepare to put on</a:t>
            </a:r>
            <a:r>
              <a:rPr lang="en-US" sz="3200" b="1" dirty="0"/>
              <a:t> (Sit-Walk), </a:t>
            </a:r>
            <a:r>
              <a:rPr lang="en-US" sz="3200" b="1" u="sng" dirty="0"/>
              <a:t>Put on</a:t>
            </a:r>
            <a:r>
              <a:rPr lang="en-US" sz="3200" b="1" dirty="0"/>
              <a:t> (Stand), and </a:t>
            </a:r>
            <a:r>
              <a:rPr lang="en-US" sz="3200" b="1" u="sng" dirty="0"/>
              <a:t>Keep on</a:t>
            </a:r>
            <a:r>
              <a:rPr lang="en-US" sz="3200" b="1" dirty="0"/>
              <a:t> (Sit-Walk) </a:t>
            </a:r>
          </a:p>
        </p:txBody>
      </p:sp>
    </p:spTree>
    <p:extLst>
      <p:ext uri="{BB962C8B-B14F-4D97-AF65-F5344CB8AC3E}">
        <p14:creationId xmlns:p14="http://schemas.microsoft.com/office/powerpoint/2010/main" val="945847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D59FFC2-D855-D3FF-53E1-FC5679915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video game cover with a couple of people in armor&#10;&#10;AI-generated content may be incorrect.">
            <a:extLst>
              <a:ext uri="{FF2B5EF4-FFF2-40B4-BE49-F238E27FC236}">
                <a16:creationId xmlns:a16="http://schemas.microsoft.com/office/drawing/2014/main" id="{90829250-E81B-6386-A318-67A6AC2475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88"/>
          <a:stretch/>
        </p:blipFill>
        <p:spPr>
          <a:xfrm>
            <a:off x="9697779" y="0"/>
            <a:ext cx="2494221" cy="2516714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5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F13D42-C6B3-ED09-B868-E4FD35E2F89D}"/>
              </a:ext>
            </a:extLst>
          </p:cNvPr>
          <p:cNvSpPr txBox="1"/>
          <p:nvPr/>
        </p:nvSpPr>
        <p:spPr>
          <a:xfrm>
            <a:off x="74645" y="612844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Ephesians 6:10-17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.  The Armor of God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b="1" dirty="0">
              <a:latin typeface="Arial Nova Light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1 of 3 Bible passages for deliverance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from the cultic church – Children of God (1977)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b="1" dirty="0">
              <a:latin typeface="Arial Nova Light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b="1" dirty="0">
                <a:latin typeface="Arial Nova Light"/>
              </a:rPr>
              <a:t>Read book Sit, Walk, Stand by Watchman Nee (1980)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b="1" dirty="0">
              <a:latin typeface="Arial Nova Light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Illustration and passage for (2010) in Japan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b="1" dirty="0">
              <a:latin typeface="Arial Nova Light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b="1" dirty="0">
                <a:solidFill>
                  <a:prstClr val="white"/>
                </a:solidFill>
                <a:latin typeface="Arial Nova Light"/>
              </a:rPr>
              <a:t>Series at Fellowship Church, White Plains MD (2026)</a:t>
            </a:r>
          </a:p>
        </p:txBody>
      </p:sp>
    </p:spTree>
    <p:extLst>
      <p:ext uri="{BB962C8B-B14F-4D97-AF65-F5344CB8AC3E}">
        <p14:creationId xmlns:p14="http://schemas.microsoft.com/office/powerpoint/2010/main" val="157490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E7F623B-A042-9FDE-6A4B-E5B77E2E0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350151"/>
              </p:ext>
            </p:extLst>
          </p:nvPr>
        </p:nvGraphicFramePr>
        <p:xfrm>
          <a:off x="243523" y="188225"/>
          <a:ext cx="8642381" cy="64904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247">
                  <a:extLst>
                    <a:ext uri="{9D8B030D-6E8A-4147-A177-3AD203B41FA5}">
                      <a16:colId xmlns:a16="http://schemas.microsoft.com/office/drawing/2014/main" val="2901341975"/>
                    </a:ext>
                  </a:extLst>
                </a:gridCol>
                <a:gridCol w="1994396">
                  <a:extLst>
                    <a:ext uri="{9D8B030D-6E8A-4147-A177-3AD203B41FA5}">
                      <a16:colId xmlns:a16="http://schemas.microsoft.com/office/drawing/2014/main" val="1177253991"/>
                    </a:ext>
                  </a:extLst>
                </a:gridCol>
                <a:gridCol w="1595522">
                  <a:extLst>
                    <a:ext uri="{9D8B030D-6E8A-4147-A177-3AD203B41FA5}">
                      <a16:colId xmlns:a16="http://schemas.microsoft.com/office/drawing/2014/main" val="1914704074"/>
                    </a:ext>
                  </a:extLst>
                </a:gridCol>
                <a:gridCol w="1396072">
                  <a:extLst>
                    <a:ext uri="{9D8B030D-6E8A-4147-A177-3AD203B41FA5}">
                      <a16:colId xmlns:a16="http://schemas.microsoft.com/office/drawing/2014/main" val="3974064116"/>
                    </a:ext>
                  </a:extLst>
                </a:gridCol>
                <a:gridCol w="1138968">
                  <a:extLst>
                    <a:ext uri="{9D8B030D-6E8A-4147-A177-3AD203B41FA5}">
                      <a16:colId xmlns:a16="http://schemas.microsoft.com/office/drawing/2014/main" val="3417775710"/>
                    </a:ext>
                  </a:extLst>
                </a:gridCol>
                <a:gridCol w="257104">
                  <a:extLst>
                    <a:ext uri="{9D8B030D-6E8A-4147-A177-3AD203B41FA5}">
                      <a16:colId xmlns:a16="http://schemas.microsoft.com/office/drawing/2014/main" val="3458565680"/>
                    </a:ext>
                  </a:extLst>
                </a:gridCol>
                <a:gridCol w="1396072">
                  <a:extLst>
                    <a:ext uri="{9D8B030D-6E8A-4147-A177-3AD203B41FA5}">
                      <a16:colId xmlns:a16="http://schemas.microsoft.com/office/drawing/2014/main" val="681630838"/>
                    </a:ext>
                  </a:extLst>
                </a:gridCol>
              </a:tblGrid>
              <a:tr h="856804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 Ephesians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Nouns &amp; Pronouns for the Father, Son, &amp; Spirit</a:t>
                      </a: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53523"/>
                  </a:ext>
                </a:extLst>
              </a:tr>
              <a:tr h="764411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  Posture    </a:t>
                      </a: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Father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/God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Son         /Christ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holy Spirit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extLst>
                  <a:ext uri="{0D108BD9-81ED-4DB2-BD59-A6C34878D82A}">
                    <a16:rowId xmlns:a16="http://schemas.microsoft.com/office/drawing/2014/main" val="2582685564"/>
                  </a:ext>
                </a:extLst>
              </a:tr>
              <a:tr h="71884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1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027882"/>
                  </a:ext>
                </a:extLst>
              </a:tr>
              <a:tr h="496204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Sit      </a:t>
                      </a:r>
                      <a:r>
                        <a:rPr lang="en-US" sz="2400" dirty="0">
                          <a:effectLst/>
                        </a:rPr>
                        <a:t>        sub-total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*45x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50x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   **9x or 60%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099888"/>
                  </a:ext>
                </a:extLst>
              </a:tr>
              <a:tr h="906848">
                <a:tc gridSpan="7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Position *The Father is more than the Son in 1:1-14.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(past - by God) **God’s Spirit is the most frequent.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250214"/>
                  </a:ext>
                </a:extLst>
              </a:tr>
              <a:tr h="484515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Walk</a:t>
                      </a:r>
                      <a:r>
                        <a:rPr lang="en-US" sz="2400" dirty="0">
                          <a:effectLst/>
                        </a:rPr>
                        <a:t>           sub-total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*17x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*48x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  5x or 33%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4660"/>
                  </a:ext>
                </a:extLst>
              </a:tr>
              <a:tr h="505081">
                <a:tc gridSpan="7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Practice (daily) *The Son is almost 3x more than the Father.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085177"/>
                  </a:ext>
                </a:extLst>
              </a:tr>
              <a:tr h="47531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Stand</a:t>
                      </a:r>
                      <a:r>
                        <a:rPr lang="en-US" sz="2400" dirty="0">
                          <a:effectLst/>
                        </a:rPr>
                        <a:t>         sub-total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*3x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**1x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  1x or 7%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266551"/>
                  </a:ext>
                </a:extLst>
              </a:tr>
              <a:tr h="895738">
                <a:tc gridSpan="7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Protection *The Father is 3x more than the Son.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(in Christ) **The Spirit is Scripture from the word of God.</a:t>
                      </a:r>
                      <a:endParaRPr lang="en-US" sz="1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937847"/>
                  </a:ext>
                </a:extLst>
              </a:tr>
              <a:tr h="518008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1000" dirty="0">
                          <a:effectLst/>
                        </a:rPr>
                        <a:t>Jn 19:30, Eph 1:10, 4:22-24, Col 2:9-15 </a:t>
                      </a:r>
                      <a:r>
                        <a:rPr lang="en-US" sz="2400" dirty="0">
                          <a:effectLst/>
                          <a:latin typeface="+mn-lt"/>
                          <a:ea typeface="Cambria Math" panose="02040503050406030204" pitchFamily="18" charset="0"/>
                        </a:rPr>
                        <a:t>Total</a:t>
                      </a: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0" dirty="0">
                          <a:effectLst/>
                        </a:rPr>
                        <a:t>65x +</a:t>
                      </a:r>
                      <a:endParaRPr lang="en-US" sz="2400" b="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99x +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15x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= 179x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extLst>
                  <a:ext uri="{0D108BD9-81ED-4DB2-BD59-A6C34878D82A}">
                    <a16:rowId xmlns:a16="http://schemas.microsoft.com/office/drawing/2014/main" val="2365244876"/>
                  </a:ext>
                </a:extLst>
              </a:tr>
              <a:tr h="5156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Percent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0" dirty="0">
                          <a:effectLst/>
                        </a:rPr>
                        <a:t>36.3%</a:t>
                      </a:r>
                      <a:endParaRPr lang="en-US" sz="2400" b="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55.3%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8.4%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 100%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extLst>
                  <a:ext uri="{0D108BD9-81ED-4DB2-BD59-A6C34878D82A}">
                    <a16:rowId xmlns:a16="http://schemas.microsoft.com/office/drawing/2014/main" val="178543772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B599FD5-3AC7-6C7E-B229-6AF1DB90FE94}"/>
              </a:ext>
            </a:extLst>
          </p:cNvPr>
          <p:cNvSpPr txBox="1"/>
          <p:nvPr/>
        </p:nvSpPr>
        <p:spPr>
          <a:xfrm>
            <a:off x="9236580" y="188225"/>
            <a:ext cx="2731004" cy="6555641"/>
          </a:xfrm>
          <a:prstGeom prst="rect">
            <a:avLst/>
          </a:prstGeom>
          <a:noFill/>
          <a:ln w="25400">
            <a:solidFill>
              <a:srgbClr val="C0E399"/>
            </a:solidFill>
          </a:ln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Many to One </a:t>
            </a:r>
          </a:p>
          <a:p>
            <a:r>
              <a:rPr lang="en-US" sz="2800" dirty="0"/>
              <a:t>     Concept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Objective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Inductive </a:t>
            </a:r>
          </a:p>
          <a:p>
            <a:r>
              <a:rPr lang="en-US" sz="2800" dirty="0"/>
              <a:t>     Reasoning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Crosswalk &amp;</a:t>
            </a:r>
          </a:p>
          <a:p>
            <a:pPr algn="ctr"/>
            <a:r>
              <a:rPr lang="en-US" sz="2800" dirty="0"/>
              <a:t>Concordance</a:t>
            </a:r>
          </a:p>
          <a:p>
            <a:pPr algn="ctr"/>
            <a:r>
              <a:rPr lang="en-US" sz="2800" dirty="0"/>
              <a:t>between </a:t>
            </a:r>
          </a:p>
          <a:p>
            <a:pPr algn="ctr"/>
            <a:r>
              <a:rPr lang="en-US" sz="2800" dirty="0"/>
              <a:t>Sit-Walk</a:t>
            </a:r>
          </a:p>
          <a:p>
            <a:pPr algn="ctr"/>
            <a:r>
              <a:rPr lang="en-US" sz="2800" dirty="0"/>
              <a:t>&amp; </a:t>
            </a:r>
          </a:p>
          <a:p>
            <a:pPr algn="ctr"/>
            <a:r>
              <a:rPr lang="en-US" sz="2800" dirty="0"/>
              <a:t>Stand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953</a:t>
            </a:r>
          </a:p>
          <a:p>
            <a:pPr algn="ctr"/>
            <a:r>
              <a:rPr lang="en-US" sz="2800" dirty="0"/>
              <a:t>words</a:t>
            </a:r>
          </a:p>
        </p:txBody>
      </p:sp>
    </p:spTree>
    <p:extLst>
      <p:ext uri="{BB962C8B-B14F-4D97-AF65-F5344CB8AC3E}">
        <p14:creationId xmlns:p14="http://schemas.microsoft.com/office/powerpoint/2010/main" val="2359713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13A15FE-7BE1-2039-8108-1B4706B11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F08C90-53A1-6689-0000-15270B9B4642}"/>
              </a:ext>
            </a:extLst>
          </p:cNvPr>
          <p:cNvSpPr txBox="1"/>
          <p:nvPr/>
        </p:nvSpPr>
        <p:spPr>
          <a:xfrm>
            <a:off x="0" y="378441"/>
            <a:ext cx="12192000" cy="49366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/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10F06-3A0B-982D-DE9F-9F2633B56E7A}"/>
              </a:ext>
            </a:extLst>
          </p:cNvPr>
          <p:cNvSpPr txBox="1"/>
          <p:nvPr/>
        </p:nvSpPr>
        <p:spPr>
          <a:xfrm>
            <a:off x="13252" y="211494"/>
            <a:ext cx="12192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Ephesians 1:1-3:21, 6:18-20.   I/We Sit in God’s past work “in Christ” &amp; salvation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.   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0091DC2-F4E3-9C7F-51BC-BF6CA5480B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570259"/>
              </p:ext>
            </p:extLst>
          </p:nvPr>
        </p:nvGraphicFramePr>
        <p:xfrm>
          <a:off x="259822" y="761247"/>
          <a:ext cx="11672355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7950">
                  <a:extLst>
                    <a:ext uri="{9D8B030D-6E8A-4147-A177-3AD203B41FA5}">
                      <a16:colId xmlns:a16="http://schemas.microsoft.com/office/drawing/2014/main" val="3446267788"/>
                    </a:ext>
                  </a:extLst>
                </a:gridCol>
                <a:gridCol w="2984874">
                  <a:extLst>
                    <a:ext uri="{9D8B030D-6E8A-4147-A177-3AD203B41FA5}">
                      <a16:colId xmlns:a16="http://schemas.microsoft.com/office/drawing/2014/main" val="2610989656"/>
                    </a:ext>
                  </a:extLst>
                </a:gridCol>
                <a:gridCol w="2551289">
                  <a:extLst>
                    <a:ext uri="{9D8B030D-6E8A-4147-A177-3AD203B41FA5}">
                      <a16:colId xmlns:a16="http://schemas.microsoft.com/office/drawing/2014/main" val="3957769083"/>
                    </a:ext>
                  </a:extLst>
                </a:gridCol>
                <a:gridCol w="3098242">
                  <a:extLst>
                    <a:ext uri="{9D8B030D-6E8A-4147-A177-3AD203B41FA5}">
                      <a16:colId xmlns:a16="http://schemas.microsoft.com/office/drawing/2014/main" val="2541867709"/>
                    </a:ext>
                  </a:extLst>
                </a:gridCol>
              </a:tblGrid>
              <a:tr h="3169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 SIT in Christ (10x)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with ordained access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 bow my knees 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 the Father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349927"/>
                  </a:ext>
                </a:extLst>
              </a:tr>
              <a:tr h="2895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IDENTITY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1:3-14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revelation(ed) (3x)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 17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commonwealth 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2:12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eternal     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3:11</a:t>
                      </a:r>
                      <a:endParaRPr lang="en-US" sz="1800" b="0" u="none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943534"/>
                  </a:ext>
                </a:extLst>
              </a:tr>
              <a:tr h="184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saints (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*7x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)            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1:1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enlightened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1:18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aliens/Israel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2:12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SUPPLICATE</a:t>
                      </a:r>
                      <a:r>
                        <a:rPr lang="en-US" sz="1800" b="0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400" b="0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3:14-21</a:t>
                      </a:r>
                      <a:endParaRPr lang="en-US" sz="1800" b="0" u="none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211543"/>
                  </a:ext>
                </a:extLst>
              </a:tr>
              <a:tr h="2502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heaven/</a:t>
                      </a:r>
                      <a:r>
                        <a:rPr kumimoji="0" lang="en-U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ly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(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*6x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)       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1:3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exceeding (3x)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1:19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nigh (near)       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2:13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family </a:t>
                      </a:r>
                      <a:r>
                        <a:rPr lang="en-US" sz="1400" b="0" dirty="0">
                          <a:solidFill>
                            <a:srgbClr val="0070C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/spiritual/         </a:t>
                      </a:r>
                      <a:r>
                        <a:rPr lang="en-US" sz="1800" b="0" dirty="0">
                          <a:solidFill>
                            <a:srgbClr val="0070C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3:15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438411"/>
                  </a:ext>
                </a:extLst>
              </a:tr>
              <a:tr h="3287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chosen                    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1:4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greatness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1:19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enmity (2x)      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2:15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inner man 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3:16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05315"/>
                  </a:ext>
                </a:extLst>
              </a:tr>
              <a:tr h="3200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foundation (2x)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1:4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power (</a:t>
                      </a:r>
                      <a:r>
                        <a:rPr lang="en-US" sz="1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5x</a:t>
                      </a: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</a:t>
                      </a:r>
                      <a:r>
                        <a:rPr lang="en-US" sz="1400" b="0" dirty="0">
                          <a:solidFill>
                            <a:srgbClr val="0070C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</a:t>
                      </a:r>
                      <a:r>
                        <a:rPr lang="en-US" sz="1400" b="0" dirty="0" err="1">
                          <a:solidFill>
                            <a:srgbClr val="0070C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dynamis</a:t>
                      </a:r>
                      <a:r>
                        <a:rPr lang="en-US" sz="1400" b="0" dirty="0">
                          <a:solidFill>
                            <a:srgbClr val="0070C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1:19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cross 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2:16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dwell        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3:17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345353"/>
                  </a:ext>
                </a:extLst>
              </a:tr>
              <a:tr h="261209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predestinated (2x)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1:5</a:t>
                      </a:r>
                      <a:endParaRPr lang="en-US" sz="1800" b="0" dirty="0">
                        <a:highlight>
                          <a:srgbClr val="FFFF00"/>
                        </a:highlight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dominion </a:t>
                      </a:r>
                      <a:r>
                        <a:rPr lang="en-US" sz="1800" b="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1:21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preached          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2:17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rooted/grounded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3:17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918014"/>
                  </a:ext>
                </a:extLst>
              </a:tr>
              <a:tr h="293297"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adoption                  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1:5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church (</a:t>
                      </a:r>
                      <a:r>
                        <a:rPr lang="en-US" sz="1800" b="1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*3x</a:t>
                      </a:r>
                      <a:r>
                        <a:rPr lang="en-US" sz="1800" b="0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         </a:t>
                      </a:r>
                      <a:r>
                        <a:rPr lang="en-US" sz="1400" b="0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1:22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access (2x)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2:18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comprehend            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3:18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120220"/>
                  </a:ext>
                </a:extLst>
              </a:tr>
              <a:tr h="284588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praise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(3x)/</a:t>
                      </a: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glory (</a:t>
                      </a:r>
                      <a:r>
                        <a:rPr lang="en-US" sz="1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8x</a:t>
                      </a: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1:6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SIT</a:t>
                      </a:r>
                      <a:r>
                        <a:rPr lang="en-US" sz="1800" b="1" u="none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400" b="0" u="none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2:1-10</a:t>
                      </a:r>
                      <a:endParaRPr lang="en-US" sz="1400" b="0" u="none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ordained          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2:20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breadth/length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3:18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8292574"/>
                  </a:ext>
                </a:extLst>
              </a:tr>
              <a:tr h="2945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rich/es (</a:t>
                      </a:r>
                      <a:r>
                        <a:rPr lang="en-US" sz="1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6x</a:t>
                      </a: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1:7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quickened 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building           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2:21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depth/height           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3:18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1464654"/>
                  </a:ext>
                </a:extLst>
              </a:tr>
              <a:tr h="1858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abounded/prudence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1:8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prince </a:t>
                      </a:r>
                      <a:r>
                        <a:rPr lang="en-US" sz="1400" b="0">
                          <a:solidFill>
                            <a:srgbClr val="0070C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/under the king/   </a:t>
                      </a:r>
                      <a:r>
                        <a:rPr lang="en-US" sz="1400" b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2:2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MYSTERY</a:t>
                      </a:r>
                      <a:r>
                        <a:rPr lang="en-US" sz="1800" b="0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200" b="0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(4x) </a:t>
                      </a:r>
                      <a:r>
                        <a:rPr lang="en-US" sz="1400" b="0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3:1-13</a:t>
                      </a:r>
                      <a:endParaRPr lang="en-US" sz="1800" b="0" u="none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PRAY/SUPPICATE</a:t>
                      </a: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6:18-20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443197"/>
                  </a:ext>
                </a:extLst>
              </a:tr>
              <a:tr h="3406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purpose(d) (</a:t>
                      </a:r>
                      <a:r>
                        <a:rPr lang="en-US" sz="1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4x</a:t>
                      </a: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1:9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of the 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air                  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2:2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read    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3:4 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perseverance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       6:18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7512918"/>
                  </a:ext>
                </a:extLst>
              </a:tr>
              <a:tr h="3006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dispensation (2x)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1:10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saved (2x)              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2:5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unsearchable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3:8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watching                 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6:18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8754403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PRAYER</a:t>
                      </a:r>
                      <a:r>
                        <a:rPr lang="en-US" sz="1800" b="1" u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0" u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</a:t>
                      </a:r>
                      <a:r>
                        <a:rPr lang="en-US" sz="1600" b="1" u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5x</a:t>
                      </a:r>
                      <a:r>
                        <a:rPr lang="en-US" sz="1600" b="0" u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</a:t>
                      </a:r>
                      <a:r>
                        <a:rPr lang="en-US" sz="1400" b="0" u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1:15-23</a:t>
                      </a:r>
                      <a:endParaRPr lang="en-US" sz="1800" b="0" u="none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ONE</a:t>
                      </a:r>
                      <a:r>
                        <a:rPr lang="en-US" sz="1800" b="0" u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400" b="0" u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2:11-22</a:t>
                      </a:r>
                      <a:endParaRPr lang="en-US" sz="1800" b="0" u="none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beginning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3:9</a:t>
                      </a:r>
                      <a:endParaRPr lang="en-US" sz="1800" b="0" dirty="0">
                        <a:solidFill>
                          <a:schemeClr val="accent5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utterance  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6:19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599717"/>
                  </a:ext>
                </a:extLst>
              </a:tr>
              <a:tr h="23109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Notes:  1</a:t>
                      </a:r>
                      <a:r>
                        <a:rPr lang="en-US" sz="1400" b="0" baseline="30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verse of 2 or more written (2x).  *All words are only in the sit posture except saints, heaven and church.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Creation, salvation, and glory are unconditional works of God with the purpose of God’s glory. </a:t>
                      </a:r>
                      <a:endParaRPr lang="en-US" sz="12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942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9511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9B516A2-268B-9313-8281-9E5BDF8EC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97A019-A658-6926-43A6-B5C1F63D5E2C}"/>
              </a:ext>
            </a:extLst>
          </p:cNvPr>
          <p:cNvSpPr txBox="1"/>
          <p:nvPr/>
        </p:nvSpPr>
        <p:spPr>
          <a:xfrm>
            <a:off x="37708" y="640927"/>
            <a:ext cx="12131126" cy="50982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                         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2CB48E-E033-4900-6435-97763AF1ED1C}"/>
              </a:ext>
            </a:extLst>
          </p:cNvPr>
          <p:cNvSpPr txBox="1"/>
          <p:nvPr/>
        </p:nvSpPr>
        <p:spPr>
          <a:xfrm>
            <a:off x="0" y="174267"/>
            <a:ext cx="121311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Ephesians 4:1-6:9, 6:21-24.        </a:t>
            </a:r>
            <a:r>
              <a:rPr lang="en-US" b="1" u="sng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I/We WALK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in practice</a:t>
            </a:r>
            <a:r>
              <a:rPr kumimoji="0" lang="en-US" sz="1800" b="1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kumimoji="0" lang="en-US" sz="140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(w/ self &amp; mankind, my sanctification is conditional)</a:t>
            </a:r>
            <a:endParaRPr kumimoji="0" lang="en-US" sz="2800" i="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0A60397-FAEA-C3DA-B860-CBB9D6CECA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934183"/>
              </p:ext>
            </p:extLst>
          </p:nvPr>
        </p:nvGraphicFramePr>
        <p:xfrm>
          <a:off x="71492" y="1220146"/>
          <a:ext cx="5967424" cy="5034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0969">
                  <a:extLst>
                    <a:ext uri="{9D8B030D-6E8A-4147-A177-3AD203B41FA5}">
                      <a16:colId xmlns:a16="http://schemas.microsoft.com/office/drawing/2014/main" val="2610989656"/>
                    </a:ext>
                  </a:extLst>
                </a:gridCol>
                <a:gridCol w="1904383">
                  <a:extLst>
                    <a:ext uri="{9D8B030D-6E8A-4147-A177-3AD203B41FA5}">
                      <a16:colId xmlns:a16="http://schemas.microsoft.com/office/drawing/2014/main" val="3957769083"/>
                    </a:ext>
                  </a:extLst>
                </a:gridCol>
                <a:gridCol w="2092072">
                  <a:extLst>
                    <a:ext uri="{9D8B030D-6E8A-4147-A177-3AD203B41FA5}">
                      <a16:colId xmlns:a16="http://schemas.microsoft.com/office/drawing/2014/main" val="2541867709"/>
                    </a:ext>
                  </a:extLst>
                </a:gridCol>
              </a:tblGrid>
              <a:tr h="2547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dirty="0">
                          <a:solidFill>
                            <a:schemeClr val="bg1"/>
                          </a:solidFill>
                        </a:rPr>
                        <a:t>Put off </a:t>
                      </a:r>
                      <a:r>
                        <a:rPr lang="en-US" sz="1600" u="none" dirty="0">
                          <a:solidFill>
                            <a:schemeClr val="bg1"/>
                          </a:solidFill>
                        </a:rPr>
                        <a:t>old man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with no i</a:t>
                      </a:r>
                      <a:r>
                        <a:rPr lang="en-US" sz="1600" u="none" dirty="0">
                          <a:solidFill>
                            <a:schemeClr val="bg1"/>
                          </a:solidFill>
                        </a:rPr>
                        <a:t>nheritance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in the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Devil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(1 /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**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1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). 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349927"/>
                  </a:ext>
                </a:extLst>
              </a:tr>
              <a:tr h="2895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no more </a:t>
                      </a:r>
                      <a:r>
                        <a:rPr lang="en-US" sz="1600" dirty="0"/>
                        <a:t>tossed</a:t>
                      </a:r>
                      <a:r>
                        <a:rPr lang="en-US" sz="1200" dirty="0"/>
                        <a:t>     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/ch 4/</a:t>
                      </a:r>
                      <a:endParaRPr lang="en-US" sz="16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sin </a:t>
                      </a:r>
                      <a:r>
                        <a:rPr lang="en-US" sz="1200" dirty="0"/>
                        <a:t>not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reprove them </a:t>
                      </a:r>
                      <a:r>
                        <a:rPr lang="en-US" sz="1200" dirty="0"/>
                        <a:t>(2x)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943534"/>
                  </a:ext>
                </a:extLst>
              </a:tr>
              <a:tr h="184705">
                <a:tc>
                  <a:txBody>
                    <a:bodyPr/>
                    <a:lstStyle/>
                    <a:p>
                      <a:r>
                        <a:rPr lang="en-US" sz="1200" dirty="0"/>
                        <a:t>no more </a:t>
                      </a:r>
                      <a:r>
                        <a:rPr lang="en-US" sz="1600" dirty="0"/>
                        <a:t>carried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steal </a:t>
                      </a:r>
                      <a:r>
                        <a:rPr lang="en-US" sz="1200" dirty="0"/>
                        <a:t>no more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idolator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211543"/>
                  </a:ext>
                </a:extLst>
              </a:tr>
              <a:tr h="309470">
                <a:tc>
                  <a:txBody>
                    <a:bodyPr/>
                    <a:lstStyle/>
                    <a:p>
                      <a:r>
                        <a:rPr lang="en-US" sz="1200" dirty="0"/>
                        <a:t>no more </a:t>
                      </a:r>
                      <a:r>
                        <a:rPr lang="en-US" sz="1600" dirty="0"/>
                        <a:t>cunning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 </a:t>
                      </a:r>
                      <a:r>
                        <a:rPr lang="en-US" sz="1600" dirty="0"/>
                        <a:t>corrupt </a:t>
                      </a:r>
                      <a:r>
                        <a:rPr lang="en-US" sz="1200" dirty="0"/>
                        <a:t>talk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vain </a:t>
                      </a:r>
                      <a:r>
                        <a:rPr lang="en-US" sz="1200" dirty="0"/>
                        <a:t>words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438411"/>
                  </a:ext>
                </a:extLst>
              </a:tr>
              <a:tr h="328753">
                <a:tc>
                  <a:txBody>
                    <a:bodyPr/>
                    <a:lstStyle/>
                    <a:p>
                      <a:r>
                        <a:rPr lang="en-US" sz="1600" b="0" dirty="0"/>
                        <a:t>deceive(</a:t>
                      </a:r>
                      <a:r>
                        <a:rPr lang="en-US" sz="1600" b="0" dirty="0" err="1"/>
                        <a:t>ful</a:t>
                      </a:r>
                      <a:r>
                        <a:rPr lang="en-US" sz="1600" b="0" dirty="0"/>
                        <a:t>) 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grieve </a:t>
                      </a:r>
                      <a:r>
                        <a:rPr lang="en-US" sz="1200" dirty="0"/>
                        <a:t>not holy Spirit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unfruitful </a:t>
                      </a:r>
                      <a:r>
                        <a:rPr lang="en-US" sz="1200" dirty="0"/>
                        <a:t>works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05315"/>
                  </a:ext>
                </a:extLst>
              </a:tr>
              <a:tr h="320044">
                <a:tc>
                  <a:txBody>
                    <a:bodyPr/>
                    <a:lstStyle/>
                    <a:p>
                      <a:r>
                        <a:rPr lang="en-US" sz="1600" dirty="0"/>
                        <a:t>darkened/ness 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bitterness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shame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345353"/>
                  </a:ext>
                </a:extLst>
              </a:tr>
              <a:tr h="261209">
                <a:tc>
                  <a:txBody>
                    <a:bodyPr/>
                    <a:lstStyle/>
                    <a:p>
                      <a:r>
                        <a:rPr lang="en-US" sz="1600" dirty="0"/>
                        <a:t>alienated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clamor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awake </a:t>
                      </a:r>
                      <a:r>
                        <a:rPr lang="en-US" sz="1200" dirty="0"/>
                        <a:t>you that</a:t>
                      </a:r>
                      <a:r>
                        <a:rPr lang="en-US" sz="1600" dirty="0"/>
                        <a:t> sleeps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918014"/>
                  </a:ext>
                </a:extLst>
              </a:tr>
              <a:tr h="293297">
                <a:tc>
                  <a:txBody>
                    <a:bodyPr/>
                    <a:lstStyle/>
                    <a:p>
                      <a:r>
                        <a:rPr lang="en-US" sz="1600" dirty="0"/>
                        <a:t>ignorance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evil (2</a:t>
                      </a:r>
                      <a:r>
                        <a:rPr lang="en-US" sz="1600" b="1" dirty="0"/>
                        <a:t>/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**1, wicked</a:t>
                      </a:r>
                      <a:r>
                        <a:rPr lang="en-US" sz="1600" dirty="0"/>
                        <a:t>) </a:t>
                      </a: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unwise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120220"/>
                  </a:ext>
                </a:extLst>
              </a:tr>
              <a:tr h="282814">
                <a:tc>
                  <a:txBody>
                    <a:bodyPr/>
                    <a:lstStyle/>
                    <a:p>
                      <a:r>
                        <a:rPr lang="en-US" sz="1600" dirty="0"/>
                        <a:t>blindness-</a:t>
                      </a:r>
                      <a:r>
                        <a:rPr lang="en-US" sz="1200" dirty="0"/>
                        <a:t>heart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</a:rPr>
                        <a:t>be no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drunk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292574"/>
                  </a:ext>
                </a:extLst>
              </a:tr>
              <a:tr h="294541">
                <a:tc>
                  <a:txBody>
                    <a:bodyPr/>
                    <a:lstStyle/>
                    <a:p>
                      <a:r>
                        <a:rPr lang="en-US" sz="1600" dirty="0"/>
                        <a:t>lasciviousness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fornication</a:t>
                      </a:r>
                      <a:r>
                        <a:rPr lang="en-US" sz="1400" b="0" dirty="0"/>
                        <a:t>     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/ch 5-6/</a:t>
                      </a:r>
                      <a:endParaRPr lang="en-US" sz="16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no</a:t>
                      </a:r>
                      <a:r>
                        <a:rPr lang="en-US" sz="1400" dirty="0"/>
                        <a:t> </a:t>
                      </a:r>
                      <a:r>
                        <a:rPr lang="en-US" sz="1600" dirty="0"/>
                        <a:t>spot    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/husband-wife/</a:t>
                      </a:r>
                      <a:endParaRPr lang="en-US" sz="16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464654"/>
                  </a:ext>
                </a:extLst>
              </a:tr>
              <a:tr h="218545">
                <a:tc>
                  <a:txBody>
                    <a:bodyPr/>
                    <a:lstStyle/>
                    <a:p>
                      <a:r>
                        <a:rPr lang="en-US" sz="1600" dirty="0"/>
                        <a:t>unclean/ness (3x)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covetous/ness(2x)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  <a:r>
                        <a:rPr lang="en-US" sz="1400" dirty="0"/>
                        <a:t> </a:t>
                      </a:r>
                      <a:r>
                        <a:rPr lang="en-US" sz="1600" dirty="0"/>
                        <a:t>wrinkle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443197"/>
                  </a:ext>
                </a:extLst>
              </a:tr>
              <a:tr h="340639">
                <a:tc>
                  <a:txBody>
                    <a:bodyPr/>
                    <a:lstStyle/>
                    <a:p>
                      <a:r>
                        <a:rPr lang="en-US" sz="1600" dirty="0"/>
                        <a:t>greediness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filthiness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without</a:t>
                      </a:r>
                      <a:r>
                        <a:rPr lang="en-US" sz="1600" dirty="0"/>
                        <a:t> blemish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512918"/>
                  </a:ext>
                </a:extLst>
              </a:tr>
              <a:tr h="3006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put away </a:t>
                      </a:r>
                      <a:r>
                        <a:rPr lang="en-US" sz="1600" dirty="0"/>
                        <a:t>lying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fool/</a:t>
                      </a:r>
                      <a:r>
                        <a:rPr lang="en-US" sz="1600" dirty="0" err="1"/>
                        <a:t>ish</a:t>
                      </a:r>
                      <a:r>
                        <a:rPr lang="en-US" sz="1600" dirty="0"/>
                        <a:t> (2x) </a:t>
                      </a:r>
                      <a:r>
                        <a:rPr lang="en-US" sz="1200" dirty="0"/>
                        <a:t>talking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provoke </a:t>
                      </a:r>
                      <a:r>
                        <a:rPr lang="en-US" sz="1000" dirty="0"/>
                        <a:t>not </a:t>
                      </a:r>
                      <a:r>
                        <a:rPr lang="en-US" sz="1000" b="1" dirty="0">
                          <a:solidFill>
                            <a:schemeClr val="accent4"/>
                          </a:solidFill>
                        </a:rPr>
                        <a:t>/fathers-children/</a:t>
                      </a:r>
                      <a:endParaRPr lang="en-US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754403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anger(</a:t>
                      </a:r>
                      <a:r>
                        <a:rPr lang="en-US" sz="1600" dirty="0" err="1"/>
                        <a:t>ry</a:t>
                      </a:r>
                      <a:r>
                        <a:rPr lang="en-US" sz="1600" dirty="0"/>
                        <a:t>) 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jesting,</a:t>
                      </a:r>
                      <a:r>
                        <a:rPr lang="en-US" sz="1400" dirty="0"/>
                        <a:t> </a:t>
                      </a:r>
                      <a:r>
                        <a:rPr lang="en-US" sz="1200" dirty="0"/>
                        <a:t>not</a:t>
                      </a:r>
                      <a:r>
                        <a:rPr lang="en-US" sz="1400" dirty="0"/>
                        <a:t> </a:t>
                      </a:r>
                      <a:r>
                        <a:rPr lang="en-US" sz="1200" dirty="0"/>
                        <a:t>convenient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service </a:t>
                      </a:r>
                      <a:r>
                        <a:rPr lang="en-US" sz="1200" dirty="0"/>
                        <a:t>not to me  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/work/</a:t>
                      </a:r>
                      <a:endParaRPr lang="en-US" sz="16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99717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wrath (4/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*1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whoremonger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not </a:t>
                      </a:r>
                      <a:r>
                        <a:rPr lang="en-US" sz="1600" dirty="0"/>
                        <a:t>threatening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9423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904E379-8FDF-B066-F1AC-B2CFE438A657}"/>
              </a:ext>
            </a:extLst>
          </p:cNvPr>
          <p:cNvSpPr txBox="1"/>
          <p:nvPr/>
        </p:nvSpPr>
        <p:spPr>
          <a:xfrm>
            <a:off x="18853" y="775335"/>
            <a:ext cx="11991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b="1" u="sng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Old Man</a:t>
            </a:r>
            <a:r>
              <a:rPr lang="en-US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details in columns 1-3 (53 words)             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New Man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details in columns 4-6 (142 words)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23F1E9-C5C9-B57A-F229-871B3155106A}"/>
              </a:ext>
            </a:extLst>
          </p:cNvPr>
          <p:cNvCxnSpPr>
            <a:cxnSpLocks/>
          </p:cNvCxnSpPr>
          <p:nvPr/>
        </p:nvCxnSpPr>
        <p:spPr>
          <a:xfrm>
            <a:off x="6094902" y="766004"/>
            <a:ext cx="1098" cy="6045413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AED4200-AF30-CE59-EC9A-D95EA8144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726736"/>
              </p:ext>
            </p:extLst>
          </p:nvPr>
        </p:nvGraphicFramePr>
        <p:xfrm>
          <a:off x="6166628" y="1220146"/>
          <a:ext cx="5974212" cy="5034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424">
                  <a:extLst>
                    <a:ext uri="{9D8B030D-6E8A-4147-A177-3AD203B41FA5}">
                      <a16:colId xmlns:a16="http://schemas.microsoft.com/office/drawing/2014/main" val="1422961701"/>
                    </a:ext>
                  </a:extLst>
                </a:gridCol>
                <a:gridCol w="2120347">
                  <a:extLst>
                    <a:ext uri="{9D8B030D-6E8A-4147-A177-3AD203B41FA5}">
                      <a16:colId xmlns:a16="http://schemas.microsoft.com/office/drawing/2014/main" val="4044311672"/>
                    </a:ext>
                  </a:extLst>
                </a:gridCol>
                <a:gridCol w="2082441">
                  <a:extLst>
                    <a:ext uri="{9D8B030D-6E8A-4147-A177-3AD203B41FA5}">
                      <a16:colId xmlns:a16="http://schemas.microsoft.com/office/drawing/2014/main" val="4188072944"/>
                    </a:ext>
                  </a:extLst>
                </a:gridCol>
              </a:tblGrid>
              <a:tr h="2547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**</a:t>
                      </a:r>
                      <a:r>
                        <a:rPr lang="en-US" sz="1600" b="1" u="sng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Put on </a:t>
                      </a:r>
                      <a:r>
                        <a:rPr lang="en-US" sz="1600" b="1" u="none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new man</a:t>
                      </a:r>
                      <a:endParaRPr lang="en-US" sz="1600" u="non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dirty="0">
                          <a:solidFill>
                            <a:schemeClr val="bg1"/>
                          </a:solidFill>
                        </a:rPr>
                        <a:t>with an inheritance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in Christ 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796571"/>
                  </a:ext>
                </a:extLst>
              </a:tr>
              <a:tr h="28956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Walk (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6 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*2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) </a:t>
                      </a:r>
                      <a:r>
                        <a:rPr lang="en-US" sz="1200" b="0" dirty="0">
                          <a:solidFill>
                            <a:schemeClr val="accent4"/>
                          </a:solidFill>
                        </a:rPr>
                        <a:t>/ch 4/</a:t>
                      </a:r>
                      <a:endParaRPr lang="en-US" sz="1600" b="0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give/gave (7/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*6</a:t>
                      </a:r>
                      <a:r>
                        <a:rPr lang="en-US" sz="1600" b="0" dirty="0"/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no</a:t>
                      </a:r>
                      <a:r>
                        <a:rPr lang="en-US" sz="1600" dirty="0"/>
                        <a:t> fellowship </a:t>
                      </a:r>
                      <a:r>
                        <a:rPr lang="en-US" sz="1200" dirty="0"/>
                        <a:t>w/darkness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491425"/>
                  </a:ext>
                </a:extLst>
              </a:tr>
              <a:tr h="184705">
                <a:tc>
                  <a:txBody>
                    <a:bodyPr/>
                    <a:lstStyle/>
                    <a:p>
                      <a:r>
                        <a:rPr lang="en-US" sz="1600" b="0" dirty="0"/>
                        <a:t>speak (</a:t>
                      </a:r>
                      <a:r>
                        <a:rPr lang="en-US" sz="1600" b="1" dirty="0"/>
                        <a:t>10x</a:t>
                      </a:r>
                      <a:r>
                        <a:rPr lang="en-US" sz="1600" b="0" dirty="0"/>
                        <a:t>)</a:t>
                      </a:r>
                      <a:endParaRPr lang="en-US" sz="1600" b="0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gift (2/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*2</a:t>
                      </a:r>
                      <a:r>
                        <a:rPr lang="en-US" sz="1600" b="0" dirty="0"/>
                        <a:t>) saints (2/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*7</a:t>
                      </a:r>
                      <a:r>
                        <a:rPr lang="en-US" sz="1600" b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walk </a:t>
                      </a:r>
                      <a:r>
                        <a:rPr lang="en-US" sz="1600"/>
                        <a:t>circumspectly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276647"/>
                  </a:ext>
                </a:extLst>
              </a:tr>
              <a:tr h="309470">
                <a:tc>
                  <a:txBody>
                    <a:bodyPr/>
                    <a:lstStyle/>
                    <a:p>
                      <a:r>
                        <a:rPr lang="en-US" sz="1600" b="0" dirty="0"/>
                        <a:t>beseech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grows/grow up (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*1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en-US" sz="1600" b="0" dirty="0"/>
                        <a:t>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redeem </a:t>
                      </a:r>
                      <a:r>
                        <a:rPr lang="en-US" sz="1200"/>
                        <a:t>time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721521"/>
                  </a:ext>
                </a:extLst>
              </a:tr>
              <a:tr h="328753">
                <a:tc>
                  <a:txBody>
                    <a:bodyPr/>
                    <a:lstStyle/>
                    <a:p>
                      <a:r>
                        <a:rPr lang="en-US" sz="1200" b="0" dirty="0"/>
                        <a:t>walk </a:t>
                      </a:r>
                      <a:r>
                        <a:rPr lang="en-US" sz="1600" b="0" dirty="0"/>
                        <a:t>worthy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Head-body (&gt;&gt;2/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*1&gt;</a:t>
                      </a:r>
                      <a:r>
                        <a:rPr lang="en-US" sz="1600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singing-</a:t>
                      </a:r>
                      <a:r>
                        <a:rPr lang="en-US" sz="1200"/>
                        <a:t>heart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912195"/>
                  </a:ext>
                </a:extLst>
              </a:tr>
              <a:tr h="320044">
                <a:tc>
                  <a:txBody>
                    <a:bodyPr/>
                    <a:lstStyle/>
                    <a:p>
                      <a:r>
                        <a:rPr lang="en-US" sz="1600" b="0" dirty="0"/>
                        <a:t>calling (2/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*2</a:t>
                      </a:r>
                      <a:r>
                        <a:rPr lang="en-US" sz="1600" b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/>
                        <a:t>walk-</a:t>
                      </a:r>
                      <a:r>
                        <a:rPr lang="en-US" sz="1600" b="0" dirty="0"/>
                        <a:t>children-</a:t>
                      </a:r>
                      <a:r>
                        <a:rPr lang="en-US" sz="1200" b="0" dirty="0"/>
                        <a:t>light </a:t>
                      </a:r>
                      <a:r>
                        <a:rPr lang="en-US" sz="1600" b="0" dirty="0"/>
                        <a:t>(6/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*3</a:t>
                      </a:r>
                      <a:r>
                        <a:rPr lang="en-US" sz="1600" b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heart/s (5/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*1</a:t>
                      </a:r>
                      <a:r>
                        <a:rPr lang="en-US" sz="1600" dirty="0"/>
                        <a:t>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37815"/>
                  </a:ext>
                </a:extLst>
              </a:tr>
              <a:tr h="261209">
                <a:tc>
                  <a:txBody>
                    <a:bodyPr/>
                    <a:lstStyle/>
                    <a:p>
                      <a:r>
                        <a:rPr lang="en-US" sz="1600" b="0" dirty="0"/>
                        <a:t>called (2/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*2</a:t>
                      </a:r>
                      <a:r>
                        <a:rPr lang="en-US" sz="1600" b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/>
                        <a:t>edifying (3x) </a:t>
                      </a:r>
                      <a:r>
                        <a:rPr lang="en-US" sz="1100" b="0" dirty="0"/>
                        <a:t>renewed</a:t>
                      </a:r>
                      <a:r>
                        <a:rPr lang="en-US" sz="1200" b="0" dirty="0"/>
                        <a:t> </a:t>
                      </a:r>
                      <a:r>
                        <a:rPr lang="en-US" sz="1600" b="0" dirty="0"/>
                        <a:t>mind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submit/ting (2x)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304715"/>
                  </a:ext>
                </a:extLst>
              </a:tr>
              <a:tr h="293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lowliness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righteousness 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fear (2x)    trembling</a:t>
                      </a:r>
                      <a:endParaRPr lang="en-US" sz="12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395489"/>
                  </a:ext>
                </a:extLst>
              </a:tr>
              <a:tr h="282814">
                <a:tc>
                  <a:txBody>
                    <a:bodyPr/>
                    <a:lstStyle/>
                    <a:p>
                      <a:r>
                        <a:rPr lang="en-US" sz="1600" b="0" dirty="0"/>
                        <a:t>meekness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holiness, church </a:t>
                      </a:r>
                      <a:r>
                        <a:rPr lang="en-US" sz="1400" dirty="0"/>
                        <a:t>(6/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*3</a:t>
                      </a:r>
                      <a:r>
                        <a:rPr lang="en-US" sz="1400" dirty="0"/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sanctify &amp; cleanse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136898"/>
                  </a:ext>
                </a:extLst>
              </a:tr>
              <a:tr h="294541">
                <a:tc>
                  <a:txBody>
                    <a:bodyPr/>
                    <a:lstStyle/>
                    <a:p>
                      <a:r>
                        <a:rPr lang="en-US" sz="1600" b="0" dirty="0"/>
                        <a:t>longsuffering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truth (2x) labor-work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nourish &amp; cherish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228201"/>
                  </a:ext>
                </a:extLst>
              </a:tr>
              <a:tr h="2185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/>
                        <a:t>walk in </a:t>
                      </a:r>
                      <a:r>
                        <a:rPr lang="en-US" sz="1600" b="0" dirty="0"/>
                        <a:t>love (13/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*6</a:t>
                      </a:r>
                      <a:r>
                        <a:rPr lang="en-US" sz="1600" b="0" dirty="0">
                          <a:solidFill>
                            <a:schemeClr val="accent6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tenderhearted 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reverence   </a:t>
                      </a:r>
                      <a:r>
                        <a:rPr lang="en-US" sz="1600" dirty="0"/>
                        <a:t>obey (2x)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404399"/>
                  </a:ext>
                </a:extLst>
              </a:tr>
              <a:tr h="340639">
                <a:tc>
                  <a:txBody>
                    <a:bodyPr/>
                    <a:lstStyle/>
                    <a:p>
                      <a:r>
                        <a:rPr lang="en-US" sz="1600" dirty="0"/>
                        <a:t>forbearing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followers </a:t>
                      </a:r>
                      <a:r>
                        <a:rPr lang="en-US" sz="1200" dirty="0"/>
                        <a:t>of God  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/ch 5-6/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honor 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</a:rPr>
                        <a:t>parents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256017"/>
                  </a:ext>
                </a:extLst>
              </a:tr>
              <a:tr h="300649">
                <a:tc>
                  <a:txBody>
                    <a:bodyPr/>
                    <a:lstStyle/>
                    <a:p>
                      <a:r>
                        <a:rPr lang="en-US" sz="1600" dirty="0"/>
                        <a:t>endeavoring </a:t>
                      </a:r>
                      <a:r>
                        <a:rPr lang="en-US" sz="1200" dirty="0"/>
                        <a:t>peace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/>
                        <a:t>sweetsmelling</a:t>
                      </a:r>
                      <a:r>
                        <a:rPr lang="en-US" sz="1600" b="0" dirty="0"/>
                        <a:t> </a:t>
                      </a:r>
                      <a:r>
                        <a:rPr lang="en-US" sz="1200" b="0" dirty="0" err="1"/>
                        <a:t>savour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brother(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ren</a:t>
                      </a:r>
                      <a:r>
                        <a:rPr lang="en-US" sz="1600" dirty="0"/>
                        <a:t>) (1/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**1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996186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r>
                        <a:rPr lang="en-US" sz="1400" dirty="0"/>
                        <a:t>unity</a:t>
                      </a:r>
                      <a:r>
                        <a:rPr lang="en-US" sz="1200" dirty="0"/>
                        <a:t> (2x), </a:t>
                      </a:r>
                      <a:r>
                        <a:rPr lang="en-US" sz="1400" dirty="0"/>
                        <a:t>peace</a:t>
                      </a:r>
                      <a:r>
                        <a:rPr lang="en-US" sz="1200" dirty="0"/>
                        <a:t> (3x)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thanks (2/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*1</a:t>
                      </a:r>
                      <a:r>
                        <a:rPr lang="en-US" sz="1600" dirty="0"/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comfort </a:t>
                      </a:r>
                      <a:r>
                        <a:rPr lang="en-US" sz="1200" dirty="0"/>
                        <a:t>hearts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269970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one </a:t>
                      </a:r>
                      <a:r>
                        <a:rPr lang="en-US" sz="1600" dirty="0"/>
                        <a:t>(15/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*5</a:t>
                      </a:r>
                      <a:r>
                        <a:rPr lang="en-US" sz="1600" dirty="0"/>
                        <a:t>)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light (5x) </a:t>
                      </a:r>
                      <a:r>
                        <a:rPr lang="en-US" sz="1600" dirty="0"/>
                        <a:t>good (5/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*3</a:t>
                      </a:r>
                      <a:r>
                        <a:rPr lang="en-US" sz="1600" dirty="0"/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sincerity         amen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03239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5971B24A-03CE-5F19-C159-4C598D4C9733}"/>
              </a:ext>
            </a:extLst>
          </p:cNvPr>
          <p:cNvSpPr txBox="1"/>
          <p:nvPr/>
        </p:nvSpPr>
        <p:spPr>
          <a:xfrm>
            <a:off x="1002751" y="6359648"/>
            <a:ext cx="4245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Old Man:    </a:t>
            </a:r>
            <a: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*sit 1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/ </a:t>
            </a:r>
            <a:r>
              <a:rPr lang="en-US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**stand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5EFDEA-6E88-1BB1-78CE-91F55A450552}"/>
              </a:ext>
            </a:extLst>
          </p:cNvPr>
          <p:cNvSpPr txBox="1"/>
          <p:nvPr/>
        </p:nvSpPr>
        <p:spPr>
          <a:xfrm>
            <a:off x="7140804" y="6359648"/>
            <a:ext cx="4289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New Man: </a:t>
            </a:r>
            <a: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*sit 45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/ </a:t>
            </a:r>
            <a:r>
              <a:rPr lang="en-US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**stand 2</a:t>
            </a:r>
          </a:p>
        </p:txBody>
      </p:sp>
    </p:spTree>
    <p:extLst>
      <p:ext uri="{BB962C8B-B14F-4D97-AF65-F5344CB8AC3E}">
        <p14:creationId xmlns:p14="http://schemas.microsoft.com/office/powerpoint/2010/main" val="1803589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E800F88-CFC3-8F00-49A3-0DCBD2270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605B0E-A3C8-4BD7-E39D-C5578D74D0E8}"/>
              </a:ext>
            </a:extLst>
          </p:cNvPr>
          <p:cNvSpPr txBox="1"/>
          <p:nvPr/>
        </p:nvSpPr>
        <p:spPr>
          <a:xfrm>
            <a:off x="0" y="378441"/>
            <a:ext cx="12192000" cy="47289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4DDEC37-1F52-DFA2-3DFB-9141D5C751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601818"/>
              </p:ext>
            </p:extLst>
          </p:nvPr>
        </p:nvGraphicFramePr>
        <p:xfrm>
          <a:off x="205273" y="747773"/>
          <a:ext cx="11765903" cy="5369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2425">
                  <a:extLst>
                    <a:ext uri="{9D8B030D-6E8A-4147-A177-3AD203B41FA5}">
                      <a16:colId xmlns:a16="http://schemas.microsoft.com/office/drawing/2014/main" val="3446267788"/>
                    </a:ext>
                  </a:extLst>
                </a:gridCol>
                <a:gridCol w="6363478">
                  <a:extLst>
                    <a:ext uri="{9D8B030D-6E8A-4147-A177-3AD203B41FA5}">
                      <a16:colId xmlns:a16="http://schemas.microsoft.com/office/drawing/2014/main" val="3957769083"/>
                    </a:ext>
                  </a:extLst>
                </a:gridCol>
              </a:tblGrid>
              <a:tr h="316934">
                <a:tc>
                  <a:txBody>
                    <a:bodyPr/>
                    <a:lstStyle/>
                    <a:p>
                      <a:pPr algn="ctr"/>
                      <a:r>
                        <a:rPr lang="en-US" sz="16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STAND against </a:t>
                      </a:r>
                      <a:r>
                        <a:rPr lang="en-US" sz="16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</a:t>
                      </a:r>
                      <a:r>
                        <a:rPr lang="en-US" sz="16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devil</a:t>
                      </a:r>
                      <a:r>
                        <a:rPr lang="en-US" sz="16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**</a:t>
                      </a:r>
                      <a:r>
                        <a:rPr lang="en-US" sz="16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PUT ON</a:t>
                      </a:r>
                      <a:r>
                        <a:rPr lang="en-US" sz="1600" b="1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</a:t>
                      </a:r>
                      <a:r>
                        <a:rPr lang="en-US" sz="16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whole armor of GOD </a:t>
                      </a:r>
                      <a:endParaRPr lang="en-US" sz="1600" b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349927"/>
                  </a:ext>
                </a:extLst>
              </a:tr>
              <a:tr h="2895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Finally, my brethren          (1/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**1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**6:23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 6:10</a:t>
                      </a:r>
                      <a:endParaRPr lang="en-US" sz="16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sng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whole body</a:t>
                      </a:r>
                      <a:r>
                        <a:rPr lang="en-US" sz="1400" b="0" u="none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fitly joined together and </a:t>
                      </a:r>
                      <a:r>
                        <a:rPr lang="en-US" sz="1400" b="0" u="sng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compacted</a:t>
                      </a:r>
                      <a:r>
                        <a:rPr lang="en-US" sz="1400" b="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, every joint (4:16)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9435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be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strong in the Lord &amp;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in the power </a:t>
                      </a:r>
                      <a:r>
                        <a:rPr lang="en-US" sz="1600" b="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</a:t>
                      </a:r>
                      <a:r>
                        <a:rPr lang="en-US" sz="1600" b="0" dirty="0" err="1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kratos</a:t>
                      </a:r>
                      <a:r>
                        <a:rPr lang="en-US" sz="1600" b="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6:10</a:t>
                      </a:r>
                      <a:endParaRPr lang="en-US" sz="16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Wherefore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take unto you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whole armor of God      6:13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211543"/>
                  </a:ext>
                </a:extLst>
              </a:tr>
              <a:tr h="3094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of His might           </a:t>
                      </a:r>
                      <a:r>
                        <a:rPr lang="en-US" sz="160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/strength, G2479/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1:19 / 6:10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that ye may be able to withstand in the evil day          6:13</a:t>
                      </a:r>
                      <a:endParaRPr lang="en-US" sz="160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438411"/>
                  </a:ext>
                </a:extLst>
              </a:tr>
              <a:tr h="3287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Put on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whole armor of God                    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and having done </a:t>
                      </a:r>
                      <a:r>
                        <a:rPr lang="en-US" sz="16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all,</a:t>
                      </a: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to stand                                    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05315"/>
                  </a:ext>
                </a:extLst>
              </a:tr>
              <a:tr h="3200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that ye may be able to                                 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Stand therefore,                                                       6:14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345353"/>
                  </a:ext>
                </a:extLst>
              </a:tr>
              <a:tr h="293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stand</a:t>
                      </a:r>
                      <a:r>
                        <a:rPr lang="en-US" sz="1600" b="0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1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(4x)      </a:t>
                      </a:r>
                      <a:r>
                        <a:rPr lang="en-US" sz="1600" b="0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6:13, 6:14 (2x)                    6:11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</a:t>
                      </a:r>
                      <a:r>
                        <a:rPr lang="en-US" sz="1600" baseline="30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having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your </a:t>
                      </a:r>
                      <a:r>
                        <a:rPr lang="en-US" sz="1600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LOINS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girt about with the TRUTH and   6:14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120220"/>
                  </a:ext>
                </a:extLst>
              </a:tr>
              <a:tr h="2845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against (6x)    </a:t>
                      </a:r>
                      <a:r>
                        <a:rPr lang="en-US" sz="1600" b="0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6:12, 6:13 (4x)                   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</a:t>
                      </a:r>
                      <a:r>
                        <a:rPr lang="en-US" sz="1600" baseline="30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nd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having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on the </a:t>
                      </a:r>
                      <a:r>
                        <a:rPr lang="en-US" sz="1600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BREASTPLATE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of RIGHTEOUSNESS   6:14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292574"/>
                  </a:ext>
                </a:extLst>
              </a:tr>
              <a:tr h="2945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wiles </a:t>
                      </a:r>
                      <a:r>
                        <a:rPr lang="en-US" sz="160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/way, methods &amp; strategy/            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</a:t>
                      </a:r>
                      <a:r>
                        <a:rPr lang="en-US" sz="1600" b="0" baseline="300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rd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0" u="sng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and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0" u="sng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your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FEET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shod with the </a:t>
                      </a:r>
                      <a:r>
                        <a:rPr lang="en-US" sz="1600" b="0" u="sng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preparation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        6:15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001464654"/>
                  </a:ext>
                </a:extLst>
              </a:tr>
              <a:tr h="1858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of the devil (1/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**1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                                    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of the GOSPEL of PEACE                                    6:15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386443197"/>
                  </a:ext>
                </a:extLst>
              </a:tr>
              <a:tr h="3406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for we wrestle not against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flesh &amp; blood        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</a:t>
                      </a:r>
                      <a:r>
                        <a:rPr lang="en-US" sz="1600" b="0" baseline="300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ABOVE </a:t>
                      </a:r>
                      <a:r>
                        <a:rPr lang="en-US" sz="1600" b="1" u="sng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ALL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, taking the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SHIELD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of [the] FAITH       6:16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877512918"/>
                  </a:ext>
                </a:extLst>
              </a:tr>
              <a:tr h="3006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but against principalities (1/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*1</a:t>
                      </a: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                  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wherewith ye shall be able to QUENCH </a:t>
                      </a:r>
                      <a:r>
                        <a:rPr lang="en-US" sz="160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/4:30, grieve Spirit/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46978402"/>
                  </a:ext>
                </a:extLst>
              </a:tr>
              <a:tr h="300649"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against</a:t>
                      </a:r>
                      <a:r>
                        <a:rPr lang="en-US" sz="16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powers (1/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*3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), (</a:t>
                      </a:r>
                      <a:r>
                        <a:rPr lang="en-US" sz="1600" b="0" dirty="0" err="1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exousía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</a:t>
                      </a: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          6:12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  </a:t>
                      </a:r>
                      <a:r>
                        <a:rPr lang="en-US" sz="16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ALL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the FIERY DARTS of the </a:t>
                      </a: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WICKED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.              6:16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08754403"/>
                  </a:ext>
                </a:extLst>
              </a:tr>
              <a:tr h="29709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Against the rulers of the darkness (1/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**2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    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</a:t>
                      </a:r>
                      <a:r>
                        <a:rPr lang="en-US" sz="1600" baseline="30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and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take the </a:t>
                      </a:r>
                      <a:r>
                        <a:rPr lang="en-US" sz="1600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HELMET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of SALVATION </a:t>
                      </a:r>
                      <a:r>
                        <a:rPr lang="en-US" sz="160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/mind/            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6:17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829473111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of this world (1/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*6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                                    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</a:t>
                      </a:r>
                      <a:r>
                        <a:rPr lang="en-US" sz="1600" b="0" baseline="300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0" u="sng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and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SWORD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of the SPIRIT                               6:17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919423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against spiritual </a:t>
                      </a: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wickedness 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 high (1/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**1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 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which is the Word of God (specific Scripture)         6:17</a:t>
                      </a:r>
                      <a:endParaRPr lang="en-US" sz="1600" dirty="0">
                        <a:solidFill>
                          <a:schemeClr val="accent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2491596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DCDC5DF-FC6C-B64D-60AC-F6BA7AE32B02}"/>
              </a:ext>
            </a:extLst>
          </p:cNvPr>
          <p:cNvSpPr txBox="1"/>
          <p:nvPr/>
        </p:nvSpPr>
        <p:spPr>
          <a:xfrm>
            <a:off x="4327152" y="6249033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Crosswalk:  *sit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/ </a:t>
            </a:r>
            <a:r>
              <a:rPr lang="en-US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**walk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72B125-8FDC-6D39-789A-D9CA43F44825}"/>
              </a:ext>
            </a:extLst>
          </p:cNvPr>
          <p:cNvSpPr txBox="1"/>
          <p:nvPr/>
        </p:nvSpPr>
        <p:spPr>
          <a:xfrm>
            <a:off x="223351" y="104212"/>
            <a:ext cx="80221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Ephesians 6:10-17.        </a:t>
            </a:r>
            <a:r>
              <a:rPr lang="en-US" b="1" u="sng" dirty="0">
                <a:latin typeface="Verdana" panose="020B0604030504040204" pitchFamily="34" charset="0"/>
                <a:ea typeface="Verdana" panose="020B0604030504040204" pitchFamily="34" charset="0"/>
              </a:rPr>
              <a:t>I/We STAND in Christ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b="1" u="sng" dirty="0">
                <a:latin typeface="Verdana" panose="020B0604030504040204" pitchFamily="34" charset="0"/>
                <a:ea typeface="Verdana" panose="020B0604030504040204" pitchFamily="34" charset="0"/>
              </a:rPr>
              <a:t>for protection.</a:t>
            </a:r>
            <a:endParaRPr lang="en-US" u="sng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437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E5C6185-BA62-417B-B11E-D6CE654AE4F5}"/>
              </a:ext>
            </a:extLst>
          </p:cNvPr>
          <p:cNvSpPr txBox="1"/>
          <p:nvPr/>
        </p:nvSpPr>
        <p:spPr>
          <a:xfrm>
            <a:off x="3038361" y="5967644"/>
            <a:ext cx="66579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Fellowship Church,  Sunday School,  September 27, 2026</a:t>
            </a:r>
          </a:p>
          <a:p>
            <a:pPr algn="ctr"/>
            <a:r>
              <a:rPr lang="en-US" sz="2000" dirty="0"/>
              <a:t>by brother Bill Heath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B6C924B-D136-B41C-57F2-9E15057EFB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3421" y="87649"/>
            <a:ext cx="3604545" cy="577129"/>
          </a:xfrm>
        </p:spPr>
        <p:txBody>
          <a:bodyPr>
            <a:normAutofit fontScale="85000" lnSpcReduction="10000"/>
          </a:bodyPr>
          <a:lstStyle/>
          <a:p>
            <a:r>
              <a:rPr lang="en-US" sz="3600" dirty="0"/>
              <a:t>Straight &amp; Balanced</a:t>
            </a:r>
            <a:endParaRPr lang="en-US" sz="2000" dirty="0"/>
          </a:p>
        </p:txBody>
      </p:sp>
      <p:pic>
        <p:nvPicPr>
          <p:cNvPr id="4098" name="Picture 2" descr="Image result for balance">
            <a:extLst>
              <a:ext uri="{FF2B5EF4-FFF2-40B4-BE49-F238E27FC236}">
                <a16:creationId xmlns:a16="http://schemas.microsoft.com/office/drawing/2014/main" id="{94A68CC1-A35B-E44A-258F-98BB866DD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247" y="2005184"/>
            <a:ext cx="2130894" cy="264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lumbline Bible">
            <a:extLst>
              <a:ext uri="{FF2B5EF4-FFF2-40B4-BE49-F238E27FC236}">
                <a16:creationId xmlns:a16="http://schemas.microsoft.com/office/drawing/2014/main" id="{9EEDE0C2-EE51-FBC3-E1C7-6D92032E0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91" y="2114550"/>
            <a:ext cx="2628899" cy="262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B1BFC7-F1FB-7C24-B2DD-713F88A233D1}"/>
              </a:ext>
            </a:extLst>
          </p:cNvPr>
          <p:cNvSpPr txBox="1"/>
          <p:nvPr/>
        </p:nvSpPr>
        <p:spPr>
          <a:xfrm>
            <a:off x="3446868" y="742666"/>
            <a:ext cx="5896946" cy="511620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5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Spiritual Warfare</a:t>
            </a:r>
          </a:p>
          <a:p>
            <a:pPr algn="ctr"/>
            <a:endParaRPr lang="en-US" sz="9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1. A Father’s Love (John 4:43-53)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2. Our God Squad (12 COs that love me)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3. Great Freedom in Warfare (John 8:32)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4. Men of Purity, Power, &amp; Praise in Warfare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5. I AM the Light of the World (John 8-9)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6. Quit You Like Men (Proverbs 31)</a:t>
            </a:r>
          </a:p>
          <a:p>
            <a:pPr>
              <a:lnSpc>
                <a:spcPct val="150000"/>
              </a:lnSpc>
            </a:pPr>
            <a:endParaRPr lang="en-US" sz="5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b="1" u="sng" dirty="0">
                <a:latin typeface="Verdana" panose="020B0604030504040204" pitchFamily="34" charset="0"/>
                <a:ea typeface="Verdana" panose="020B0604030504040204" pitchFamily="34" charset="0"/>
              </a:rPr>
              <a:t>Ephesians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7-11. </a:t>
            </a:r>
            <a:r>
              <a:rPr lang="en-US" sz="1600" u="sng" dirty="0">
                <a:latin typeface="Verdana" panose="020B0604030504040204" pitchFamily="34" charset="0"/>
                <a:ea typeface="Verdana" panose="020B0604030504040204" pitchFamily="34" charset="0"/>
              </a:rPr>
              <a:t>Prepare to put on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the armor (Eph 1:1-6:9)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12. </a:t>
            </a:r>
            <a:r>
              <a:rPr lang="en-US" sz="1600" u="sng" dirty="0">
                <a:latin typeface="Verdana" panose="020B0604030504040204" pitchFamily="34" charset="0"/>
                <a:ea typeface="Verdana" panose="020B0604030504040204" pitchFamily="34" charset="0"/>
              </a:rPr>
              <a:t>Put on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the armor of God (Eph 6:10-17)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13-14. </a:t>
            </a:r>
            <a:r>
              <a:rPr lang="en-US" sz="1600" u="sng" dirty="0">
                <a:latin typeface="Verdana" panose="020B0604030504040204" pitchFamily="34" charset="0"/>
                <a:ea typeface="Verdana" panose="020B0604030504040204" pitchFamily="34" charset="0"/>
              </a:rPr>
              <a:t>Keep on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the armor of God (Eph 6:18-24)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15-    . The church at Ephesus (Acts 18-20)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           The church of Ephesus (Revelation 2:1-7)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289427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54468</TotalTime>
  <Words>1695</Words>
  <Application>Microsoft Office PowerPoint</Application>
  <PresentationFormat>Widescreen</PresentationFormat>
  <Paragraphs>893</Paragraphs>
  <Slides>10</Slides>
  <Notes>1</Notes>
  <HiddenSlides>8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Arial</vt:lpstr>
      <vt:lpstr>Arial Nova Light</vt:lpstr>
      <vt:lpstr>Calibri</vt:lpstr>
      <vt:lpstr>Verdana</vt:lpstr>
      <vt:lpstr>Wingdings 3</vt:lpstr>
      <vt:lpstr>Dark Gradient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William Heath</cp:lastModifiedBy>
  <cp:revision>1624</cp:revision>
  <cp:lastPrinted>2026-10-04T12:27:19Z</cp:lastPrinted>
  <dcterms:created xsi:type="dcterms:W3CDTF">2013-07-15T20:26:40Z</dcterms:created>
  <dcterms:modified xsi:type="dcterms:W3CDTF">2026-10-04T12:31:30Z</dcterms:modified>
</cp:coreProperties>
</file>