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10"/>
  </p:notesMasterIdLst>
  <p:sldIdLst>
    <p:sldId id="385" r:id="rId5"/>
    <p:sldId id="383" r:id="rId6"/>
    <p:sldId id="384" r:id="rId7"/>
    <p:sldId id="392" r:id="rId8"/>
    <p:sldId id="393" r:id="rId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24" y="7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46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46">
                <a:defRPr/>
              </a:pPr>
              <a:t>4/8/2026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ing.com/videos/riverview/relatedvideo?q=faith+is+a+victory+song+kareoke&amp;&amp;mid=0134CB4BDD77CB6A0D460134CB4BDD77CB6A0D46&amp;FORM=VAMGZC" TargetMode="External"/><Relationship Id="rId5" Type="http://schemas.openxmlformats.org/officeDocument/2006/relationships/hyperlink" Target="https://www.youtube.com/watch?v=RQLptc6Kbmk&amp;time_continue=13&amp;source_ve_path=NzY3NTg&amp;embeds_referring_euri=https%3A%2F%2Fwww.bing.com%2F&amp;embeds_referring_origin=https%3A%2F%2Fwww.bing.com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63431" y="15988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Apr 8,  2026      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553" y="0"/>
            <a:ext cx="9232960" cy="111034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  Straight and Balanced     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The Faith, a noun, G3982, </a:t>
            </a:r>
            <a:r>
              <a:rPr lang="en-US" dirty="0" err="1"/>
              <a:t>pis’</a:t>
            </a:r>
            <a:r>
              <a:rPr lang="en-US" dirty="0"/>
              <a:t>-tis, 244x, Hebrews 11-11x (11:1-3, 6, 38-40, 12:1-4; Romans 15:23, Jude 1:3)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43186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152971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23997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4159722"/>
            <a:ext cx="278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60298" y="1153165"/>
            <a:ext cx="6844639" cy="56323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Old Testament:  True Prophets of the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#13 – Samuel:  Lifelong Shining Faith (Heb 11:32f, 1 Sam)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#14 – Nathan &amp; Gad:  The Comforter’s Faith (Heb 11:32g)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#15 – Man of God &amp; the Old Prophet:   Weak Prophets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#16 – Azariah &amp; Hanani:  Two Prophets and Two Effects of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#17 – Jehu, a Prophet, &amp; Micaiah:  Little-Known Prophets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#18 – Elijah:  The Past, Present, and Future Prophet of the Faith </a:t>
            </a:r>
            <a:r>
              <a:rPr lang="en-US" sz="1200" dirty="0">
                <a:latin typeface="Gill Sans MT"/>
              </a:rPr>
              <a:t>(Heb 11:35)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#19 – Elisha:  Prophet of Power and Water (Heb 11:35)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#20 – Jonah &amp; Nahum:  God’s Mercy &amp; Judgment on Nineveh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#21 – </a:t>
            </a:r>
            <a:r>
              <a:rPr lang="en-US" b="1" dirty="0">
                <a:latin typeface="Gill Sans MT"/>
              </a:rPr>
              <a:t>Ho</a:t>
            </a:r>
            <a:r>
              <a:rPr lang="en-US" dirty="0">
                <a:latin typeface="Gill Sans MT"/>
              </a:rPr>
              <a:t>sea, </a:t>
            </a:r>
            <a:r>
              <a:rPr lang="en-US" b="1" dirty="0">
                <a:latin typeface="Gill Sans MT"/>
              </a:rPr>
              <a:t>Jo</a:t>
            </a:r>
            <a:r>
              <a:rPr lang="en-US" dirty="0">
                <a:latin typeface="Gill Sans MT"/>
              </a:rPr>
              <a:t>el, &amp; </a:t>
            </a:r>
            <a:r>
              <a:rPr lang="en-US" b="1" dirty="0">
                <a:latin typeface="Gill Sans MT"/>
              </a:rPr>
              <a:t>Am</a:t>
            </a:r>
            <a:r>
              <a:rPr lang="en-US" dirty="0">
                <a:latin typeface="Gill Sans MT"/>
              </a:rPr>
              <a:t>os:  Future Judgments and Blessings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#22 – </a:t>
            </a:r>
            <a:r>
              <a:rPr lang="en-US" b="1" dirty="0">
                <a:latin typeface="Gill Sans MT"/>
              </a:rPr>
              <a:t>O</a:t>
            </a:r>
            <a:r>
              <a:rPr lang="en-US" dirty="0">
                <a:latin typeface="Gill Sans MT"/>
              </a:rPr>
              <a:t>badiah, </a:t>
            </a:r>
            <a:r>
              <a:rPr lang="en-US" b="1" dirty="0">
                <a:latin typeface="Gill Sans MT"/>
              </a:rPr>
              <a:t>J</a:t>
            </a:r>
            <a:r>
              <a:rPr lang="en-US" dirty="0">
                <a:latin typeface="Gill Sans MT"/>
              </a:rPr>
              <a:t>onah, &amp; </a:t>
            </a:r>
            <a:r>
              <a:rPr lang="en-US" b="1" dirty="0">
                <a:latin typeface="Gill Sans MT"/>
              </a:rPr>
              <a:t>M</a:t>
            </a:r>
            <a:r>
              <a:rPr lang="en-US" dirty="0">
                <a:latin typeface="Gill Sans MT"/>
              </a:rPr>
              <a:t>icah:  Fight with Hate,  Anger, &amp; Darkness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#23 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Isaiah:  Prophet of Majesty and Royalty </a:t>
            </a:r>
            <a:r>
              <a:rPr lang="en-US" dirty="0">
                <a:latin typeface="Gill Sans MT"/>
              </a:rPr>
              <a:t> (Heb 11:37)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#24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akkuk, &amp;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Zep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haniah:  </a:t>
            </a:r>
            <a:r>
              <a:rPr lang="en-US" dirty="0">
                <a:latin typeface="Gill Sans MT"/>
              </a:rPr>
              <a:t>God the Loving-Holy Judge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#25 – Huldah:  Prophetess of Anomaly &amp; Conformity of</a:t>
            </a:r>
            <a:r>
              <a:rPr lang="en-US" dirty="0">
                <a:latin typeface="Gill Sans MT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the Faith</a:t>
            </a:r>
          </a:p>
          <a:p>
            <a:pPr defTabSz="914400"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#26 </a:t>
            </a:r>
            <a:r>
              <a:rPr lang="en-US" dirty="0">
                <a:latin typeface="Gill Sans MT"/>
              </a:rPr>
              <a:t>– Jeremiah &amp; Lamentations: Speak,  Weep, and Turn unto the LORD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#27 </a:t>
            </a:r>
            <a:r>
              <a:rPr lang="en-US" dirty="0">
                <a:latin typeface="Gill Sans MT"/>
              </a:rPr>
              <a:t>– Ezekiel:  Watchman on a Short Leash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#28 – </a:t>
            </a:r>
            <a:r>
              <a:rPr lang="en-US" dirty="0">
                <a:latin typeface="Gill Sans MT"/>
              </a:rPr>
              <a:t>Daniel:  Prophet of Self-control and Godliness </a:t>
            </a:r>
          </a:p>
          <a:p>
            <a:pPr defTabSz="914400">
              <a:defRPr/>
            </a:pPr>
            <a:r>
              <a:rPr lang="en-US" dirty="0">
                <a:latin typeface="Gill Sans MT"/>
              </a:rPr>
              <a:t>#29 – </a:t>
            </a:r>
            <a:r>
              <a:rPr lang="en-US" b="1" dirty="0">
                <a:latin typeface="Gill Sans MT"/>
              </a:rPr>
              <a:t>Ha</a:t>
            </a:r>
            <a:r>
              <a:rPr lang="en-US" dirty="0">
                <a:latin typeface="Gill Sans MT"/>
              </a:rPr>
              <a:t>ggai, </a:t>
            </a:r>
            <a:r>
              <a:rPr lang="en-US" b="1" dirty="0">
                <a:latin typeface="Gill Sans MT"/>
              </a:rPr>
              <a:t>Ze</a:t>
            </a:r>
            <a:r>
              <a:rPr lang="en-US" dirty="0">
                <a:latin typeface="Gill Sans MT"/>
              </a:rPr>
              <a:t>chariah, &amp; </a:t>
            </a:r>
            <a:r>
              <a:rPr lang="en-US" b="1" dirty="0">
                <a:latin typeface="Gill Sans MT"/>
              </a:rPr>
              <a:t>Ma</a:t>
            </a:r>
            <a:r>
              <a:rPr lang="en-US" dirty="0">
                <a:latin typeface="Gill Sans MT"/>
              </a:rPr>
              <a:t>lachi:  Revival, Prophecy, &amp; Transition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</a:t>
            </a:r>
            <a:r>
              <a:rPr lang="en-US" dirty="0">
                <a:latin typeface="Gill Sans MT"/>
              </a:rPr>
              <a:t>30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–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Hebrews 11 Finale (The Way of the Faith)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Gill Sans MT"/>
                <a:ea typeface="+mn-ea"/>
                <a:cs typeface="+mn-cs"/>
              </a:rPr>
              <a:t>                                      </a:t>
            </a:r>
            <a:endParaRPr lang="en-US" dirty="0">
              <a:solidFill>
                <a:schemeClr val="bg1"/>
              </a:solidFill>
              <a:highlight>
                <a:srgbClr val="FFFF00"/>
              </a:highlight>
              <a:latin typeface="Gill Sans M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B99B1-27EA-FC6A-390C-56C6747F9769}"/>
              </a:ext>
            </a:extLst>
          </p:cNvPr>
          <p:cNvSpPr txBox="1"/>
          <p:nvPr/>
        </p:nvSpPr>
        <p:spPr>
          <a:xfrm>
            <a:off x="156137" y="432086"/>
            <a:ext cx="2425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Psalm 23 Piano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AD56E-068B-AC87-9932-2BCD46ADF7BD}"/>
              </a:ext>
            </a:extLst>
          </p:cNvPr>
          <p:cNvSpPr txBox="1"/>
          <p:nvPr/>
        </p:nvSpPr>
        <p:spPr>
          <a:xfrm>
            <a:off x="2165553" y="369982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Bing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2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CF19-2E4E-B1B3-D32C-DB46D789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5" y="105355"/>
            <a:ext cx="1365813" cy="1564821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200" dirty="0"/>
              <a:t>Old Testament True Prophets chart</a:t>
            </a:r>
            <a:br>
              <a:rPr lang="en-US" sz="1200" dirty="0"/>
            </a:b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Hebrews</a:t>
            </a:r>
            <a:br>
              <a:rPr lang="en-US" sz="1200" dirty="0"/>
            </a:br>
            <a:r>
              <a:rPr lang="en-US" sz="1200"/>
              <a:t> 1:1-2, 11:32-40, 12:1-2</a:t>
            </a:r>
            <a:endParaRPr lang="en-US" sz="1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B784E-FE43-507E-5DC4-D693A3D0D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51336"/>
              </p:ext>
            </p:extLst>
          </p:nvPr>
        </p:nvGraphicFramePr>
        <p:xfrm>
          <a:off x="1583498" y="14527"/>
          <a:ext cx="10600584" cy="68480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Samuel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/1 Sam 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after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14232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Gad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Sam 22:25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1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Nathan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Sam 7. 12.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 -  Solomon?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-seed of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Solomon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7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No/Psalms 50, 73-83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Far/Tribulation and 1000-year reign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6-20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731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Ahijah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11:29-39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Near/Jeroboam’s reign-son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 14:1-26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12:22-24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Rehoboam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Rehoboam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      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Iddo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9:29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 - 1 </a:t>
                      </a:r>
                      <a:r>
                        <a:rPr lang="en-US" sz="900" baseline="30000" dirty="0" err="1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Seer for Jeroboam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Records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man of God (sin)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/King Josiah by name, c. 300 yrs., 13:2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Heal hand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Judah, 2 Ki 23:15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old prophet (sin)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man of God, lion and donkey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Liar-like Lot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85876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Azariah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15:1-7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w/Ethiopia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54475"/>
                  </a:ext>
                </a:extLst>
              </a:tr>
              <a:tr h="16785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16:7-10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w/Israel-Syria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94965"/>
                  </a:ext>
                </a:extLst>
              </a:tr>
              <a:tr h="10943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Jehu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16:1-13,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Baasha-3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2 Chr 19:1-4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2223"/>
                  </a:ext>
                </a:extLst>
              </a:tr>
              <a:tr h="9553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Prophet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20:13-36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Near/Syria/man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27629"/>
                  </a:ext>
                </a:extLst>
              </a:tr>
              <a:tr h="12605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22:1-28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Near/400 to 1, 2 Chr  18:1-27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Lying spirit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7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17-2 Ki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Omri, Ahab – 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 ½ years  draught, 450 to 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B5/C3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Gentile widow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26094"/>
                  </a:ext>
                </a:extLst>
              </a:tr>
              <a:tr h="12037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Elisha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 3-13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Joram, Jehu – 8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None/gentile general, Lu 4:27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B11/C5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Jezebel-death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97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Eliezer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Chronicles 20:37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Jehosophat -4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Near/alliance with Ahaziah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Fleet destroyed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7387"/>
                  </a:ext>
                </a:extLst>
              </a:tr>
              <a:tr h="14515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Jo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11-15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Joash -11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Far/Acts 2:16-21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Locusts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02261"/>
                  </a:ext>
                </a:extLst>
              </a:tr>
              <a:tr h="18824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Jonah (weight)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No/Jonah 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Jehoash - 11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 days – repent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 by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Angry-carnal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9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14-15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45 yrs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Assyria 722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41975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15-18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40 yrs, Far/2700+ yrs (7x)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Gomer/3 children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63989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Oded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28:6-15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Ahaz-12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victory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19329"/>
                  </a:ext>
                </a:extLst>
              </a:tr>
              <a:tr h="10319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Yes/rejection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Jotham-Hezekiah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Assyria &amp; Babylon, Far  Jesus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5:2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N-S 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that day 25%, hear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02096"/>
                  </a:ext>
                </a:extLst>
              </a:tr>
              <a:tr h="20742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Yes/sawn </a:t>
                      </a:r>
                      <a:r>
                        <a:rPr lang="en-US" sz="900" baseline="0">
                          <a:solidFill>
                            <a:schemeClr val="bg1"/>
                          </a:solidFill>
                        </a:rPr>
                        <a:t>in half?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Uzziah-Hezekiah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and Far/more than other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3/time-185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Majesty, Royalty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21140"/>
                  </a:ext>
                </a:extLst>
              </a:tr>
              <a:tr h="15294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Nah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um (life)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No/Nahum 1-3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Hezekiah-13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Near/30 -50 years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Israel, 722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i="0" baseline="0" dirty="0">
                          <a:solidFill>
                            <a:schemeClr val="bg1"/>
                          </a:solidFill>
                        </a:rPr>
                        <a:t>Hab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akkuk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 Babylon-Nebuchadnezzar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Trial to Triumph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21078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Zep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Near-Babylon/Far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of Jesus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Trib &amp; 1000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28559"/>
                  </a:ext>
                </a:extLst>
              </a:tr>
              <a:tr h="8309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Huldah (female)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22:11-20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Near/13 years, Josiah’s grave 2 Ki 23:27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Chr 34:18-28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94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Yes/no wife, pit,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etc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Near-Babylon, 586 BC/70-year captivity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Babylon  586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No/not </a:t>
                      </a:r>
                      <a:r>
                        <a:rPr lang="en-US" sz="900" baseline="0">
                          <a:solidFill>
                            <a:schemeClr val="bg1"/>
                          </a:solidFill>
                        </a:rPr>
                        <a:t>from people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– 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Near, 586 BC/Far , 37-39 ,40-48 1000 yr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 signs, 8 parables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6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Daniel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Yes/furnace &amp; lions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to Cyrus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Near/Far, 1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and 2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coming, Times of Gentiles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Prophecy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D, 3 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Control &amp; Godliness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806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Obadiah (death)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Far/Malachi 4:1-4, and Romans 9:13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Edom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Haman and Herodian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ggai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Zerubbabel-Gov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Near/Far-2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&amp; 1000 , 2:6-9, 20-23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C2-B3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prophecy-113 days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chariah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btwn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 temple-altar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Greece/Far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&amp;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coming, 9-14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Mt 23:35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01943"/>
                  </a:ext>
                </a:extLst>
              </a:tr>
              <a:tr h="11770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lachi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1-2, Near-priests/3-4, Far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&amp;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John the Baptist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8162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BC2EF9-5610-D3D2-6B31-24DB0C650054}"/>
              </a:ext>
            </a:extLst>
          </p:cNvPr>
          <p:cNvSpPr txBox="1">
            <a:spLocks/>
          </p:cNvSpPr>
          <p:nvPr/>
        </p:nvSpPr>
        <p:spPr>
          <a:xfrm>
            <a:off x="71749" y="1755279"/>
            <a:ext cx="1365813" cy="46582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Before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Enoch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Genesis 5:24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Jude 1:14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Moses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7:1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Deut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34:10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Acts 3:22,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7:37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Miriam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15:20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Deborah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Judges 4:9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During &amp; after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 Samuel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19:18-24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2 Ki 4:38-41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Sons of the prophets-9x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576A-5EA2-8490-2B6D-346A6939533D}"/>
              </a:ext>
            </a:extLst>
          </p:cNvPr>
          <p:cNvSpPr txBox="1"/>
          <p:nvPr/>
        </p:nvSpPr>
        <p:spPr>
          <a:xfrm>
            <a:off x="0" y="6433863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:   6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Apr</a:t>
            </a:r>
            <a:r>
              <a:rPr lang="en-US" sz="1000" dirty="0">
                <a:solidFill>
                  <a:prstClr val="black"/>
                </a:solidFill>
                <a:latin typeface="Rockwell" panose="02060603020205020403"/>
              </a:rPr>
              <a:t> 2026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</p:spTree>
    <p:extLst>
      <p:ext uri="{BB962C8B-B14F-4D97-AF65-F5344CB8AC3E}">
        <p14:creationId xmlns:p14="http://schemas.microsoft.com/office/powerpoint/2010/main" val="310425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B4624-683A-A538-CCF0-84BB434BC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36089C-1077-375A-276D-7C225C34A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016292"/>
              </p:ext>
            </p:extLst>
          </p:nvPr>
        </p:nvGraphicFramePr>
        <p:xfrm>
          <a:off x="1518818" y="147002"/>
          <a:ext cx="10673182" cy="262377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2767616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721698">
                  <a:extLst>
                    <a:ext uri="{9D8B030D-6E8A-4147-A177-3AD203B41FA5}">
                      <a16:colId xmlns:a16="http://schemas.microsoft.com/office/drawing/2014/main" val="1584595183"/>
                    </a:ext>
                  </a:extLst>
                </a:gridCol>
                <a:gridCol w="4102951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853319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</a:tblGrid>
              <a:tr h="17822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Comments on New Testament True Prophets</a:t>
                      </a:r>
                      <a:endParaRPr lang="en-US" sz="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John the Baptist / Mt 11:7-15, Lu 7:26, 7:28. John is more than a prophet       Luke 2:36-38 / Anna at the temple –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fastings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and prayers - widow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900" baseline="0">
                          <a:solidFill>
                            <a:schemeClr val="bg1"/>
                          </a:solidFill>
                        </a:rPr>
                        <a:t>John is more than a prophet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Luke 2:25-35 / Simeon. 26, revealed by the Holy Ghost. 34, </a:t>
                      </a:r>
                      <a:endParaRPr sz="90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225625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Jesus / Mt 13:57, 14:5, 16:4, 21:11, Lu 1:76, 7:16,  13:33, 24:19,  Jn 1:21, 4:19, 4:44, 6:14, 7:40, 7:52, 9:17, Acts 3:22,  3:23, 7:37,  7:40, 7:52, 8:32,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Jesus died as the last prophet of God.  Myrrh gift.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597294"/>
                  </a:ext>
                </a:extLst>
              </a:tr>
              <a:tr h="11305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Acts 11:27 , 13:1 , 15:32 / prophets from Jerusalem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/>
                </a:tc>
                <a:extLst>
                  <a:ext uri="{0D108BD9-81ED-4DB2-BD59-A6C34878D82A}">
                    <a16:rowId xmlns:a16="http://schemas.microsoft.com/office/drawing/2014/main" val="1710375617"/>
                  </a:ext>
                </a:extLst>
              </a:tr>
              <a:tr h="113052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Acts 21:9 / 4 daughters of Philip the evangelist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They did prophesy, as today all men and women can prophesy or speak the gospel (1 Corinthians 14:1)  </a:t>
                      </a:r>
                      <a:endParaRPr lang="en-US" dirty="0"/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13024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Acts 21:10-11 / Agabus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Told the Apostle Paul what he already knew. Acts 21:15 to the end of Acts 28, no more  prophets  in any of the New Testament, except Ephesus ( existed,,,,,,,,,,</a:t>
                      </a:r>
                      <a:endParaRPr lang="en-US" dirty="0"/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236901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Cor 12:28, 12:29, 14:29. 14:32, 14:37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17374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Cor 13:8-9 / prophecies (noun) shall cease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Cor 14:1  but rather ye may prophesy (verb) </a:t>
                      </a:r>
                      <a:endParaRPr lang="en-US" dirty="0"/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21041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Ephesians 2:20, 3:5, 4:11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The gift in the foundation of the early church  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(add/revise)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333683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Hebrews 1:1 -2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900" baseline="3000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900">
                          <a:solidFill>
                            <a:schemeClr val="bg1"/>
                          </a:solidFill>
                        </a:rPr>
                        <a:t> God, who at sundry times and in divers manners spake in time past unto the fathers by the prophets, </a:t>
                      </a:r>
                    </a:p>
                    <a:p>
                      <a:r>
                        <a:rPr lang="en-US" sz="900" baseline="3000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900">
                          <a:solidFill>
                            <a:schemeClr val="bg1"/>
                          </a:solidFill>
                        </a:rPr>
                        <a:t> Hath in these last days spoken unto us by [his] Son, whom he hath appointed heir of all things, by whom also he made the worlds; </a:t>
                      </a:r>
                      <a:endParaRPr lang="en-US"/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7379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Note: on New Testament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dreams, no visions, no miracles, no persecution, no new prophecies.  Simeon, Paul, Jude, and John prophesied, although never prophets.</a:t>
                      </a:r>
                      <a:endParaRPr lang="en-US" dirty="0"/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976201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11:1-10 / The 2 witnesses – not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more prophets.      Revelation 19:10  / Jesus is the spirit of prophecy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4908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2BD5BB-1028-FDF1-7448-0F9E6505DE41}"/>
              </a:ext>
            </a:extLst>
          </p:cNvPr>
          <p:cNvSpPr txBox="1"/>
          <p:nvPr/>
        </p:nvSpPr>
        <p:spPr>
          <a:xfrm>
            <a:off x="0" y="6433863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1 Apr 2026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BE567A-44E7-C287-AFF7-0AB1BDD5C6E8}"/>
              </a:ext>
            </a:extLst>
          </p:cNvPr>
          <p:cNvSpPr txBox="1">
            <a:spLocks/>
          </p:cNvSpPr>
          <p:nvPr/>
        </p:nvSpPr>
        <p:spPr>
          <a:xfrm>
            <a:off x="71466" y="147003"/>
            <a:ext cx="1252009" cy="262377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/>
              <a:t>New Testament True Prophets</a:t>
            </a:r>
          </a:p>
          <a:p>
            <a:r>
              <a:rPr lang="en-US" sz="1050" dirty="0"/>
              <a:t>--------------------</a:t>
            </a:r>
          </a:p>
          <a:p>
            <a:r>
              <a:rPr lang="en-US" sz="1050" dirty="0"/>
              <a:t>The office of prophet closed with Jesus</a:t>
            </a:r>
          </a:p>
          <a:p>
            <a:endParaRPr lang="en-US" sz="1050" dirty="0"/>
          </a:p>
          <a:p>
            <a:r>
              <a:rPr lang="en-US" sz="1050" dirty="0"/>
              <a:t>The gift of prophets  was </a:t>
            </a:r>
            <a:r>
              <a:rPr lang="en-US" sz="1050" dirty="0" err="1"/>
              <a:t>temorary</a:t>
            </a:r>
            <a:r>
              <a:rPr lang="en-US" sz="1050" dirty="0"/>
              <a:t> and limited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9DEAD4-5CE5-5409-D955-0D0929E2CC80}"/>
              </a:ext>
            </a:extLst>
          </p:cNvPr>
          <p:cNvSpPr txBox="1">
            <a:spLocks/>
          </p:cNvSpPr>
          <p:nvPr/>
        </p:nvSpPr>
        <p:spPr>
          <a:xfrm>
            <a:off x="71466" y="2975686"/>
            <a:ext cx="1252008" cy="165922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New Testament  False Prophets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464DD0-729B-F9ED-1BFD-E97C5D0F1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028925"/>
              </p:ext>
            </p:extLst>
          </p:nvPr>
        </p:nvGraphicFramePr>
        <p:xfrm>
          <a:off x="1508746" y="2975686"/>
          <a:ext cx="10673182" cy="165922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932183665"/>
                    </a:ext>
                  </a:extLst>
                </a:gridCol>
                <a:gridCol w="2319557">
                  <a:extLst>
                    <a:ext uri="{9D8B030D-6E8A-4147-A177-3AD203B41FA5}">
                      <a16:colId xmlns:a16="http://schemas.microsoft.com/office/drawing/2014/main" val="3824039113"/>
                    </a:ext>
                  </a:extLst>
                </a:gridCol>
                <a:gridCol w="8126027">
                  <a:extLst>
                    <a:ext uri="{9D8B030D-6E8A-4147-A177-3AD203B41FA5}">
                      <a16:colId xmlns:a16="http://schemas.microsoft.com/office/drawing/2014/main" val="4079125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Comments on New Testament False Prophets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664818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Matthew 24:4-5, Mark 13:5-6, Luke 21:8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Take heed that ye be not deceived, for many shall come in my name, saying, I am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Christ,and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shall deceive many.</a:t>
                      </a:r>
                      <a:endParaRPr lang="en-US" dirty="0"/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35114"/>
                  </a:ext>
                </a:extLst>
              </a:tr>
              <a:tr h="1225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Matthew 7:15-20 / false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Beware of false prophets, which come to you in sheep’s clothing, but inwardly they are ravening wolves.  By their fruits ye shall know them.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859093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Acts 13:6-13 / Bar-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jesus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 a false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Also a sorcerer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231858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Titus 1:12  / 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Cretians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/ a false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Liars, evil beasts, slow bellies.  Context:  Titus 1:9b-16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618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Cor 11:3-4, 12-15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False Jesus, false spirit, false gospel, false apostles, deceitful workers, angel of light, ministers of righteousness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51363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Peter 2 :1 / false teachers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 attributes.  No more false prophets as in the Old Testament, only false teachers. In the New Testament.</a:t>
                      </a:r>
                      <a:endParaRPr lang="en-US" dirty="0"/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991157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John 4:1 / many false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 Beloved, believe not every spirit, but try the spirits whether they are of God: because many false prophets are gone out into the world.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864477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 16:13, 19:20, 20:10 / the false prophet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No true prophets in Revelation, not even the Apostle John</a:t>
                      </a:r>
                      <a:endParaRPr lang="en-US" dirty="0"/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22071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9C0A4D0-69F6-5457-F107-DEF943BD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6" y="4839816"/>
            <a:ext cx="1252008" cy="1502051"/>
          </a:xfrm>
          <a:solidFill>
            <a:srgbClr val="FF0000"/>
          </a:solidFill>
        </p:spPr>
        <p:txBody>
          <a:bodyPr>
            <a:noAutofit/>
          </a:bodyPr>
          <a:lstStyle/>
          <a:p>
            <a:pPr lvl="0">
              <a:defRPr/>
            </a:pPr>
            <a:br>
              <a:rPr lang="en-US" sz="1100" dirty="0"/>
            </a:br>
            <a:r>
              <a:rPr lang="en-US" sz="1100" dirty="0"/>
              <a:t>Old Testament  False Prophets</a:t>
            </a:r>
            <a:br>
              <a:rPr lang="en-US" sz="1100" dirty="0"/>
            </a:br>
            <a:r>
              <a:rPr lang="en-US" sz="1100" dirty="0"/>
              <a:t> </a:t>
            </a:r>
            <a:br>
              <a:rPr lang="en-US" sz="1100" dirty="0">
                <a:solidFill>
                  <a:prstClr val="white"/>
                </a:solidFill>
              </a:rPr>
            </a:br>
            <a:endParaRPr lang="en-US" sz="1100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0F15F90-A07F-EC3C-E403-824813E68A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787248"/>
              </p:ext>
            </p:extLst>
          </p:nvPr>
        </p:nvGraphicFramePr>
        <p:xfrm>
          <a:off x="1508746" y="4859820"/>
          <a:ext cx="10600584" cy="150205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2581656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7791330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</a:tblGrid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Comments on Old Testament False Prophets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1468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Numbers 22-24, Nehemiah 13:2 / Balaam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Gave one true prophecy.  Way of Balaam: 2 Peter 2:15, Jude 1:11, Rev 2:14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50153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Deuteronomy 13:1-5, 18:21-22 / false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Opposed the LORD God and true prophets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164855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 26:20, 29:24-32 / 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Opposed Jeremiah, the true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930103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 28 / Hananiah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Opposed Jeremiah, the true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 13:1-17, 17-23 / false prophet(ess)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Opposed Ezekiel, the true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634836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Kings 18:17-40 / 450 prophets of Baal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Opposed Elijah, the true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Kings 22 / 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Opposed Micaiah, the true prophet        Misled Ahab?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3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71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8F262-5FFF-FB1D-18AD-C79295C80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2DFB70-E317-4DC2-EF17-217E67A0F615}"/>
              </a:ext>
            </a:extLst>
          </p:cNvPr>
          <p:cNvSpPr txBox="1"/>
          <p:nvPr/>
        </p:nvSpPr>
        <p:spPr>
          <a:xfrm>
            <a:off x="44451" y="0"/>
            <a:ext cx="12147549" cy="6899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ctr"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ctr"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Hebrews 11 Finale (The Way of the Faith)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</a:rPr>
              <a:t>Hebrews 11 and Bible prophets review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</a:rPr>
              <a:t>Hebrews 11:40  us = New Testament saints,  they = Old Testament saints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</a:rPr>
              <a:t>Hebrews 12:1-2  we = NT saints, witnesses = OT saints &amp; the good angels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</a:rPr>
              <a:t>“let us lay aside every weight and the sin which doth so easily beset [us], 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</a:rPr>
              <a:t>and let us run with patience the race that is set before us, </a:t>
            </a:r>
          </a:p>
          <a:p>
            <a:pPr>
              <a:lnSpc>
                <a:spcPts val="1200"/>
              </a:lnSpc>
            </a:pPr>
            <a:endParaRPr lang="en-US" sz="2800" baseline="30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800" baseline="30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800" baseline="30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 Looking unto Jesus the author and finisher of [our] </a:t>
            </a:r>
            <a:r>
              <a:rPr lang="en-US" sz="2800" i="1" dirty="0">
                <a:solidFill>
                  <a:schemeClr val="bg1"/>
                </a:solidFill>
              </a:rPr>
              <a:t>the</a:t>
            </a:r>
            <a:r>
              <a:rPr lang="en-US" sz="2800" dirty="0">
                <a:solidFill>
                  <a:schemeClr val="bg1"/>
                </a:solidFill>
              </a:rPr>
              <a:t> faith; who for 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</a:rPr>
              <a:t>the joy that was set before him endured the cross, despising the shame, 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</a:rPr>
              <a:t>and is set down at the right hand of the throne of God.”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Decision:  Tonight, let us lay aside every weight and sin 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5FAD4F64-A2E4-FD84-BF95-15FE1DD54B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3D624B43-EA76-56B1-015C-863EE56810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9B9D32D6-AE9B-7DC2-0BAF-7682FEBD4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41A9C740-18FE-47A8-D4AA-90F2428E62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B1130AD3-394C-0423-9C5B-6A4FAA210A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8A25EF-8F24-CA4C-6CAB-F9B73F001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B6A6FB5-AE3E-216A-23E9-3DA0ECE0A4A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2604" y="51592"/>
            <a:ext cx="6324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7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FD9A-03E0-3851-63A2-9D9AA0CDA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4DF94D-E559-F387-5703-B71BFA8A73B6}"/>
              </a:ext>
            </a:extLst>
          </p:cNvPr>
          <p:cNvSpPr txBox="1"/>
          <p:nvPr/>
        </p:nvSpPr>
        <p:spPr>
          <a:xfrm>
            <a:off x="44451" y="0"/>
            <a:ext cx="12147549" cy="68675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ctr"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ctr"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Hebrews 11 Finale (The Way of the Faith) “The Faith” 42x in the NT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chemeClr val="bg1"/>
                </a:solidFill>
              </a:rPr>
              <a:t>Bible prophets review</a:t>
            </a: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chemeClr val="bg1"/>
                </a:solidFill>
              </a:rPr>
              <a:t>Hebrews 11:40  us = New Testament saints,  they = Old Testament saints</a:t>
            </a: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chemeClr val="bg1"/>
                </a:solidFill>
              </a:rPr>
              <a:t>Hebrews 12:1-2  we = NT saints, witnesses = OT saints &amp; the good angels</a:t>
            </a:r>
          </a:p>
          <a:p>
            <a:pPr>
              <a:lnSpc>
                <a:spcPts val="1200"/>
              </a:lnSpc>
            </a:pP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chemeClr val="bg1"/>
                </a:solidFill>
              </a:rPr>
              <a:t>39 And these all, having obtained a good report through faith, received  not the promise: </a:t>
            </a:r>
          </a:p>
          <a:p>
            <a:pPr>
              <a:lnSpc>
                <a:spcPts val="1200"/>
              </a:lnSpc>
            </a:pPr>
            <a:endParaRPr lang="en-US" sz="1600" baseline="30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1600" baseline="30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1600" baseline="30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600" baseline="30000" dirty="0">
                <a:solidFill>
                  <a:schemeClr val="bg1"/>
                </a:solidFill>
              </a:rPr>
              <a:t>40</a:t>
            </a:r>
            <a:r>
              <a:rPr lang="en-US" sz="1600" dirty="0">
                <a:solidFill>
                  <a:schemeClr val="bg1"/>
                </a:solidFill>
              </a:rPr>
              <a:t> God having provided some better thing for us, that they without us should not be made perfect.</a:t>
            </a: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chemeClr val="bg1"/>
                </a:solidFill>
              </a:rPr>
              <a:t>1 Wherefore seeing we also are compassed about with so great a cloud of witnesses, let us lay aside every weight, and the sin </a:t>
            </a: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chemeClr val="bg1"/>
                </a:solidFill>
              </a:rPr>
              <a:t>which doth so easily beset [us], and let us run with patience the race that is set before us, </a:t>
            </a:r>
          </a:p>
          <a:p>
            <a:pPr>
              <a:lnSpc>
                <a:spcPts val="1200"/>
              </a:lnSpc>
            </a:pPr>
            <a:endParaRPr lang="en-US" sz="1600" baseline="30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1600" baseline="30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1600" baseline="30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1600" baseline="30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600" baseline="30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 Looking unto Jesus the author and finisher of [our] faith; who for the joy that was set before him endured the cross, despising the </a:t>
            </a: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600" dirty="0">
                <a:solidFill>
                  <a:schemeClr val="bg1"/>
                </a:solidFill>
              </a:rPr>
              <a:t>shame, and is set down at the right hand of the throne of God.            Heb 2, 4, 6, 10, 12  the danger </a:t>
            </a:r>
            <a:r>
              <a:rPr lang="en-US" sz="1600">
                <a:solidFill>
                  <a:schemeClr val="bg1"/>
                </a:solidFill>
              </a:rPr>
              <a:t>of apostasy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Decision:  Tonight, let us lay aside every weight and sin   </a:t>
            </a: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5726CF70-6137-E2F0-300D-DCB7E7DE8B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EF08244A-FBCF-BE01-FF96-40E2930859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A89CC431-56E6-8B1A-59D1-B9B2F83D0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A7F1456E-6456-FC81-1925-7235963FAA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3830121C-C652-45C0-70B8-533AD9E4B9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D3EA28-5BC6-D6F9-921E-AC88BC1A8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6D746B0-75A8-F319-F77A-FF11514CFE3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2604" y="51592"/>
            <a:ext cx="6324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10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325EC8-9F89-4198-8218-91A34E1356D1}">
  <ds:schemaRefs>
    <ds:schemaRef ds:uri="7ea62328-f9cb-43bf-99db-6009b3f2bb1b"/>
    <ds:schemaRef ds:uri="f98cc253-feff-40fd-b75e-dde241986d3d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95293</TotalTime>
  <Words>2506</Words>
  <Application>Microsoft Office PowerPoint</Application>
  <PresentationFormat>Widescreen</PresentationFormat>
  <Paragraphs>651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Bookman Old Style</vt:lpstr>
      <vt:lpstr>Calibri</vt:lpstr>
      <vt:lpstr>Gill Sans MT</vt:lpstr>
      <vt:lpstr>Rockwell</vt:lpstr>
      <vt:lpstr>Verdana</vt:lpstr>
      <vt:lpstr>Damask</vt:lpstr>
      <vt:lpstr>PowerPoint Presentation</vt:lpstr>
      <vt:lpstr>Old Testament True Prophets chart   Hebrews  1:1-2, 11:32-40, 12:1-2</vt:lpstr>
      <vt:lpstr> Old Testament  False Prophets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1676</cp:revision>
  <cp:lastPrinted>2026-04-06T10:00:43Z</cp:lastPrinted>
  <dcterms:created xsi:type="dcterms:W3CDTF">2013-07-15T20:26:40Z</dcterms:created>
  <dcterms:modified xsi:type="dcterms:W3CDTF">2026-04-08T14:24:30Z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