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3" r:id="rId4"/>
  </p:sldMasterIdLst>
  <p:notesMasterIdLst>
    <p:notesMasterId r:id="rId8"/>
  </p:notesMasterIdLst>
  <p:sldIdLst>
    <p:sldId id="385" r:id="rId5"/>
    <p:sldId id="392" r:id="rId6"/>
    <p:sldId id="393" r:id="rId7"/>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3A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58"/>
      </p:cViewPr>
      <p:guideLst>
        <p:guide orient="horz" pos="2184"/>
        <p:guide pos="3840"/>
      </p:guideLst>
    </p:cSldViewPr>
  </p:slideViewPr>
  <p:notesTextViewPr>
    <p:cViewPr>
      <p:scale>
        <a:sx n="1" d="1"/>
        <a:sy n="1" d="1"/>
      </p:scale>
      <p:origin x="0" y="0"/>
    </p:cViewPr>
  </p:notesTextViewPr>
  <p:sorterViewPr>
    <p:cViewPr>
      <p:scale>
        <a:sx n="100" d="100"/>
        <a:sy n="100" d="100"/>
      </p:scale>
      <p:origin x="0" y="-152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3078163" cy="469900"/>
          </a:xfrm>
          <a:prstGeom prst="rect">
            <a:avLst/>
          </a:prstGeom>
        </p:spPr>
        <p:txBody>
          <a:bodyPr vert="horz" lIns="91417" tIns="45710" rIns="91417" bIns="45710" rtlCol="0"/>
          <a:lstStyle>
            <a:lvl1pPr algn="l">
              <a:defRPr sz="1200"/>
            </a:lvl1pPr>
          </a:lstStyle>
          <a:p>
            <a:endParaRPr lang="en-US"/>
          </a:p>
        </p:txBody>
      </p:sp>
      <p:sp>
        <p:nvSpPr>
          <p:cNvPr id="3" name="Date Placeholder 2"/>
          <p:cNvSpPr>
            <a:spLocks noGrp="1"/>
          </p:cNvSpPr>
          <p:nvPr>
            <p:ph type="dt" idx="1"/>
          </p:nvPr>
        </p:nvSpPr>
        <p:spPr>
          <a:xfrm>
            <a:off x="4022726" y="0"/>
            <a:ext cx="3078163" cy="469900"/>
          </a:xfrm>
          <a:prstGeom prst="rect">
            <a:avLst/>
          </a:prstGeom>
        </p:spPr>
        <p:txBody>
          <a:bodyPr vert="horz" lIns="91417" tIns="45710" rIns="91417" bIns="45710" rtlCol="0"/>
          <a:lstStyle>
            <a:lvl1pPr algn="r">
              <a:defRPr sz="1200"/>
            </a:lvl1pPr>
          </a:lstStyle>
          <a:p>
            <a:fld id="{0AC9DA1F-9C06-46A4-8A99-BC0A7DC41F13}" type="datetimeFigureOut">
              <a:rPr lang="en-US" smtClean="0"/>
              <a:t>8/5/2026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17" tIns="45710" rIns="91417" bIns="4571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17" tIns="45710" rIns="91417" bIns="4571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4" y="8918576"/>
            <a:ext cx="3078163" cy="469900"/>
          </a:xfrm>
          <a:prstGeom prst="rect">
            <a:avLst/>
          </a:prstGeom>
        </p:spPr>
        <p:txBody>
          <a:bodyPr vert="horz" lIns="91417" tIns="45710" rIns="91417" bIns="45710" rtlCol="0" anchor="b"/>
          <a:lstStyle>
            <a:lvl1pPr algn="l">
              <a:defRPr sz="1200"/>
            </a:lvl1pPr>
          </a:lstStyle>
          <a:p>
            <a:endParaRPr lang="en-US"/>
          </a:p>
        </p:txBody>
      </p:sp>
      <p:sp>
        <p:nvSpPr>
          <p:cNvPr id="7" name="Slide Number Placeholder 6"/>
          <p:cNvSpPr>
            <a:spLocks noGrp="1"/>
          </p:cNvSpPr>
          <p:nvPr>
            <p:ph type="sldNum" sz="quarter" idx="5"/>
          </p:nvPr>
        </p:nvSpPr>
        <p:spPr>
          <a:xfrm>
            <a:off x="4022726" y="8918576"/>
            <a:ext cx="3078163" cy="469900"/>
          </a:xfrm>
          <a:prstGeom prst="rect">
            <a:avLst/>
          </a:prstGeom>
        </p:spPr>
        <p:txBody>
          <a:bodyPr vert="horz" lIns="91417" tIns="45710" rIns="91417" bIns="45710" rtlCol="0" anchor="b"/>
          <a:lstStyle>
            <a:lvl1pPr algn="r">
              <a:defRPr sz="1200"/>
            </a:lvl1pPr>
          </a:lstStyle>
          <a:p>
            <a:fld id="{EF112C6F-2770-4703-98DB-2275B640CE06}" type="slidenum">
              <a:rPr lang="en-US" smtClean="0"/>
              <a:t>‹#›</a:t>
            </a:fld>
            <a:endParaRPr lang="en-US"/>
          </a:p>
        </p:txBody>
      </p:sp>
    </p:spTree>
    <p:extLst>
      <p:ext uri="{BB962C8B-B14F-4D97-AF65-F5344CB8AC3E}">
        <p14:creationId xmlns:p14="http://schemas.microsoft.com/office/powerpoint/2010/main" val="2621012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defTabSz="914346">
              <a:defRPr/>
            </a:pPr>
            <a:r>
              <a:rPr lang="en-US">
                <a:solidFill>
                  <a:prstClr val="black"/>
                </a:solidFill>
                <a:latin typeface="Calibri" panose="020F0502020204030204"/>
              </a:rPr>
              <a:t>Fellowship Church by Bill Heath</a:t>
            </a:r>
          </a:p>
        </p:txBody>
      </p:sp>
      <p:sp>
        <p:nvSpPr>
          <p:cNvPr id="5" name="Date Placeholder 4"/>
          <p:cNvSpPr>
            <a:spLocks noGrp="1"/>
          </p:cNvSpPr>
          <p:nvPr>
            <p:ph type="dt" idx="1"/>
          </p:nvPr>
        </p:nvSpPr>
        <p:spPr/>
        <p:txBody>
          <a:bodyPr/>
          <a:lstStyle/>
          <a:p>
            <a:pPr defTabSz="914346">
              <a:defRPr/>
            </a:pPr>
            <a:fld id="{1AD51A55-303F-4D54-AB99-832332D3BB80}" type="datetime1">
              <a:rPr lang="en-US">
                <a:solidFill>
                  <a:prstClr val="black"/>
                </a:solidFill>
                <a:latin typeface="Calibri" panose="020F0502020204030204"/>
              </a:rPr>
              <a:pPr defTabSz="914346">
                <a:defRPr/>
              </a:pPr>
              <a:t>8/5/2026</a:t>
            </a:fld>
            <a:endParaRPr lang="en-US">
              <a:solidFill>
                <a:prstClr val="black"/>
              </a:solidFill>
              <a:latin typeface="Calibri" panose="020F0502020204030204"/>
            </a:endParaRPr>
          </a:p>
        </p:txBody>
      </p:sp>
      <p:sp>
        <p:nvSpPr>
          <p:cNvPr id="6" name="Footer Placeholder 5"/>
          <p:cNvSpPr>
            <a:spLocks noGrp="1"/>
          </p:cNvSpPr>
          <p:nvPr>
            <p:ph type="ftr" sz="quarter" idx="4"/>
          </p:nvPr>
        </p:nvSpPr>
        <p:spPr/>
        <p:txBody>
          <a:bodyPr/>
          <a:lstStyle/>
          <a:p>
            <a:pPr defTabSz="914346">
              <a:defRPr/>
            </a:pPr>
            <a:r>
              <a:rPr lang="en-US">
                <a:solidFill>
                  <a:prstClr val="black"/>
                </a:solidFill>
                <a:latin typeface="Calibri" panose="020F0502020204030204"/>
              </a:rPr>
              <a:t>Notes:  Core Scriptures to profit the souls of women with God's design, purpose, and beauty.  Genesis 1:27, Proverbs 31, Matthew 19:4, Romans 16:1-16, Ephesians 5:22-33, 1 Peter 3:1-7</a:t>
            </a:r>
          </a:p>
        </p:txBody>
      </p:sp>
    </p:spTree>
    <p:extLst>
      <p:ext uri="{BB962C8B-B14F-4D97-AF65-F5344CB8AC3E}">
        <p14:creationId xmlns:p14="http://schemas.microsoft.com/office/powerpoint/2010/main" val="2741437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t>‹#›</a:t>
            </a:fld>
            <a:endParaRPr lang="en-US"/>
          </a:p>
        </p:txBody>
      </p:sp>
    </p:spTree>
    <p:extLst>
      <p:ext uri="{BB962C8B-B14F-4D97-AF65-F5344CB8AC3E}">
        <p14:creationId xmlns:p14="http://schemas.microsoft.com/office/powerpoint/2010/main" val="713259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4B53A7-3209-46A6-9454-F38EAC8F11E7}" type="datetimeFigureOut">
              <a:rPr lang="en-US" smtClean="0"/>
              <a:pPr/>
              <a:t>8/5/2026</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1561381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4B53A7-3209-46A6-9454-F38EAC8F11E7}" type="datetimeFigureOut">
              <a:rPr lang="en-US" smtClean="0"/>
              <a:pPr/>
              <a:t>8/5/2026</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532626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4B53A7-3209-46A6-9454-F38EAC8F11E7}" type="datetimeFigureOut">
              <a:rPr lang="en-US" smtClean="0"/>
              <a:pPr/>
              <a:t>8/5/2026</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pPr/>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276972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4B53A7-3209-46A6-9454-F38EAC8F11E7}" type="datetimeFigureOut">
              <a:rPr lang="en-US" smtClean="0"/>
              <a:pPr/>
              <a:t>8/5/2026</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1429497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A4B53A7-3209-46A6-9454-F38EAC8F11E7}" type="datetimeFigureOut">
              <a:rPr lang="en-US" smtClean="0"/>
              <a:pPr/>
              <a:t>8/5/2026</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3123686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A4B53A7-3209-46A6-9454-F38EAC8F11E7}" type="datetimeFigureOut">
              <a:rPr lang="en-US" smtClean="0"/>
              <a:pPr/>
              <a:t>8/5/2026</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2800977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t>‹#›</a:t>
            </a:fld>
            <a:endParaRPr lang="en-US"/>
          </a:p>
        </p:txBody>
      </p:sp>
    </p:spTree>
    <p:extLst>
      <p:ext uri="{BB962C8B-B14F-4D97-AF65-F5344CB8AC3E}">
        <p14:creationId xmlns:p14="http://schemas.microsoft.com/office/powerpoint/2010/main" val="41398134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t>‹#›</a:t>
            </a:fld>
            <a:endParaRPr lang="en-US"/>
          </a:p>
        </p:txBody>
      </p:sp>
    </p:spTree>
    <p:extLst>
      <p:ext uri="{BB962C8B-B14F-4D97-AF65-F5344CB8AC3E}">
        <p14:creationId xmlns:p14="http://schemas.microsoft.com/office/powerpoint/2010/main" val="62923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t>‹#›</a:t>
            </a:fld>
            <a:endParaRPr lang="en-US"/>
          </a:p>
        </p:txBody>
      </p:sp>
    </p:spTree>
    <p:extLst>
      <p:ext uri="{BB962C8B-B14F-4D97-AF65-F5344CB8AC3E}">
        <p14:creationId xmlns:p14="http://schemas.microsoft.com/office/powerpoint/2010/main" val="3836633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4B53A7-3209-46A6-9454-F38EAC8F11E7}"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t>‹#›</a:t>
            </a:fld>
            <a:endParaRPr lang="en-US"/>
          </a:p>
        </p:txBody>
      </p:sp>
    </p:spTree>
    <p:extLst>
      <p:ext uri="{BB962C8B-B14F-4D97-AF65-F5344CB8AC3E}">
        <p14:creationId xmlns:p14="http://schemas.microsoft.com/office/powerpoint/2010/main" val="366863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4B53A7-3209-46A6-9454-F38EAC8F11E7}"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t>‹#›</a:t>
            </a:fld>
            <a:endParaRPr lang="en-US"/>
          </a:p>
        </p:txBody>
      </p:sp>
    </p:spTree>
    <p:extLst>
      <p:ext uri="{BB962C8B-B14F-4D97-AF65-F5344CB8AC3E}">
        <p14:creationId xmlns:p14="http://schemas.microsoft.com/office/powerpoint/2010/main" val="96185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4B53A7-3209-46A6-9454-F38EAC8F11E7}" type="datetimeFigureOut">
              <a:rPr lang="en-US" smtClean="0"/>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CE633F-9882-4A5C-83A2-1109D0C73261}" type="slidenum">
              <a:rPr lang="en-US" smtClean="0"/>
              <a:t>‹#›</a:t>
            </a:fld>
            <a:endParaRPr lang="en-US"/>
          </a:p>
        </p:txBody>
      </p:sp>
    </p:spTree>
    <p:extLst>
      <p:ext uri="{BB962C8B-B14F-4D97-AF65-F5344CB8AC3E}">
        <p14:creationId xmlns:p14="http://schemas.microsoft.com/office/powerpoint/2010/main" val="187397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4B53A7-3209-46A6-9454-F38EAC8F11E7}" type="datetimeFigureOut">
              <a:rPr lang="en-US" smtClean="0"/>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CE633F-9882-4A5C-83A2-1109D0C73261}" type="slidenum">
              <a:rPr lang="en-US" smtClean="0"/>
              <a:t>‹#›</a:t>
            </a:fld>
            <a:endParaRPr lang="en-US"/>
          </a:p>
        </p:txBody>
      </p:sp>
    </p:spTree>
    <p:extLst>
      <p:ext uri="{BB962C8B-B14F-4D97-AF65-F5344CB8AC3E}">
        <p14:creationId xmlns:p14="http://schemas.microsoft.com/office/powerpoint/2010/main" val="3912888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4B53A7-3209-46A6-9454-F38EAC8F11E7}" type="datetimeFigureOut">
              <a:rPr lang="en-US" smtClean="0"/>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CE633F-9882-4A5C-83A2-1109D0C73261}" type="slidenum">
              <a:rPr lang="en-US" smtClean="0"/>
              <a:t>‹#›</a:t>
            </a:fld>
            <a:endParaRPr lang="en-US"/>
          </a:p>
        </p:txBody>
      </p:sp>
    </p:spTree>
    <p:extLst>
      <p:ext uri="{BB962C8B-B14F-4D97-AF65-F5344CB8AC3E}">
        <p14:creationId xmlns:p14="http://schemas.microsoft.com/office/powerpoint/2010/main" val="3814205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4B53A7-3209-46A6-9454-F38EAC8F11E7}"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t>‹#›</a:t>
            </a:fld>
            <a:endParaRPr lang="en-US"/>
          </a:p>
        </p:txBody>
      </p:sp>
    </p:spTree>
    <p:extLst>
      <p:ext uri="{BB962C8B-B14F-4D97-AF65-F5344CB8AC3E}">
        <p14:creationId xmlns:p14="http://schemas.microsoft.com/office/powerpoint/2010/main" val="2814464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4B53A7-3209-46A6-9454-F38EAC8F11E7}" type="datetimeFigureOut">
              <a:rPr lang="en-US" smtClean="0"/>
              <a:pPr/>
              <a:t>8/5/2026</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pPr/>
              <a:t>‹#›</a:t>
            </a:fld>
            <a:endParaRPr lang="en-US"/>
          </a:p>
        </p:txBody>
      </p:sp>
    </p:spTree>
    <p:extLst>
      <p:ext uri="{BB962C8B-B14F-4D97-AF65-F5344CB8AC3E}">
        <p14:creationId xmlns:p14="http://schemas.microsoft.com/office/powerpoint/2010/main" val="3278485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A4B53A7-3209-46A6-9454-F38EAC8F11E7}" type="datetimeFigureOut">
              <a:rPr lang="en-US" smtClean="0"/>
              <a:pPr/>
              <a:t>8/5/2026</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314032545"/>
      </p:ext>
    </p:extLst>
  </p:cSld>
  <p:clrMap bg1="dk1" tx1="lt1" bg2="dk2" tx2="lt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 id="2147483889" r:id="rId16"/>
    <p:sldLayoutId id="2147483890"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shorts/rUEbUOLGZvo" TargetMode="External"/><Relationship Id="rId2" Type="http://schemas.openxmlformats.org/officeDocument/2006/relationships/hyperlink" Target="https://www.bing.com/videos/riverview/relatedvideo?q=producer+of+a+great+awakening+sight+and+sound&amp;&amp;mid=426BA4A465592622EE31426BA4A465592622EE31&amp;churl=https%3a%2f%2fwww.youtube.com%2fchannel%2fUCXAImIYBHbOFzNqfIF0DEmg&amp;mmscn=stvo&amp;FORM=VRDGAR" TargetMode="Externa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amazon.com/dp/B0B4YS8GNF/ref=kinw_myk_ro_title_ab_amzn#:~:text=Preview-,Wesley%20on%20the%20Christian%20Life%3A%20The%20Heart%20Renewed%20in%20Love,Fred%20Sanders%20(Author)%2C%20Bob%20Souer%20(Narrator),-%2C%20%26%201" TargetMode="External"/><Relationship Id="rId1" Type="http://schemas.openxmlformats.org/officeDocument/2006/relationships/slideLayout" Target="../slideLayouts/slideLayout1.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E5C6185-BA62-417B-B11E-D6CE654AE4F5}"/>
              </a:ext>
            </a:extLst>
          </p:cNvPr>
          <p:cNvSpPr txBox="1"/>
          <p:nvPr/>
        </p:nvSpPr>
        <p:spPr>
          <a:xfrm>
            <a:off x="63431" y="15988"/>
            <a:ext cx="120904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Gill Sans MT"/>
                <a:ea typeface="+mn-ea"/>
                <a:cs typeface="+mn-cs"/>
              </a:rPr>
              <a:t>Fellowship Church,  Aug 5, 2026                                                                                                            B. Heath</a:t>
            </a:r>
          </a:p>
        </p:txBody>
      </p:sp>
      <p:sp>
        <p:nvSpPr>
          <p:cNvPr id="4" name="Subtitle 3">
            <a:extLst>
              <a:ext uri="{FF2B5EF4-FFF2-40B4-BE49-F238E27FC236}">
                <a16:creationId xmlns:a16="http://schemas.microsoft.com/office/drawing/2014/main" id="{DB6C924B-D136-B41C-57F2-9E15057EFBC5}"/>
              </a:ext>
            </a:extLst>
          </p:cNvPr>
          <p:cNvSpPr>
            <a:spLocks noGrp="1"/>
          </p:cNvSpPr>
          <p:nvPr>
            <p:ph type="subTitle" idx="1"/>
          </p:nvPr>
        </p:nvSpPr>
        <p:spPr>
          <a:xfrm>
            <a:off x="1492151" y="167950"/>
            <a:ext cx="9232960" cy="1263911"/>
          </a:xfrm>
        </p:spPr>
        <p:txBody>
          <a:bodyPr>
            <a:normAutofit/>
          </a:bodyPr>
          <a:lstStyle/>
          <a:p>
            <a:r>
              <a:rPr lang="en-US" sz="3200" dirty="0"/>
              <a:t>  Straight and Balanced     </a:t>
            </a:r>
          </a:p>
          <a:p>
            <a:r>
              <a:rPr lang="en-US" sz="1800" dirty="0"/>
              <a:t>(Luke 3:4-6)</a:t>
            </a:r>
          </a:p>
          <a:p>
            <a:endParaRPr lang="en-US" dirty="0"/>
          </a:p>
        </p:txBody>
      </p:sp>
      <p:pic>
        <p:nvPicPr>
          <p:cNvPr id="4098" name="Picture 2" descr="Image result for balance">
            <a:extLst>
              <a:ext uri="{FF2B5EF4-FFF2-40B4-BE49-F238E27FC236}">
                <a16:creationId xmlns:a16="http://schemas.microsoft.com/office/drawing/2014/main" id="{94A68CC1-A35B-E44A-258F-98BB866DD8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1751" y="2438658"/>
            <a:ext cx="2130894" cy="264921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lumbline Bible">
            <a:extLst>
              <a:ext uri="{FF2B5EF4-FFF2-40B4-BE49-F238E27FC236}">
                <a16:creationId xmlns:a16="http://schemas.microsoft.com/office/drawing/2014/main" id="{9EEDE0C2-EE51-FBC3-E1C7-6D92032E06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287" y="2550670"/>
            <a:ext cx="2425197" cy="24251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8B1BFC7-F1FB-7C24-B2DD-713F88A233D1}"/>
              </a:ext>
            </a:extLst>
          </p:cNvPr>
          <p:cNvSpPr txBox="1"/>
          <p:nvPr/>
        </p:nvSpPr>
        <p:spPr>
          <a:xfrm>
            <a:off x="2860298" y="1431862"/>
            <a:ext cx="6844639" cy="4816703"/>
          </a:xfrm>
          <a:prstGeom prst="rect">
            <a:avLst/>
          </a:prstGeom>
          <a:noFill/>
          <a:ln>
            <a:solidFill>
              <a:srgbClr val="00B05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Gill Sans MT"/>
              </a:rPr>
              <a:t>Bio:  Saints in the Way, and the Truth, and the Life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Gill Sans M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Gill Sans MT"/>
              </a:rPr>
              <a:t>1</a:t>
            </a:r>
            <a:r>
              <a:rPr lang="en-US" sz="2400" baseline="30000" dirty="0">
                <a:latin typeface="Gill Sans MT"/>
              </a:rPr>
              <a:t>st</a:t>
            </a:r>
            <a:r>
              <a:rPr lang="en-US" sz="2400" dirty="0">
                <a:latin typeface="Gill Sans MT"/>
              </a:rPr>
              <a:t> Great Awakening</a:t>
            </a:r>
          </a:p>
          <a:p>
            <a:pPr marL="342900" indent="-342900" defTabSz="914400">
              <a:lnSpc>
                <a:spcPct val="150000"/>
              </a:lnSpc>
              <a:buFontTx/>
              <a:buAutoNum type="arabicPeriod"/>
              <a:defRPr/>
            </a:pPr>
            <a:r>
              <a:rPr lang="en-US" sz="2400" dirty="0">
                <a:latin typeface="Gill Sans MT"/>
              </a:rPr>
              <a:t>George Whitefield:  Salvation/Life (John 3:7)</a:t>
            </a:r>
          </a:p>
          <a:p>
            <a:pPr marL="342900" indent="-342900" defTabSz="914400">
              <a:lnSpc>
                <a:spcPct val="150000"/>
              </a:lnSpc>
              <a:buFontTx/>
              <a:buAutoNum type="arabicPeriod"/>
              <a:defRPr/>
            </a:pPr>
            <a:r>
              <a:rPr lang="en-US" sz="2400" dirty="0">
                <a:latin typeface="Gill Sans MT"/>
              </a:rPr>
              <a:t>Jonathan Edwards:  Glorification/Truth (Deu 32:35)</a:t>
            </a:r>
          </a:p>
          <a:p>
            <a:pPr marR="0" lvl="0" defTabSz="914400" rtl="0" eaLnBrk="1" fontAlgn="auto" latinLnBrk="0" hangingPunct="1">
              <a:lnSpc>
                <a:spcPct val="150000"/>
              </a:lnSpc>
              <a:spcBef>
                <a:spcPts val="0"/>
              </a:spcBef>
              <a:spcAft>
                <a:spcPts val="0"/>
              </a:spcAft>
              <a:buClrTx/>
              <a:buSzTx/>
              <a:tabLst/>
              <a:defRPr/>
            </a:pPr>
            <a:r>
              <a:rPr lang="en-US" sz="2400" dirty="0">
                <a:latin typeface="Gill Sans MT"/>
              </a:rPr>
              <a:t>    William Heath:  Late Bloomer (John 14:6)</a:t>
            </a:r>
          </a:p>
          <a:p>
            <a:pPr marR="0" lvl="0" defTabSz="914400" rtl="0" eaLnBrk="1" fontAlgn="auto" latinLnBrk="0" hangingPunct="1">
              <a:lnSpc>
                <a:spcPct val="150000"/>
              </a:lnSpc>
              <a:spcBef>
                <a:spcPts val="0"/>
              </a:spcBef>
              <a:spcAft>
                <a:spcPts val="0"/>
              </a:spcAft>
              <a:buClrTx/>
              <a:buSzTx/>
              <a:tabLst/>
              <a:defRPr/>
            </a:pPr>
            <a:r>
              <a:rPr lang="en-US" sz="2400" dirty="0">
                <a:latin typeface="Gill Sans MT"/>
              </a:rPr>
              <a:t>3.  John Wesley:  Sanctification/Way (1 John) </a:t>
            </a:r>
          </a:p>
          <a:p>
            <a:pPr marR="0" lvl="0" defTabSz="914400" rtl="0" eaLnBrk="1" fontAlgn="auto" latinLnBrk="0" hangingPunct="1">
              <a:lnSpc>
                <a:spcPct val="150000"/>
              </a:lnSpc>
              <a:spcBef>
                <a:spcPts val="0"/>
              </a:spcBef>
              <a:spcAft>
                <a:spcPts val="0"/>
              </a:spcAft>
              <a:buClrTx/>
              <a:buSzTx/>
              <a:tabLst/>
              <a:defRPr/>
            </a:pPr>
            <a:endParaRPr lang="en-US" dirty="0">
              <a:latin typeface="Gill Sans MT"/>
            </a:endParaRPr>
          </a:p>
          <a:p>
            <a:pPr marR="0" lvl="0" defTabSz="914400" rtl="0" eaLnBrk="1" fontAlgn="auto" latinLnBrk="0" hangingPunct="1">
              <a:lnSpc>
                <a:spcPct val="100000"/>
              </a:lnSpc>
              <a:spcBef>
                <a:spcPts val="0"/>
              </a:spcBef>
              <a:spcAft>
                <a:spcPts val="0"/>
              </a:spcAft>
              <a:buClrTx/>
              <a:buSzTx/>
              <a:tabLst/>
              <a:defRPr/>
            </a:pPr>
            <a:r>
              <a:rPr lang="en-US" dirty="0">
                <a:latin typeface="Gill Sans M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FF0000"/>
                </a:solidFill>
                <a:latin typeface="Gill Sans MT"/>
              </a:rPr>
              <a:t>1 – 2 </a:t>
            </a:r>
            <a:r>
              <a:rPr lang="en-US" sz="2800" dirty="0">
                <a:latin typeface="Gill Sans MT"/>
              </a:rPr>
              <a:t>/ </a:t>
            </a:r>
            <a:r>
              <a:rPr lang="en-US" sz="2800" dirty="0">
                <a:solidFill>
                  <a:srgbClr val="FFFF00"/>
                </a:solidFill>
                <a:latin typeface="Gill Sans MT"/>
              </a:rPr>
              <a:t>3 –   4 </a:t>
            </a:r>
            <a:r>
              <a:rPr lang="en-US" sz="2800" dirty="0">
                <a:latin typeface="Gill Sans MT"/>
              </a:rPr>
              <a:t>/  </a:t>
            </a:r>
            <a:r>
              <a:rPr lang="en-US" sz="2800" dirty="0">
                <a:solidFill>
                  <a:srgbClr val="00B050"/>
                </a:solidFill>
                <a:latin typeface="Gill Sans MT"/>
              </a:rPr>
              <a:t>5  –  6  </a:t>
            </a:r>
            <a:r>
              <a:rPr lang="en-US" sz="2800" dirty="0">
                <a:latin typeface="Gill Sans MT"/>
              </a:rPr>
              <a:t>/ </a:t>
            </a:r>
            <a:r>
              <a:rPr lang="en-US" sz="2800" dirty="0">
                <a:solidFill>
                  <a:srgbClr val="FFFF00"/>
                </a:solidFill>
                <a:latin typeface="Gill Sans MT"/>
              </a:rPr>
              <a:t>7   – 8 </a:t>
            </a:r>
            <a:r>
              <a:rPr lang="en-US" sz="2800" dirty="0">
                <a:latin typeface="Gill Sans MT"/>
              </a:rPr>
              <a:t>/ </a:t>
            </a:r>
            <a:r>
              <a:rPr lang="en-US" sz="2800" dirty="0">
                <a:solidFill>
                  <a:srgbClr val="FF0000"/>
                </a:solidFill>
                <a:latin typeface="Gill Sans MT"/>
              </a:rPr>
              <a:t>9 – 10</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latin typeface="Gill Sans MT"/>
            </a:endParaRPr>
          </a:p>
        </p:txBody>
      </p:sp>
    </p:spTree>
    <p:extLst>
      <p:ext uri="{BB962C8B-B14F-4D97-AF65-F5344CB8AC3E}">
        <p14:creationId xmlns:p14="http://schemas.microsoft.com/office/powerpoint/2010/main" val="1820024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8F262-5FFF-FB1D-18AD-C79295C80C3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52DFB70-E317-4DC2-EF17-217E67A0F615}"/>
              </a:ext>
            </a:extLst>
          </p:cNvPr>
          <p:cNvSpPr txBox="1"/>
          <p:nvPr/>
        </p:nvSpPr>
        <p:spPr>
          <a:xfrm>
            <a:off x="44451" y="0"/>
            <a:ext cx="12103098" cy="6899389"/>
          </a:xfrm>
          <a:prstGeom prst="rect">
            <a:avLst/>
          </a:prstGeom>
          <a:solidFill>
            <a:schemeClr val="accent4">
              <a:lumMod val="20000"/>
              <a:lumOff val="80000"/>
            </a:schemeClr>
          </a:solidFill>
          <a:ln w="25400">
            <a:solidFill>
              <a:srgbClr val="00B050"/>
            </a:solidFill>
          </a:ln>
        </p:spPr>
        <p:txBody>
          <a:bodyPr wrap="square" rtlCol="0">
            <a:spAutoFit/>
          </a:bodyPr>
          <a:lstStyle/>
          <a:p>
            <a:pPr marL="0" marR="0">
              <a:lnSpc>
                <a:spcPts val="1200"/>
              </a:lnSpc>
            </a:pPr>
            <a:endParaRPr lang="en-US" sz="2400" b="1"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marL="0" marR="0">
              <a:lnSpc>
                <a:spcPts val="1200"/>
              </a:lnSpc>
            </a:pPr>
            <a:endPar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gn="ctr">
              <a:lnSpc>
                <a:spcPts val="1200"/>
              </a:lnSpc>
            </a:pPr>
            <a:r>
              <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rPr>
              <a:t>John Wesley:  Sanctification/Way (1 John) </a:t>
            </a:r>
          </a:p>
          <a:p>
            <a:pPr algn="ctr">
              <a:lnSpc>
                <a:spcPts val="1200"/>
              </a:lnSpc>
            </a:pPr>
            <a:endParaRPr lang="en-US" sz="1600" b="1" dirty="0">
              <a:solidFill>
                <a:schemeClr val="bg1"/>
              </a:solidFill>
              <a:latin typeface="Verdana" panose="020B0604030504040204" pitchFamily="34" charset="0"/>
              <a:ea typeface="Cambria Math" panose="02040503050406030204" pitchFamily="18" charset="0"/>
              <a:hlinkClick r:id="rId2"/>
            </a:endParaRPr>
          </a:p>
          <a:p>
            <a:pPr algn="ctr">
              <a:lnSpc>
                <a:spcPts val="1200"/>
              </a:lnSpc>
            </a:pPr>
            <a:endParaRPr lang="en-US" b="1" dirty="0">
              <a:solidFill>
                <a:schemeClr val="bg1"/>
              </a:solidFill>
              <a:latin typeface="Verdana" panose="020B0604030504040204" pitchFamily="34" charset="0"/>
              <a:ea typeface="Cambria Math" panose="02040503050406030204" pitchFamily="18" charset="0"/>
              <a:hlinkClick r:id="rId2"/>
            </a:endParaRPr>
          </a:p>
          <a:p>
            <a:pPr algn="ctr">
              <a:lnSpc>
                <a:spcPts val="1200"/>
              </a:lnSpc>
            </a:pPr>
            <a:endParaRPr lang="en-US" sz="2400" b="1" dirty="0">
              <a:hlinkClick r:id="rId3"/>
            </a:endParaRPr>
          </a:p>
          <a:p>
            <a:pPr>
              <a:lnSpc>
                <a:spcPts val="1200"/>
              </a:lnSpc>
            </a:pPr>
            <a:r>
              <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rPr>
              <a:t>Birth to College:</a:t>
            </a:r>
            <a:r>
              <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rPr>
              <a:t>  1703-1737</a:t>
            </a:r>
          </a:p>
          <a:p>
            <a:pPr>
              <a:lnSpc>
                <a:spcPts val="1200"/>
              </a:lnSpc>
            </a:pPr>
            <a:endPar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endPar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r>
              <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rPr>
              <a:t>Born in Great Britian.  Grandparents Puritan, parents Anglican. Mother Susanna’s Godly influence.  </a:t>
            </a:r>
          </a:p>
          <a:p>
            <a:pPr>
              <a:lnSpc>
                <a:spcPts val="1200"/>
              </a:lnSpc>
            </a:pPr>
            <a:endPar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r>
              <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rPr>
              <a:t>Leader of Holy Club with George Whitefield.  </a:t>
            </a:r>
          </a:p>
          <a:p>
            <a:pPr>
              <a:lnSpc>
                <a:spcPts val="1200"/>
              </a:lnSpc>
            </a:pPr>
            <a:endPar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r>
              <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rPr>
              <a:t>Mission to Georgia with Moravians.  Failed romance.  Relieved by George Whitefield.</a:t>
            </a:r>
          </a:p>
          <a:p>
            <a:pPr>
              <a:lnSpc>
                <a:spcPts val="1200"/>
              </a:lnSpc>
            </a:pPr>
            <a:endPar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endPar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endPar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marL="457200" indent="-457200">
              <a:lnSpc>
                <a:spcPts val="1200"/>
              </a:lnSpc>
              <a:buFont typeface="Arial" panose="020B0604020202020204" pitchFamily="34" charset="0"/>
              <a:buChar char="•"/>
            </a:pPr>
            <a:r>
              <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rPr>
              <a:t>Salvation:  </a:t>
            </a:r>
            <a:r>
              <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rPr>
              <a:t>1738 </a:t>
            </a:r>
            <a:endParaRPr lang="en-US" sz="24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endPar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endPar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r>
              <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rPr>
              <a:t>At Moravian meeting in London, msg on Romans by Luther.</a:t>
            </a:r>
          </a:p>
          <a:p>
            <a:pPr>
              <a:lnSpc>
                <a:spcPts val="1200"/>
              </a:lnSpc>
            </a:pPr>
            <a:endPar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r>
              <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rPr>
              <a:t>Never returned to the 13 colonies.</a:t>
            </a:r>
          </a:p>
          <a:p>
            <a:pPr>
              <a:lnSpc>
                <a:spcPts val="1200"/>
              </a:lnSpc>
            </a:pPr>
            <a:endPar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r>
              <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rPr>
              <a:t>1</a:t>
            </a:r>
            <a:r>
              <a:rPr lang="en-US" baseline="30000" dirty="0">
                <a:solidFill>
                  <a:schemeClr val="bg1"/>
                </a:solidFill>
                <a:latin typeface="Verdana" panose="020B0604030504040204" pitchFamily="34" charset="0"/>
                <a:ea typeface="Cambria Math" panose="02040503050406030204" pitchFamily="18" charset="0"/>
                <a:cs typeface="Wingdings 3" panose="05040102010807070707" pitchFamily="18" charset="2"/>
              </a:rPr>
              <a:t>st</a:t>
            </a:r>
            <a:r>
              <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rPr>
              <a:t> message “Salvation by Faith” Eph 2:7.  </a:t>
            </a:r>
          </a:p>
          <a:p>
            <a:pPr>
              <a:lnSpc>
                <a:spcPts val="1200"/>
              </a:lnSpc>
            </a:pPr>
            <a:endParaRPr lang="en-US" sz="20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endPar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r>
              <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rPr>
              <a:t>	</a:t>
            </a:r>
          </a:p>
          <a:p>
            <a:pPr marL="342900" indent="-342900">
              <a:lnSpc>
                <a:spcPts val="1200"/>
              </a:lnSpc>
              <a:buFont typeface="Arial" panose="020B0604020202020204" pitchFamily="34" charset="0"/>
              <a:buChar char="•"/>
            </a:pPr>
            <a:r>
              <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rPr>
              <a:t> Sanctification:  </a:t>
            </a:r>
            <a:r>
              <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rPr>
              <a:t>1738 to 1791</a:t>
            </a:r>
          </a:p>
          <a:p>
            <a:pPr marL="342900" indent="-342900">
              <a:lnSpc>
                <a:spcPts val="1200"/>
              </a:lnSpc>
              <a:buFont typeface="Arial" panose="020B0604020202020204" pitchFamily="34" charset="0"/>
              <a:buChar char="•"/>
            </a:pPr>
            <a:endPar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marL="342900" indent="-342900">
              <a:lnSpc>
                <a:spcPts val="1200"/>
              </a:lnSpc>
              <a:buFont typeface="Arial" panose="020B0604020202020204" pitchFamily="34" charset="0"/>
              <a:buChar char="•"/>
            </a:pPr>
            <a:endParaRPr lang="en-US" b="1"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r>
              <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rPr>
              <a:t>Sermons “On Sin in Believers,” “The Almost Christian,” “Plain Account of Christian Perfection”</a:t>
            </a:r>
          </a:p>
          <a:p>
            <a:pPr>
              <a:lnSpc>
                <a:spcPts val="1200"/>
              </a:lnSpc>
            </a:pPr>
            <a:endPar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r>
              <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rPr>
              <a:t>Unhappy marriage (1751-late 50s).  His theology is framed in a 1</a:t>
            </a:r>
            <a:r>
              <a:rPr lang="en-US" baseline="30000" dirty="0">
                <a:solidFill>
                  <a:schemeClr val="bg1"/>
                </a:solidFill>
                <a:latin typeface="Verdana" panose="020B0604030504040204" pitchFamily="34" charset="0"/>
                <a:ea typeface="Cambria Math" panose="02040503050406030204" pitchFamily="18" charset="0"/>
                <a:cs typeface="Wingdings 3" panose="05040102010807070707" pitchFamily="18" charset="2"/>
              </a:rPr>
              <a:t>st</a:t>
            </a:r>
            <a:r>
              <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rPr>
              <a:t> John framework.   </a:t>
            </a:r>
          </a:p>
          <a:p>
            <a:pPr>
              <a:lnSpc>
                <a:spcPts val="1200"/>
              </a:lnSpc>
            </a:pPr>
            <a:endPar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r>
              <a:rPr lang="en-US" dirty="0">
                <a:solidFill>
                  <a:schemeClr val="bg1"/>
                </a:solidFill>
                <a:latin typeface="Verdana" panose="020B0604030504040204" pitchFamily="34" charset="0"/>
                <a:ea typeface="Cambria Math" panose="02040503050406030204" pitchFamily="18" charset="0"/>
                <a:cs typeface="Wingdings 3" panose="05040102010807070707" pitchFamily="18" charset="2"/>
              </a:rPr>
              <a:t>Preached more than 54,000 messages.  44 sermons published for Methodism.</a:t>
            </a:r>
          </a:p>
          <a:p>
            <a:pPr>
              <a:lnSpc>
                <a:spcPts val="1200"/>
              </a:lnSpc>
            </a:pPr>
            <a:endPar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marL="342900" indent="-342900">
              <a:lnSpc>
                <a:spcPts val="1200"/>
              </a:lnSpc>
              <a:buFont typeface="Arial" panose="020B0604020202020204" pitchFamily="34" charset="0"/>
              <a:buChar char="•"/>
            </a:pPr>
            <a:endPar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marL="342900" indent="-342900">
              <a:lnSpc>
                <a:spcPts val="1200"/>
              </a:lnSpc>
              <a:buFont typeface="Arial" panose="020B0604020202020204" pitchFamily="34" charset="0"/>
              <a:buChar char="•"/>
            </a:pPr>
            <a:endPar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marL="342900" indent="-342900">
              <a:lnSpc>
                <a:spcPts val="1200"/>
              </a:lnSpc>
              <a:buFont typeface="Arial" panose="020B0604020202020204" pitchFamily="34" charset="0"/>
              <a:buChar char="•"/>
            </a:pPr>
            <a:r>
              <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rPr>
              <a:t> Glorification: </a:t>
            </a:r>
            <a:r>
              <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rPr>
              <a:t> 1791 </a:t>
            </a:r>
          </a:p>
          <a:p>
            <a:pPr marL="342900" indent="-342900">
              <a:lnSpc>
                <a:spcPts val="1200"/>
              </a:lnSpc>
              <a:buFont typeface="Arial" panose="020B0604020202020204" pitchFamily="34" charset="0"/>
              <a:buChar char="•"/>
            </a:pPr>
            <a:endParaRPr lang="en-US" sz="20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endParaRPr lang="en-US" sz="24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endParaRPr lang="en-US" sz="2400" b="1"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a:p>
            <a:pPr>
              <a:lnSpc>
                <a:spcPts val="1200"/>
              </a:lnSpc>
            </a:pPr>
            <a:r>
              <a:rPr lang="en-US" sz="2800" b="1" dirty="0">
                <a:solidFill>
                  <a:schemeClr val="bg1"/>
                </a:solidFill>
                <a:latin typeface="Verdana" panose="020B0604030504040204" pitchFamily="34" charset="0"/>
                <a:ea typeface="Cambria Math" panose="02040503050406030204" pitchFamily="18" charset="0"/>
                <a:cs typeface="Wingdings 3" panose="05040102010807070707" pitchFamily="18" charset="2"/>
              </a:rPr>
              <a:t>Decision:  Is God’s love and holiness increasing in Me?</a:t>
            </a:r>
            <a:endParaRPr lang="en-US" sz="2800" dirty="0">
              <a:solidFill>
                <a:schemeClr val="bg1"/>
              </a:solidFill>
              <a:latin typeface="Verdana" panose="020B0604030504040204" pitchFamily="34" charset="0"/>
              <a:ea typeface="Cambria Math" panose="02040503050406030204" pitchFamily="18" charset="0"/>
              <a:cs typeface="Wingdings 3" panose="05040102010807070707" pitchFamily="18" charset="2"/>
            </a:endParaRPr>
          </a:p>
        </p:txBody>
      </p:sp>
      <p:sp>
        <p:nvSpPr>
          <p:cNvPr id="5" name="AutoShape 4" descr="Huldah Gates - Madain Project (en)">
            <a:extLst>
              <a:ext uri="{FF2B5EF4-FFF2-40B4-BE49-F238E27FC236}">
                <a16:creationId xmlns:a16="http://schemas.microsoft.com/office/drawing/2014/main" id="{5FAD4F64-A2E4-FD84-BF95-15FE1DD54B5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Huldah Gate in Jerusalem | leonmauldin.blog">
            <a:extLst>
              <a:ext uri="{FF2B5EF4-FFF2-40B4-BE49-F238E27FC236}">
                <a16:creationId xmlns:a16="http://schemas.microsoft.com/office/drawing/2014/main" id="{3D624B43-EA76-56B1-015C-863EE568109A}"/>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Huldah Gate in Jerusalem | leonmauldin.blog">
            <a:extLst>
              <a:ext uri="{FF2B5EF4-FFF2-40B4-BE49-F238E27FC236}">
                <a16:creationId xmlns:a16="http://schemas.microsoft.com/office/drawing/2014/main" id="{9B9D32D6-AE9B-7DC2-0BAF-7682FEBD4E46}"/>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Huldah Gate in Jerusalem | leonmauldin.blog">
            <a:extLst>
              <a:ext uri="{FF2B5EF4-FFF2-40B4-BE49-F238E27FC236}">
                <a16:creationId xmlns:a16="http://schemas.microsoft.com/office/drawing/2014/main" id="{41A9C740-18FE-47A8-D4AA-90F2428E628A}"/>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Huldah Gate in Jerusalem | leonmauldin.blog">
            <a:extLst>
              <a:ext uri="{FF2B5EF4-FFF2-40B4-BE49-F238E27FC236}">
                <a16:creationId xmlns:a16="http://schemas.microsoft.com/office/drawing/2014/main" id="{B1130AD3-394C-0423-9C5B-6A4FAA210AD9}"/>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8C8A25EF-8F24-CA4C-6CAB-F9B73F001695}"/>
              </a:ext>
            </a:extLst>
          </p:cNvPr>
          <p:cNvPicPr>
            <a:picLocks noChangeAspect="1"/>
          </p:cNvPicPr>
          <p:nvPr/>
        </p:nvPicPr>
        <p:blipFill>
          <a:blip r:embed="rId4"/>
          <a:stretch>
            <a:fillRect/>
          </a:stretch>
        </p:blipFill>
        <p:spPr>
          <a:xfrm>
            <a:off x="18035280" y="-2271487"/>
            <a:ext cx="211482" cy="141470"/>
          </a:xfrm>
          <a:prstGeom prst="rect">
            <a:avLst/>
          </a:prstGeom>
        </p:spPr>
      </p:pic>
      <p:sp>
        <p:nvSpPr>
          <p:cNvPr id="2" name="Rectangle 2">
            <a:extLst>
              <a:ext uri="{FF2B5EF4-FFF2-40B4-BE49-F238E27FC236}">
                <a16:creationId xmlns:a16="http://schemas.microsoft.com/office/drawing/2014/main" id="{2B6A6FB5-AE3E-216A-23E9-3DA0ECE0A4AE}"/>
              </a:ext>
            </a:extLst>
          </p:cNvPr>
          <p:cNvSpPr>
            <a:spLocks noChangeArrowheads="1"/>
          </p:cNvSpPr>
          <p:nvPr/>
        </p:nvSpPr>
        <p:spPr bwMode="auto">
          <a:xfrm flipV="1">
            <a:off x="5822604" y="51592"/>
            <a:ext cx="63249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 name="Picture 3">
            <a:extLst>
              <a:ext uri="{FF2B5EF4-FFF2-40B4-BE49-F238E27FC236}">
                <a16:creationId xmlns:a16="http://schemas.microsoft.com/office/drawing/2014/main" id="{E2B59C7F-2E47-FBA0-9A28-4B2906A51536}"/>
              </a:ext>
            </a:extLst>
          </p:cNvPr>
          <p:cNvPicPr>
            <a:picLocks noChangeAspect="1"/>
          </p:cNvPicPr>
          <p:nvPr/>
        </p:nvPicPr>
        <p:blipFill>
          <a:blip r:embed="rId5"/>
          <a:stretch>
            <a:fillRect/>
          </a:stretch>
        </p:blipFill>
        <p:spPr>
          <a:xfrm>
            <a:off x="8214884" y="2339066"/>
            <a:ext cx="3704499" cy="2155113"/>
          </a:xfrm>
          <a:prstGeom prst="rect">
            <a:avLst/>
          </a:prstGeom>
        </p:spPr>
      </p:pic>
    </p:spTree>
    <p:extLst>
      <p:ext uri="{BB962C8B-B14F-4D97-AF65-F5344CB8AC3E}">
        <p14:creationId xmlns:p14="http://schemas.microsoft.com/office/powerpoint/2010/main" val="4152078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1C303-5981-435E-4F05-2BD1758F4D9E}"/>
            </a:ext>
          </a:extLst>
        </p:cNvPr>
        <p:cNvGrpSpPr/>
        <p:nvPr/>
      </p:nvGrpSpPr>
      <p:grpSpPr>
        <a:xfrm>
          <a:off x="0" y="0"/>
          <a:ext cx="0" cy="0"/>
          <a:chOff x="0" y="0"/>
          <a:chExt cx="0" cy="0"/>
        </a:xfrm>
      </p:grpSpPr>
      <p:sp>
        <p:nvSpPr>
          <p:cNvPr id="5" name="AutoShape 4" descr="Huldah Gates - Madain Project (en)">
            <a:extLst>
              <a:ext uri="{FF2B5EF4-FFF2-40B4-BE49-F238E27FC236}">
                <a16:creationId xmlns:a16="http://schemas.microsoft.com/office/drawing/2014/main" id="{A926D713-C567-E22D-A45F-D69AE2E6C5D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Huldah Gate in Jerusalem | leonmauldin.blog">
            <a:extLst>
              <a:ext uri="{FF2B5EF4-FFF2-40B4-BE49-F238E27FC236}">
                <a16:creationId xmlns:a16="http://schemas.microsoft.com/office/drawing/2014/main" id="{32D975D8-4F0E-29A4-3EAF-7C3C68A11796}"/>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Huldah Gate in Jerusalem | leonmauldin.blog">
            <a:extLst>
              <a:ext uri="{FF2B5EF4-FFF2-40B4-BE49-F238E27FC236}">
                <a16:creationId xmlns:a16="http://schemas.microsoft.com/office/drawing/2014/main" id="{08F9FE86-D3D8-9E84-363C-D87B87A416B0}"/>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Huldah Gate in Jerusalem | leonmauldin.blog">
            <a:extLst>
              <a:ext uri="{FF2B5EF4-FFF2-40B4-BE49-F238E27FC236}">
                <a16:creationId xmlns:a16="http://schemas.microsoft.com/office/drawing/2014/main" id="{1697C8AE-B16D-F68C-047B-FE89C07F47FB}"/>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Huldah Gate in Jerusalem | leonmauldin.blog">
            <a:extLst>
              <a:ext uri="{FF2B5EF4-FFF2-40B4-BE49-F238E27FC236}">
                <a16:creationId xmlns:a16="http://schemas.microsoft.com/office/drawing/2014/main" id="{5A109B07-88F9-7A90-C65F-C707F46B19F3}"/>
              </a:ext>
            </a:extLst>
          </p:cNvPr>
          <p:cNvSpPr>
            <a:spLocks noChangeAspect="1" noChangeArrowheads="1"/>
          </p:cNvSpPr>
          <p:nvPr/>
        </p:nvSpPr>
        <p:spPr bwMode="auto">
          <a:xfrm>
            <a:off x="6553200" y="382166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2">
            <a:extLst>
              <a:ext uri="{FF2B5EF4-FFF2-40B4-BE49-F238E27FC236}">
                <a16:creationId xmlns:a16="http://schemas.microsoft.com/office/drawing/2014/main" id="{1C76D4D7-E2E6-18F7-CE8D-733591E4FD54}"/>
              </a:ext>
            </a:extLst>
          </p:cNvPr>
          <p:cNvSpPr>
            <a:spLocks noChangeArrowheads="1"/>
          </p:cNvSpPr>
          <p:nvPr/>
        </p:nvSpPr>
        <p:spPr bwMode="auto">
          <a:xfrm flipV="1">
            <a:off x="5822604" y="51592"/>
            <a:ext cx="63249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AutoShape 2" descr="Image result for line graph to show the church age">
            <a:extLst>
              <a:ext uri="{FF2B5EF4-FFF2-40B4-BE49-F238E27FC236}">
                <a16:creationId xmlns:a16="http://schemas.microsoft.com/office/drawing/2014/main" id="{746FAE7E-E5DA-3C4B-9043-6E27D31C59CF}"/>
              </a:ext>
            </a:extLst>
          </p:cNvPr>
          <p:cNvSpPr>
            <a:spLocks noChangeAspect="1" noChangeArrowheads="1"/>
          </p:cNvSpPr>
          <p:nvPr/>
        </p:nvSpPr>
        <p:spPr bwMode="auto">
          <a:xfrm>
            <a:off x="6705600" y="4038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6" descr="Image result for olivet to calvary graph">
            <a:extLst>
              <a:ext uri="{FF2B5EF4-FFF2-40B4-BE49-F238E27FC236}">
                <a16:creationId xmlns:a16="http://schemas.microsoft.com/office/drawing/2014/main" id="{FB25E55E-514A-8D7C-B3BF-CA4A300C9782}"/>
              </a:ext>
            </a:extLst>
          </p:cNvPr>
          <p:cNvSpPr>
            <a:spLocks noChangeAspect="1" noChangeArrowheads="1"/>
          </p:cNvSpPr>
          <p:nvPr/>
        </p:nvSpPr>
        <p:spPr bwMode="auto">
          <a:xfrm>
            <a:off x="7010400" y="4343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TextBox 19">
            <a:extLst>
              <a:ext uri="{FF2B5EF4-FFF2-40B4-BE49-F238E27FC236}">
                <a16:creationId xmlns:a16="http://schemas.microsoft.com/office/drawing/2014/main" id="{CED55E0D-6401-A4A6-3E47-68BB0EDA98D7}"/>
              </a:ext>
            </a:extLst>
          </p:cNvPr>
          <p:cNvSpPr txBox="1"/>
          <p:nvPr/>
        </p:nvSpPr>
        <p:spPr>
          <a:xfrm>
            <a:off x="74556" y="1035865"/>
            <a:ext cx="9249931" cy="5783635"/>
          </a:xfrm>
          <a:prstGeom prst="rect">
            <a:avLst/>
          </a:prstGeom>
          <a:noFill/>
        </p:spPr>
        <p:txBody>
          <a:bodyPr wrap="square">
            <a:spAutoFit/>
          </a:bodyPr>
          <a:lstStyle/>
          <a:p>
            <a:pPr>
              <a:spcBef>
                <a:spcPts val="1125"/>
              </a:spcBef>
              <a:spcAft>
                <a:spcPts val="375"/>
              </a:spcAft>
            </a:pPr>
            <a:r>
              <a:rPr lang="en-US" sz="2000" dirty="0"/>
              <a:t>Conclusions:  Entire Sanctification:  speak of scarcely,                                                     then drawing rather than driving.</a:t>
            </a:r>
          </a:p>
          <a:p>
            <a:pPr>
              <a:spcBef>
                <a:spcPts val="1125"/>
              </a:spcBef>
              <a:spcAft>
                <a:spcPts val="375"/>
              </a:spcAft>
            </a:pPr>
            <a:r>
              <a:rPr lang="en-US" sz="2000" dirty="0"/>
              <a:t>Wesley led the formation of the Methodist church, later influenced                           </a:t>
            </a:r>
            <a:r>
              <a:rPr lang="en-US" sz="2000" dirty="0" err="1"/>
              <a:t>Wesylan</a:t>
            </a:r>
            <a:r>
              <a:rPr lang="en-US" sz="2000" dirty="0"/>
              <a:t>-holiness then Church of the Nazarene.  Holiness and </a:t>
            </a:r>
            <a:r>
              <a:rPr lang="en-US" sz="2000" dirty="0" err="1"/>
              <a:t>pentecostal</a:t>
            </a:r>
            <a:r>
              <a:rPr lang="en-US" sz="2000" dirty="0"/>
              <a:t> movements refer to John Wesley’s doctrine and practice.  In 2024 the United Methodist Church (UMC) endorsed homosexual pastors.  </a:t>
            </a:r>
          </a:p>
          <a:p>
            <a:endParaRPr lang="en-US" sz="1400" dirty="0"/>
          </a:p>
          <a:p>
            <a:r>
              <a:rPr lang="en-US" sz="2000" dirty="0"/>
              <a:t>Spurgeon had a different posture toward Wesley: critical appreciation.</a:t>
            </a:r>
          </a:p>
          <a:p>
            <a:r>
              <a:rPr lang="en-US" sz="2000" dirty="0"/>
              <a:t>I am afraid that most of us are half asleep, and those that are a little awake have not begun to feel. It will be time for us to find fault with John and Charles Wesley, not when we discover their mistakes, but when we have cured our own. When we shall have more piety than they, more fire, more grace, more burning love, more intense unselfishness, then, and not till then, may we begin to find fault and criticize.                 </a:t>
            </a:r>
          </a:p>
          <a:p>
            <a:r>
              <a:rPr lang="en-US" sz="2000" dirty="0"/>
              <a:t>                                                             </a:t>
            </a:r>
            <a:r>
              <a:rPr lang="en-US" sz="2000" u="sng" dirty="0"/>
              <a:t>Doctrine &amp; Practice</a:t>
            </a:r>
          </a:p>
          <a:p>
            <a:r>
              <a:rPr lang="en-US" sz="2000" dirty="0">
                <a:latin typeface="Gill Sans MT"/>
              </a:rPr>
              <a:t>			</a:t>
            </a:r>
            <a:r>
              <a:rPr lang="en-US" sz="2000" u="sng" dirty="0">
                <a:latin typeface="Gill Sans MT"/>
              </a:rPr>
              <a:t>Sadducee</a:t>
            </a:r>
            <a:r>
              <a:rPr lang="en-US" sz="2000" dirty="0">
                <a:latin typeface="Gill Sans MT"/>
              </a:rPr>
              <a:t> </a:t>
            </a:r>
            <a:r>
              <a:rPr lang="en-US" sz="2000" dirty="0">
                <a:solidFill>
                  <a:srgbClr val="FF0000"/>
                </a:solidFill>
                <a:latin typeface="Gill Sans MT"/>
              </a:rPr>
              <a:t>1 – 2 </a:t>
            </a:r>
            <a:r>
              <a:rPr lang="en-US" sz="2000" dirty="0">
                <a:latin typeface="Gill Sans MT"/>
              </a:rPr>
              <a:t>/ </a:t>
            </a:r>
            <a:r>
              <a:rPr lang="en-US" sz="2000" dirty="0">
                <a:solidFill>
                  <a:srgbClr val="FFFF00"/>
                </a:solidFill>
                <a:latin typeface="Gill Sans MT"/>
              </a:rPr>
              <a:t>3 –  4 </a:t>
            </a:r>
            <a:r>
              <a:rPr lang="en-US" sz="2000" dirty="0">
                <a:latin typeface="Gill Sans MT"/>
              </a:rPr>
              <a:t>/ </a:t>
            </a:r>
            <a:r>
              <a:rPr lang="en-US" sz="2000" u="sng" dirty="0">
                <a:latin typeface="Gill Sans MT"/>
              </a:rPr>
              <a:t>Anna</a:t>
            </a:r>
            <a:r>
              <a:rPr lang="en-US" sz="2000" dirty="0">
                <a:latin typeface="Gill Sans MT"/>
              </a:rPr>
              <a:t> </a:t>
            </a:r>
            <a:r>
              <a:rPr lang="en-US" sz="2000" dirty="0">
                <a:solidFill>
                  <a:srgbClr val="00B050"/>
                </a:solidFill>
                <a:latin typeface="Gill Sans MT"/>
              </a:rPr>
              <a:t>5  –  6 </a:t>
            </a:r>
            <a:r>
              <a:rPr lang="en-US" sz="2000" u="sng" dirty="0">
                <a:latin typeface="Gill Sans MT"/>
              </a:rPr>
              <a:t>Simeon</a:t>
            </a:r>
            <a:r>
              <a:rPr lang="en-US" sz="2000" dirty="0">
                <a:solidFill>
                  <a:srgbClr val="00B050"/>
                </a:solidFill>
                <a:latin typeface="Gill Sans MT"/>
              </a:rPr>
              <a:t> </a:t>
            </a:r>
            <a:r>
              <a:rPr lang="en-US" sz="2000" dirty="0">
                <a:latin typeface="Gill Sans MT"/>
              </a:rPr>
              <a:t>/ </a:t>
            </a:r>
            <a:r>
              <a:rPr lang="en-US" sz="2000" dirty="0">
                <a:solidFill>
                  <a:srgbClr val="FFFF00"/>
                </a:solidFill>
                <a:latin typeface="Gill Sans MT"/>
              </a:rPr>
              <a:t>7  – 8 </a:t>
            </a:r>
            <a:r>
              <a:rPr lang="en-US" sz="2000" dirty="0">
                <a:latin typeface="Gill Sans MT"/>
              </a:rPr>
              <a:t>/ </a:t>
            </a:r>
            <a:r>
              <a:rPr lang="en-US" sz="2000" dirty="0">
                <a:solidFill>
                  <a:srgbClr val="FF0000"/>
                </a:solidFill>
                <a:latin typeface="Gill Sans MT"/>
              </a:rPr>
              <a:t>9 – 10 </a:t>
            </a:r>
            <a:r>
              <a:rPr lang="en-US" sz="2000" u="sng" dirty="0">
                <a:latin typeface="Gill Sans MT"/>
              </a:rPr>
              <a:t>Pharisee</a:t>
            </a:r>
            <a:endParaRPr lang="en-US" sz="2000" u="sng" dirty="0"/>
          </a:p>
          <a:p>
            <a:r>
              <a:rPr lang="en-US" sz="2000" dirty="0"/>
              <a:t>Cautious Appreciation:  True believer can lose salvation.  Women pastors.  Free-will.   Errors in Baptism of the Holy Spirit as a 2</a:t>
            </a:r>
            <a:r>
              <a:rPr lang="en-US" sz="2000" baseline="30000" dirty="0"/>
              <a:t>nd</a:t>
            </a:r>
            <a:r>
              <a:rPr lang="en-US" sz="2000" dirty="0"/>
              <a:t> work of grace.  </a:t>
            </a:r>
            <a:endParaRPr lang="en-US" sz="2000" i="0" dirty="0">
              <a:effectLst/>
            </a:endParaRPr>
          </a:p>
        </p:txBody>
      </p:sp>
      <p:sp>
        <p:nvSpPr>
          <p:cNvPr id="39" name="TextBox 38">
            <a:extLst>
              <a:ext uri="{FF2B5EF4-FFF2-40B4-BE49-F238E27FC236}">
                <a16:creationId xmlns:a16="http://schemas.microsoft.com/office/drawing/2014/main" id="{B42E9237-FCA2-3529-2D82-3A3D428E5A0F}"/>
              </a:ext>
            </a:extLst>
          </p:cNvPr>
          <p:cNvSpPr txBox="1"/>
          <p:nvPr/>
        </p:nvSpPr>
        <p:spPr>
          <a:xfrm>
            <a:off x="160493" y="97311"/>
            <a:ext cx="8177000" cy="923330"/>
          </a:xfrm>
          <a:prstGeom prst="rect">
            <a:avLst/>
          </a:prstGeom>
          <a:noFill/>
        </p:spPr>
        <p:txBody>
          <a:bodyPr wrap="square">
            <a:spAutoFit/>
          </a:bodyPr>
          <a:lstStyle/>
          <a:p>
            <a:r>
              <a:rPr lang="en-US" sz="2400" dirty="0">
                <a:hlinkClick r:id="rId2">
                  <a:extLst>
                    <a:ext uri="{A12FA001-AC4F-418D-AE19-62706E023703}">
                      <ahyp:hlinkClr xmlns:ahyp="http://schemas.microsoft.com/office/drawing/2018/hyperlinkcolor" val="tx"/>
                    </a:ext>
                  </a:extLst>
                </a:hlinkClick>
              </a:rPr>
              <a:t>Wesley on the Christian Life, The Heart Renewed in Love</a:t>
            </a:r>
            <a:endParaRPr lang="en-US" sz="2400" dirty="0"/>
          </a:p>
          <a:p>
            <a:endParaRPr lang="en-US" sz="400" dirty="0"/>
          </a:p>
          <a:p>
            <a:r>
              <a:rPr lang="en-US" sz="2400" dirty="0"/>
              <a:t>by Fred Sanders, 2013</a:t>
            </a:r>
          </a:p>
        </p:txBody>
      </p:sp>
      <p:pic>
        <p:nvPicPr>
          <p:cNvPr id="7" name="Picture 6" descr="The image depicts two historical figures, one in a black suit and the other in a traditional academic gown, both with distinct facial hair.&#10;&#10;AI-generated content may be incorrect.">
            <a:extLst>
              <a:ext uri="{FF2B5EF4-FFF2-40B4-BE49-F238E27FC236}">
                <a16:creationId xmlns:a16="http://schemas.microsoft.com/office/drawing/2014/main" id="{AFCC85D8-2033-F421-0580-B55CB8116EC9}"/>
              </a:ext>
            </a:extLst>
          </p:cNvPr>
          <p:cNvPicPr>
            <a:picLocks noChangeAspect="1"/>
          </p:cNvPicPr>
          <p:nvPr/>
        </p:nvPicPr>
        <p:blipFill>
          <a:blip r:embed="rId3"/>
          <a:stretch>
            <a:fillRect/>
          </a:stretch>
        </p:blipFill>
        <p:spPr>
          <a:xfrm>
            <a:off x="8453535" y="103350"/>
            <a:ext cx="3577972" cy="2090413"/>
          </a:xfrm>
          <a:prstGeom prst="rect">
            <a:avLst/>
          </a:prstGeom>
        </p:spPr>
      </p:pic>
      <p:sp>
        <p:nvSpPr>
          <p:cNvPr id="13" name="TextBox 12">
            <a:extLst>
              <a:ext uri="{FF2B5EF4-FFF2-40B4-BE49-F238E27FC236}">
                <a16:creationId xmlns:a16="http://schemas.microsoft.com/office/drawing/2014/main" id="{70CA6F3C-34C3-DE57-423E-8D2D1EA7120C}"/>
              </a:ext>
            </a:extLst>
          </p:cNvPr>
          <p:cNvSpPr txBox="1"/>
          <p:nvPr/>
        </p:nvSpPr>
        <p:spPr>
          <a:xfrm>
            <a:off x="8978162" y="5867515"/>
            <a:ext cx="3197380" cy="923330"/>
          </a:xfrm>
          <a:prstGeom prst="rect">
            <a:avLst/>
          </a:prstGeom>
          <a:noFill/>
        </p:spPr>
        <p:txBody>
          <a:bodyPr wrap="square" rtlCol="0">
            <a:spAutoFit/>
          </a:bodyPr>
          <a:lstStyle/>
          <a:p>
            <a:r>
              <a:rPr lang="en-US" dirty="0"/>
              <a:t>Washington DC, Wesley </a:t>
            </a:r>
          </a:p>
          <a:p>
            <a:r>
              <a:rPr lang="en-US" dirty="0"/>
              <a:t>Theological Seminary, UMC.  Gift of Great Britain, 1961</a:t>
            </a:r>
          </a:p>
        </p:txBody>
      </p:sp>
      <p:pic>
        <p:nvPicPr>
          <p:cNvPr id="14" name="Picture 13" descr="Equestrian statue of John Wesley in Washington D.C. US">
            <a:extLst>
              <a:ext uri="{FF2B5EF4-FFF2-40B4-BE49-F238E27FC236}">
                <a16:creationId xmlns:a16="http://schemas.microsoft.com/office/drawing/2014/main" id="{F7CBCE0E-AD99-0013-8E6B-623537C5A6DF}"/>
              </a:ext>
            </a:extLst>
          </p:cNvPr>
          <p:cNvPicPr>
            <a:picLocks noChangeAspect="1"/>
          </p:cNvPicPr>
          <p:nvPr/>
        </p:nvPicPr>
        <p:blipFill>
          <a:blip r:embed="rId4"/>
          <a:stretch>
            <a:fillRect/>
          </a:stretch>
        </p:blipFill>
        <p:spPr>
          <a:xfrm>
            <a:off x="9324487" y="2319792"/>
            <a:ext cx="2704988" cy="3577564"/>
          </a:xfrm>
          <a:prstGeom prst="rect">
            <a:avLst/>
          </a:prstGeom>
        </p:spPr>
      </p:pic>
    </p:spTree>
    <p:extLst>
      <p:ext uri="{BB962C8B-B14F-4D97-AF65-F5344CB8AC3E}">
        <p14:creationId xmlns:p14="http://schemas.microsoft.com/office/powerpoint/2010/main" val="18158143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613"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2272E3B-CB80-4A22-9D66-E16027ED0E6E}">
  <we:reference id="wa200005566" version="3.0.0.2" store="en-US" storeType="OMEX"/>
  <we:alternateReferences>
    <we:reference id="wa200005566" version="3.0.0.2" store="wa200005566"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BEF6BFD7003E3489CEAFAC5EC767A83" ma:contentTypeVersion="6" ma:contentTypeDescription="Create a new document." ma:contentTypeScope="" ma:versionID="b5684d18fbac00895fa8ccf7ee5a9f71">
  <xsd:schema xmlns:xsd="http://www.w3.org/2001/XMLSchema" xmlns:xs="http://www.w3.org/2001/XMLSchema" xmlns:p="http://schemas.microsoft.com/office/2006/metadata/properties" xmlns:ns3="76291e40-c869-4616-a1ca-c95a067524f3" targetNamespace="http://schemas.microsoft.com/office/2006/metadata/properties" ma:root="true" ma:fieldsID="7b55b4ddb815830ee33b7f4bef5784d8" ns3:_="">
    <xsd:import namespace="76291e40-c869-4616-a1ca-c95a067524f3"/>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291e40-c869-4616-a1ca-c95a067524f3"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BillingMetadata" ma:index="1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76291e40-c869-4616-a1ca-c95a067524f3" xsi:nil="true"/>
  </documentManagement>
</p:properties>
</file>

<file path=customXml/itemProps1.xml><?xml version="1.0" encoding="utf-8"?>
<ds:datastoreItem xmlns:ds="http://schemas.openxmlformats.org/officeDocument/2006/customXml" ds:itemID="{EC4657AF-EFCA-425B-866D-F2B846C840FE}">
  <ds:schemaRefs>
    <ds:schemaRef ds:uri="http://schemas.microsoft.com/sharepoint/v3/contenttype/forms"/>
  </ds:schemaRefs>
</ds:datastoreItem>
</file>

<file path=customXml/itemProps2.xml><?xml version="1.0" encoding="utf-8"?>
<ds:datastoreItem xmlns:ds="http://schemas.openxmlformats.org/officeDocument/2006/customXml" ds:itemID="{81E4ECA5-29A8-4D58-8201-44C03A1D41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291e40-c869-4616-a1ca-c95a067524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E325EC8-9F89-4198-8218-91A34E1356D1}">
  <ds:schemaRefs>
    <ds:schemaRef ds:uri="http://purl.org/dc/dcmitype/"/>
    <ds:schemaRef ds:uri="http://schemas.microsoft.com/office/2006/metadata/properties"/>
    <ds:schemaRef ds:uri="http://schemas.openxmlformats.org/package/2006/metadata/core-properties"/>
    <ds:schemaRef ds:uri="http://purl.org/dc/elements/1.1/"/>
    <ds:schemaRef ds:uri="http://schemas.microsoft.com/office/2006/documentManagement/types"/>
    <ds:schemaRef ds:uri="http://www.w3.org/XML/1998/namespace"/>
    <ds:schemaRef ds:uri="http://purl.org/dc/terms/"/>
    <ds:schemaRef ds:uri="http://schemas.microsoft.com/office/infopath/2007/PartnerControls"/>
    <ds:schemaRef ds:uri="76291e40-c869-4616-a1ca-c95a067524f3"/>
  </ds:schemaRefs>
</ds:datastoreItem>
</file>

<file path=docProps/app.xml><?xml version="1.0" encoding="utf-8"?>
<Properties xmlns="http://schemas.openxmlformats.org/officeDocument/2006/extended-properties" xmlns:vt="http://schemas.openxmlformats.org/officeDocument/2006/docPropsVTypes">
  <Template>Facet</Template>
  <TotalTime>96861</TotalTime>
  <Words>545</Words>
  <Application>Microsoft Office PowerPoint</Application>
  <PresentationFormat>Widescreen</PresentationFormat>
  <Paragraphs>73</Paragraphs>
  <Slides>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Arial</vt:lpstr>
      <vt:lpstr>Bookman Old Style</vt:lpstr>
      <vt:lpstr>Calibri</vt:lpstr>
      <vt:lpstr>Gill Sans MT</vt:lpstr>
      <vt:lpstr>Rockwell</vt:lpstr>
      <vt:lpstr>Verdana</vt:lpstr>
      <vt:lpstr>Damask</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Heath</dc:creator>
  <cp:lastModifiedBy>William Heath</cp:lastModifiedBy>
  <cp:revision>1704</cp:revision>
  <cp:lastPrinted>2026-08-05T15:50:34Z</cp:lastPrinted>
  <dcterms:created xsi:type="dcterms:W3CDTF">2013-07-15T20:26:40Z</dcterms:created>
  <dcterms:modified xsi:type="dcterms:W3CDTF">2026-08-05T15:52:17Z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0x0101007BEF6BFD7003E3489CEAFAC5EC767A83</vt:lpwstr>
  </property>
</Properties>
</file>