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91" r:id="rId2"/>
    <p:sldId id="263" r:id="rId3"/>
    <p:sldId id="264" r:id="rId4"/>
    <p:sldId id="280" r:id="rId5"/>
    <p:sldId id="281" r:id="rId6"/>
    <p:sldId id="282" r:id="rId7"/>
    <p:sldId id="283" r:id="rId8"/>
    <p:sldId id="284" r:id="rId9"/>
    <p:sldId id="304" r:id="rId10"/>
    <p:sldId id="265" r:id="rId11"/>
    <p:sldId id="266" r:id="rId12"/>
    <p:sldId id="267" r:id="rId13"/>
    <p:sldId id="285" r:id="rId14"/>
    <p:sldId id="286" r:id="rId15"/>
    <p:sldId id="287" r:id="rId16"/>
    <p:sldId id="288" r:id="rId17"/>
    <p:sldId id="289" r:id="rId18"/>
    <p:sldId id="290" r:id="rId19"/>
    <p:sldId id="268" r:id="rId20"/>
    <p:sldId id="292" r:id="rId21"/>
    <p:sldId id="293" r:id="rId22"/>
    <p:sldId id="294" r:id="rId23"/>
    <p:sldId id="270" r:id="rId24"/>
    <p:sldId id="295" r:id="rId25"/>
    <p:sldId id="296" r:id="rId26"/>
    <p:sldId id="297" r:id="rId27"/>
    <p:sldId id="298" r:id="rId28"/>
    <p:sldId id="299" r:id="rId29"/>
    <p:sldId id="300" r:id="rId30"/>
    <p:sldId id="262" r:id="rId31"/>
    <p:sldId id="301" r:id="rId32"/>
    <p:sldId id="303" r:id="rId33"/>
    <p:sldId id="302"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001" autoAdjust="0"/>
    <p:restoredTop sz="94660"/>
  </p:normalViewPr>
  <p:slideViewPr>
    <p:cSldViewPr snapToGrid="0">
      <p:cViewPr varScale="1">
        <p:scale>
          <a:sx n="61" d="100"/>
          <a:sy n="61" d="100"/>
        </p:scale>
        <p:origin x="127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7B7223-E433-4D53-8A85-21A029844B6C}" type="datetimeFigureOut">
              <a:rPr lang="en-US" smtClean="0"/>
              <a:t>6/20/2020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F5A8E9-8EBA-4E30-93B7-628521ED2AF1}" type="slidenum">
              <a:rPr lang="en-US" smtClean="0"/>
              <a:t>‹#›</a:t>
            </a:fld>
            <a:endParaRPr lang="en-US"/>
          </a:p>
        </p:txBody>
      </p:sp>
    </p:spTree>
    <p:extLst>
      <p:ext uri="{BB962C8B-B14F-4D97-AF65-F5344CB8AC3E}">
        <p14:creationId xmlns:p14="http://schemas.microsoft.com/office/powerpoint/2010/main" val="784700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1A40F2-8D09-485F-9D2B-280E6DA79394}" type="datetimeFigureOut">
              <a:rPr lang="en-US" smtClean="0"/>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2962708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1A40F2-8D09-485F-9D2B-280E6DA79394}" type="datetimeFigureOut">
              <a:rPr lang="en-US" smtClean="0"/>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354466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1A40F2-8D09-485F-9D2B-280E6DA79394}" type="datetimeFigureOut">
              <a:rPr lang="en-US" smtClean="0"/>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826675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1A40F2-8D09-485F-9D2B-280E6DA79394}" type="datetimeFigureOut">
              <a:rPr lang="en-US" smtClean="0"/>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0E319-A3E6-4D42-86FA-54B482F6BC55}"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5066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1A40F2-8D09-485F-9D2B-280E6DA79394}" type="datetimeFigureOut">
              <a:rPr lang="en-US" smtClean="0"/>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4263508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41A40F2-8D09-485F-9D2B-280E6DA79394}" type="datetimeFigureOut">
              <a:rPr lang="en-US" smtClean="0"/>
              <a:t>6/20/2020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1900965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41A40F2-8D09-485F-9D2B-280E6DA79394}" type="datetimeFigureOut">
              <a:rPr lang="en-US" smtClean="0"/>
              <a:t>6/20/2020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3465773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1A40F2-8D09-485F-9D2B-280E6DA79394}" type="datetimeFigureOut">
              <a:rPr lang="en-US" smtClean="0"/>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268779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1A40F2-8D09-485F-9D2B-280E6DA79394}" type="datetimeFigureOut">
              <a:rPr lang="en-US" smtClean="0"/>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51540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1A40F2-8D09-485F-9D2B-280E6DA79394}" type="datetimeFigureOut">
              <a:rPr lang="en-US" smtClean="0"/>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870802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1A40F2-8D09-485F-9D2B-280E6DA79394}" type="datetimeFigureOut">
              <a:rPr lang="en-US" smtClean="0"/>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4040354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1A40F2-8D09-485F-9D2B-280E6DA79394}" type="datetimeFigureOut">
              <a:rPr lang="en-US" smtClean="0"/>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723427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1A40F2-8D09-485F-9D2B-280E6DA79394}" type="datetimeFigureOut">
              <a:rPr lang="en-US" smtClean="0"/>
              <a:t>6/20/2020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639797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1A40F2-8D09-485F-9D2B-280E6DA79394}" type="datetimeFigureOut">
              <a:rPr lang="en-US" smtClean="0"/>
              <a:t>6/20/2020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2480359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A40F2-8D09-485F-9D2B-280E6DA79394}" type="datetimeFigureOut">
              <a:rPr lang="en-US" smtClean="0"/>
              <a:t>6/20/2020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91203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1A40F2-8D09-485F-9D2B-280E6DA79394}" type="datetimeFigureOut">
              <a:rPr lang="en-US" smtClean="0"/>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1236393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1A40F2-8D09-485F-9D2B-280E6DA79394}" type="datetimeFigureOut">
              <a:rPr lang="en-US" smtClean="0"/>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0E319-A3E6-4D42-86FA-54B482F6BC55}" type="slidenum">
              <a:rPr lang="en-US" smtClean="0"/>
              <a:t>‹#›</a:t>
            </a:fld>
            <a:endParaRPr lang="en-US"/>
          </a:p>
        </p:txBody>
      </p:sp>
    </p:spTree>
    <p:extLst>
      <p:ext uri="{BB962C8B-B14F-4D97-AF65-F5344CB8AC3E}">
        <p14:creationId xmlns:p14="http://schemas.microsoft.com/office/powerpoint/2010/main" val="2579629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41A40F2-8D09-485F-9D2B-280E6DA79394}" type="datetimeFigureOut">
              <a:rPr lang="en-US" smtClean="0"/>
              <a:t>6/20/2020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760E319-A3E6-4D42-86FA-54B482F6BC55}" type="slidenum">
              <a:rPr lang="en-US" smtClean="0"/>
              <a:t>‹#›</a:t>
            </a:fld>
            <a:endParaRPr lang="en-US"/>
          </a:p>
        </p:txBody>
      </p:sp>
    </p:spTree>
    <p:extLst>
      <p:ext uri="{BB962C8B-B14F-4D97-AF65-F5344CB8AC3E}">
        <p14:creationId xmlns:p14="http://schemas.microsoft.com/office/powerpoint/2010/main" val="33118172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191AF6-885C-4A5F-9DD0-60E3EEA5CC62}"/>
              </a:ext>
            </a:extLst>
          </p:cNvPr>
          <p:cNvSpPr txBox="1"/>
          <p:nvPr/>
        </p:nvSpPr>
        <p:spPr>
          <a:xfrm>
            <a:off x="1645832" y="2498650"/>
            <a:ext cx="8900338" cy="830997"/>
          </a:xfrm>
          <a:prstGeom prst="rect">
            <a:avLst/>
          </a:prstGeom>
          <a:noFill/>
        </p:spPr>
        <p:txBody>
          <a:bodyPr wrap="square" rtlCol="0">
            <a:spAutoFit/>
          </a:bodyPr>
          <a:lstStyle/>
          <a:p>
            <a:r>
              <a:rPr lang="en-US" sz="4800" dirty="0"/>
              <a:t>Favoring the “Pupil of the Eye”</a:t>
            </a:r>
          </a:p>
        </p:txBody>
      </p:sp>
      <p:sp>
        <p:nvSpPr>
          <p:cNvPr id="3" name="TextBox 2">
            <a:extLst>
              <a:ext uri="{FF2B5EF4-FFF2-40B4-BE49-F238E27FC236}">
                <a16:creationId xmlns:a16="http://schemas.microsoft.com/office/drawing/2014/main" id="{A488AA07-1679-4022-B878-4B91AC1D1732}"/>
              </a:ext>
            </a:extLst>
          </p:cNvPr>
          <p:cNvSpPr txBox="1"/>
          <p:nvPr/>
        </p:nvSpPr>
        <p:spPr>
          <a:xfrm>
            <a:off x="1683932" y="3528354"/>
            <a:ext cx="9197163" cy="523220"/>
          </a:xfrm>
          <a:prstGeom prst="rect">
            <a:avLst/>
          </a:prstGeom>
          <a:noFill/>
        </p:spPr>
        <p:txBody>
          <a:bodyPr wrap="square" rtlCol="0">
            <a:spAutoFit/>
          </a:bodyPr>
          <a:lstStyle/>
          <a:p>
            <a:r>
              <a:rPr lang="en-US" sz="2800" dirty="0">
                <a:solidFill>
                  <a:srgbClr val="FFC000"/>
                </a:solidFill>
              </a:rPr>
              <a:t>Second Pupil of the Eye Conference, June 18</a:t>
            </a:r>
            <a:r>
              <a:rPr lang="en-US" sz="2800" baseline="30000" dirty="0">
                <a:solidFill>
                  <a:srgbClr val="FFC000"/>
                </a:solidFill>
              </a:rPr>
              <a:t>th</a:t>
            </a:r>
            <a:r>
              <a:rPr lang="en-US" sz="2800" dirty="0">
                <a:solidFill>
                  <a:srgbClr val="FFC000"/>
                </a:solidFill>
              </a:rPr>
              <a:t>, 2020</a:t>
            </a:r>
          </a:p>
        </p:txBody>
      </p:sp>
    </p:spTree>
    <p:extLst>
      <p:ext uri="{BB962C8B-B14F-4D97-AF65-F5344CB8AC3E}">
        <p14:creationId xmlns:p14="http://schemas.microsoft.com/office/powerpoint/2010/main" val="3032581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515397-DF30-4B8C-8443-8C3DACFB1488}"/>
              </a:ext>
            </a:extLst>
          </p:cNvPr>
          <p:cNvSpPr/>
          <p:nvPr/>
        </p:nvSpPr>
        <p:spPr>
          <a:xfrm>
            <a:off x="795669" y="273716"/>
            <a:ext cx="10855842" cy="6555641"/>
          </a:xfrm>
          <a:prstGeom prst="rect">
            <a:avLst/>
          </a:prstGeom>
        </p:spPr>
        <p:txBody>
          <a:bodyPr wrap="square">
            <a:spAutoFit/>
          </a:bodyPr>
          <a:lstStyle/>
          <a:p>
            <a:r>
              <a:rPr lang="en-US" sz="2800" dirty="0"/>
              <a:t>The spiritual endowments of Africa derive naturally from the creative forces universally released by the Revelation of </a:t>
            </a:r>
            <a:r>
              <a:rPr lang="en-US" sz="2800" dirty="0" err="1"/>
              <a:t>Bahá’u’lláh</a:t>
            </a:r>
            <a:r>
              <a:rPr lang="en-US" sz="2800" dirty="0"/>
              <a:t>, but these have been marvelously enhanced by the continent’s direct associations with the Channels of such forces: the ship transporting the Blessed Beauty on His exile to the Holy Land touched briefly its northern shores; the Center of the Covenant spent extended periods in Egypt before and after His historic visit to the West. The continent was also twice crossed from south to north by the beloved Guardian. </a:t>
            </a:r>
            <a:r>
              <a:rPr lang="en-US" sz="2800" dirty="0" err="1">
                <a:solidFill>
                  <a:srgbClr val="FFC000"/>
                </a:solidFill>
              </a:rPr>
              <a:t>Bahá’u’lláh</a:t>
            </a:r>
            <a:r>
              <a:rPr lang="en-US" sz="2800" dirty="0">
                <a:solidFill>
                  <a:srgbClr val="FFC000"/>
                </a:solidFill>
              </a:rPr>
              <a:t> </a:t>
            </a:r>
            <a:r>
              <a:rPr lang="en-US" sz="2800" b="1" dirty="0">
                <a:solidFill>
                  <a:srgbClr val="FFC000"/>
                </a:solidFill>
              </a:rPr>
              <a:t>FAVORED</a:t>
            </a:r>
            <a:r>
              <a:rPr lang="en-US" sz="2800" dirty="0">
                <a:solidFill>
                  <a:srgbClr val="FFC000"/>
                </a:solidFill>
              </a:rPr>
              <a:t> the black peoples by making a specific reference to them when, as the Master testified, He compared them to the “black pupil of the eye” through which “the light of the spirit shineth forth.”</a:t>
            </a:r>
          </a:p>
          <a:p>
            <a:endParaRPr lang="en-US" sz="2800" dirty="0"/>
          </a:p>
          <a:p>
            <a:r>
              <a:rPr lang="en-US" sz="2800" dirty="0"/>
              <a:t>Universal House of Justice </a:t>
            </a:r>
            <a:r>
              <a:rPr lang="en-US" sz="2800" dirty="0" err="1"/>
              <a:t>Ridvan</a:t>
            </a:r>
            <a:r>
              <a:rPr lang="en-US" sz="2800" dirty="0"/>
              <a:t> 153 (1996).</a:t>
            </a:r>
          </a:p>
        </p:txBody>
      </p:sp>
    </p:spTree>
    <p:extLst>
      <p:ext uri="{BB962C8B-B14F-4D97-AF65-F5344CB8AC3E}">
        <p14:creationId xmlns:p14="http://schemas.microsoft.com/office/powerpoint/2010/main" val="1692480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6DD8C5-A880-4F0B-8245-4598E2999552}"/>
              </a:ext>
            </a:extLst>
          </p:cNvPr>
          <p:cNvSpPr/>
          <p:nvPr/>
        </p:nvSpPr>
        <p:spPr>
          <a:xfrm>
            <a:off x="797442" y="1743762"/>
            <a:ext cx="10951535" cy="3108543"/>
          </a:xfrm>
          <a:prstGeom prst="rect">
            <a:avLst/>
          </a:prstGeom>
        </p:spPr>
        <p:txBody>
          <a:bodyPr wrap="square">
            <a:spAutoFit/>
          </a:bodyPr>
          <a:lstStyle/>
          <a:p>
            <a:r>
              <a:rPr lang="en-US" sz="2800" dirty="0" err="1"/>
              <a:t>Abdu’l</a:t>
            </a:r>
            <a:r>
              <a:rPr lang="en-US" sz="2800" dirty="0"/>
              <a:t>-Baha has indicated that in the station of being favored:</a:t>
            </a:r>
          </a:p>
          <a:p>
            <a:endParaRPr lang="en-US" sz="2800" dirty="0"/>
          </a:p>
          <a:p>
            <a:r>
              <a:rPr lang="en-US" sz="2800" dirty="0"/>
              <a:t>In this station, </a:t>
            </a:r>
            <a:r>
              <a:rPr lang="en-US" sz="2800" dirty="0">
                <a:solidFill>
                  <a:srgbClr val="FFC000"/>
                </a:solidFill>
              </a:rPr>
              <a:t>merit and capacity are not to be considered</a:t>
            </a:r>
            <a:r>
              <a:rPr lang="en-US" sz="2800" dirty="0"/>
              <a:t>; nay rather, the resplendent rays of the Sun of Truth, which have illumined these mirrors, must be taken into account.</a:t>
            </a:r>
          </a:p>
          <a:p>
            <a:endParaRPr lang="en-US" sz="2800" dirty="0"/>
          </a:p>
          <a:p>
            <a:r>
              <a:rPr lang="en-US" sz="2800" dirty="0"/>
              <a:t>Selections of the Writings of </a:t>
            </a:r>
            <a:r>
              <a:rPr lang="en-US" sz="2800" dirty="0" err="1"/>
              <a:t>Abdu’l</a:t>
            </a:r>
            <a:r>
              <a:rPr lang="en-US" sz="2800" dirty="0"/>
              <a:t>-Baha </a:t>
            </a:r>
          </a:p>
        </p:txBody>
      </p:sp>
    </p:spTree>
    <p:extLst>
      <p:ext uri="{BB962C8B-B14F-4D97-AF65-F5344CB8AC3E}">
        <p14:creationId xmlns:p14="http://schemas.microsoft.com/office/powerpoint/2010/main" val="2603491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7520ED-175A-41D2-8640-00C093653411}"/>
              </a:ext>
            </a:extLst>
          </p:cNvPr>
          <p:cNvSpPr/>
          <p:nvPr/>
        </p:nvSpPr>
        <p:spPr>
          <a:xfrm>
            <a:off x="377149" y="176357"/>
            <a:ext cx="11414358" cy="6740307"/>
          </a:xfrm>
          <a:prstGeom prst="rect">
            <a:avLst/>
          </a:prstGeom>
        </p:spPr>
        <p:txBody>
          <a:bodyPr wrap="square">
            <a:spAutoFit/>
          </a:bodyPr>
          <a:lstStyle/>
          <a:p>
            <a:r>
              <a:rPr lang="en-US" sz="2400" dirty="0"/>
              <a:t>So </a:t>
            </a:r>
            <a:r>
              <a:rPr lang="en-US" sz="2400" dirty="0" err="1"/>
              <a:t>Abdu’l</a:t>
            </a:r>
            <a:r>
              <a:rPr lang="en-US" sz="2400" dirty="0"/>
              <a:t>-Baha says:</a:t>
            </a:r>
          </a:p>
          <a:p>
            <a:endParaRPr lang="en-US" sz="2400" dirty="0"/>
          </a:p>
          <a:p>
            <a:r>
              <a:rPr lang="en-US" sz="2400" dirty="0"/>
              <a:t>Thou art even as the pupil of the eye, </a:t>
            </a:r>
            <a:r>
              <a:rPr lang="en-US" sz="2400" dirty="0">
                <a:solidFill>
                  <a:srgbClr val="FFC000"/>
                </a:solidFill>
              </a:rPr>
              <a:t>the very wellspring of the light</a:t>
            </a:r>
            <a:r>
              <a:rPr lang="en-US" sz="2400" dirty="0"/>
              <a:t>, for God’s love hath cast its rays upon thine inmost being and thou hast turned thy face toward the Kingdom of thy Lord.</a:t>
            </a:r>
          </a:p>
          <a:p>
            <a:endParaRPr lang="en-US" sz="2400" dirty="0"/>
          </a:p>
          <a:p>
            <a:r>
              <a:rPr lang="en-US" sz="2400" dirty="0"/>
              <a:t>And again:</a:t>
            </a:r>
          </a:p>
          <a:p>
            <a:endParaRPr lang="en-US" sz="2400" dirty="0"/>
          </a:p>
          <a:p>
            <a:r>
              <a:rPr lang="en-US" sz="2400" dirty="0"/>
              <a:t>Thou art like unto the pupil of the eye which is dark in color, yet it is the </a:t>
            </a:r>
            <a:r>
              <a:rPr lang="en-US" sz="2400" dirty="0">
                <a:solidFill>
                  <a:srgbClr val="FFC000"/>
                </a:solidFill>
              </a:rPr>
              <a:t>fount of light and the revealer of the contingent world</a:t>
            </a:r>
            <a:r>
              <a:rPr lang="en-US" sz="2400" dirty="0"/>
              <a:t>.</a:t>
            </a:r>
          </a:p>
          <a:p>
            <a:endParaRPr lang="en-US" sz="2400" dirty="0"/>
          </a:p>
          <a:p>
            <a:r>
              <a:rPr lang="en-US" sz="2400" dirty="0"/>
              <a:t>Here’s another one:</a:t>
            </a:r>
          </a:p>
          <a:p>
            <a:endParaRPr lang="en-US" sz="2400" dirty="0"/>
          </a:p>
          <a:p>
            <a:r>
              <a:rPr lang="en-US" sz="2400" dirty="0"/>
              <a:t>“</a:t>
            </a:r>
            <a:r>
              <a:rPr lang="en-US" sz="2400" dirty="0" err="1"/>
              <a:t>Bahá’u’lláh</a:t>
            </a:r>
            <a:r>
              <a:rPr lang="en-US" sz="2400" dirty="0"/>
              <a:t>,” ‘</a:t>
            </a:r>
            <a:r>
              <a:rPr lang="en-US" sz="2400" dirty="0" err="1"/>
              <a:t>Abdu’l</a:t>
            </a:r>
            <a:r>
              <a:rPr lang="en-US" sz="2400" dirty="0"/>
              <a:t> </a:t>
            </a:r>
            <a:r>
              <a:rPr lang="en-US" sz="2400" dirty="0" err="1"/>
              <a:t>Bahá</a:t>
            </a:r>
            <a:r>
              <a:rPr lang="en-US" sz="2400" dirty="0"/>
              <a:t> moreover has said, “once compared the colored people to the black pupil of the eye surrounded by the white. In this black pupil is seen the </a:t>
            </a:r>
            <a:r>
              <a:rPr lang="en-US" sz="2400" dirty="0">
                <a:solidFill>
                  <a:srgbClr val="FFC000"/>
                </a:solidFill>
              </a:rPr>
              <a:t>reflection of that which is before it</a:t>
            </a:r>
            <a:r>
              <a:rPr lang="en-US" sz="2400" dirty="0"/>
              <a:t>, and through it the light of the spirit shineth forth.”</a:t>
            </a:r>
          </a:p>
          <a:p>
            <a:endParaRPr lang="en-US" sz="2400" dirty="0"/>
          </a:p>
        </p:txBody>
      </p:sp>
    </p:spTree>
    <p:extLst>
      <p:ext uri="{BB962C8B-B14F-4D97-AF65-F5344CB8AC3E}">
        <p14:creationId xmlns:p14="http://schemas.microsoft.com/office/powerpoint/2010/main" val="1835241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903D0B-4228-4B04-8015-F547F9F6A299}"/>
              </a:ext>
            </a:extLst>
          </p:cNvPr>
          <p:cNvSpPr/>
          <p:nvPr/>
        </p:nvSpPr>
        <p:spPr>
          <a:xfrm>
            <a:off x="668079" y="2212700"/>
            <a:ext cx="10855842" cy="1815882"/>
          </a:xfrm>
          <a:prstGeom prst="rect">
            <a:avLst/>
          </a:prstGeom>
        </p:spPr>
        <p:txBody>
          <a:bodyPr wrap="square">
            <a:spAutoFit/>
          </a:bodyPr>
          <a:lstStyle/>
          <a:p>
            <a:r>
              <a:rPr lang="en-US" sz="2800" dirty="0"/>
              <a:t>“Make My love thy treasure and cherish it even as thy very </a:t>
            </a:r>
            <a:r>
              <a:rPr lang="en-US" sz="2800" dirty="0">
                <a:solidFill>
                  <a:srgbClr val="FFC000"/>
                </a:solidFill>
              </a:rPr>
              <a:t>sight and life.” </a:t>
            </a:r>
          </a:p>
          <a:p>
            <a:endParaRPr lang="en-US" sz="2800" dirty="0"/>
          </a:p>
          <a:p>
            <a:r>
              <a:rPr lang="en-US" sz="2800" dirty="0" err="1"/>
              <a:t>Bahá'u'lláh</a:t>
            </a:r>
            <a:endParaRPr lang="en-US" sz="2800" dirty="0"/>
          </a:p>
        </p:txBody>
      </p:sp>
    </p:spTree>
    <p:extLst>
      <p:ext uri="{BB962C8B-B14F-4D97-AF65-F5344CB8AC3E}">
        <p14:creationId xmlns:p14="http://schemas.microsoft.com/office/powerpoint/2010/main" val="1288945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C572F4-F1D7-42E8-85CD-3C0801FB18BC}"/>
              </a:ext>
            </a:extLst>
          </p:cNvPr>
          <p:cNvSpPr/>
          <p:nvPr/>
        </p:nvSpPr>
        <p:spPr>
          <a:xfrm>
            <a:off x="561753" y="1531111"/>
            <a:ext cx="11068493" cy="3108543"/>
          </a:xfrm>
          <a:prstGeom prst="rect">
            <a:avLst/>
          </a:prstGeom>
        </p:spPr>
        <p:txBody>
          <a:bodyPr wrap="square">
            <a:spAutoFit/>
          </a:bodyPr>
          <a:lstStyle/>
          <a:p>
            <a:r>
              <a:rPr lang="en-US" sz="2800" dirty="0">
                <a:solidFill>
                  <a:srgbClr val="FFC000"/>
                </a:solidFill>
              </a:rPr>
              <a:t>“O Thou Who art the apple of Mine eye!” </a:t>
            </a:r>
            <a:r>
              <a:rPr lang="en-US" sz="2800" dirty="0" err="1"/>
              <a:t>Bahá’u’lláh</a:t>
            </a:r>
            <a:r>
              <a:rPr lang="en-US" sz="2800" dirty="0"/>
              <a:t>, in His own handwriting, thus addresses ‘</a:t>
            </a:r>
            <a:r>
              <a:rPr lang="en-US" sz="2800" dirty="0" err="1"/>
              <a:t>Abdu’l-Bahá</a:t>
            </a:r>
            <a:r>
              <a:rPr lang="en-US" sz="2800" dirty="0"/>
              <a:t>, “My glory, the ocean of My loving-kindness, the sun of My bounty, the heaven of My mercy rest upon Thee. We pray God to illumine the world through Thy knowledge and wisdom…</a:t>
            </a:r>
          </a:p>
          <a:p>
            <a:endParaRPr lang="en-US" sz="2800" dirty="0"/>
          </a:p>
          <a:p>
            <a:r>
              <a:rPr lang="en-US" sz="2800" dirty="0" err="1"/>
              <a:t>Bahá'u'lláh</a:t>
            </a:r>
            <a:r>
              <a:rPr lang="en-US" sz="2800" dirty="0"/>
              <a:t>, World Order of </a:t>
            </a:r>
            <a:r>
              <a:rPr lang="en-US" sz="2800" dirty="0" err="1"/>
              <a:t>Bahá'u'lláh</a:t>
            </a:r>
            <a:r>
              <a:rPr lang="en-US" sz="2800" dirty="0"/>
              <a:t> </a:t>
            </a:r>
          </a:p>
        </p:txBody>
      </p:sp>
    </p:spTree>
    <p:extLst>
      <p:ext uri="{BB962C8B-B14F-4D97-AF65-F5344CB8AC3E}">
        <p14:creationId xmlns:p14="http://schemas.microsoft.com/office/powerpoint/2010/main" val="1262801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C355BF4-6120-48A9-851F-ED1F823E1E46}"/>
              </a:ext>
            </a:extLst>
          </p:cNvPr>
          <p:cNvSpPr/>
          <p:nvPr/>
        </p:nvSpPr>
        <p:spPr>
          <a:xfrm>
            <a:off x="336331" y="484145"/>
            <a:ext cx="11519338" cy="5940088"/>
          </a:xfrm>
          <a:prstGeom prst="rect">
            <a:avLst/>
          </a:prstGeom>
        </p:spPr>
        <p:txBody>
          <a:bodyPr wrap="square">
            <a:spAutoFit/>
          </a:bodyPr>
          <a:lstStyle/>
          <a:p>
            <a:r>
              <a:rPr lang="en-US" sz="2000" dirty="0" err="1"/>
              <a:t>Bahá’u’lláh</a:t>
            </a:r>
            <a:r>
              <a:rPr lang="en-US" sz="2000" dirty="0"/>
              <a:t> claims to be the fulfillment of the covenant established by all of the prophets of the past concerning a great day in the future when all of God's promises will be fulfilled. "</a:t>
            </a:r>
            <a:r>
              <a:rPr lang="en-US" sz="2000" dirty="0">
                <a:solidFill>
                  <a:srgbClr val="FFC000"/>
                </a:solidFill>
              </a:rPr>
              <a:t>The Revelation which, from time immemorial, hath been acclaimed as the Purpose and Promise of all the Prophets of God, and the most cherished Desire of His Messengers, hath now, by virtue of the pervasive Will of the Almighty and at His irresistible bidding, been revealed unto men.</a:t>
            </a:r>
          </a:p>
          <a:p>
            <a:r>
              <a:rPr lang="en-US" sz="2000" dirty="0"/>
              <a:t>Gleanings of </a:t>
            </a:r>
            <a:r>
              <a:rPr lang="en-US" sz="2000" dirty="0" err="1"/>
              <a:t>Bahá'u'lláh</a:t>
            </a:r>
            <a:r>
              <a:rPr lang="en-US" sz="2000" dirty="0"/>
              <a:t> </a:t>
            </a:r>
          </a:p>
          <a:p>
            <a:endParaRPr lang="en-US" sz="2000" dirty="0"/>
          </a:p>
          <a:p>
            <a:r>
              <a:rPr lang="en-US" sz="2000" dirty="0"/>
              <a:t>And again </a:t>
            </a:r>
            <a:r>
              <a:rPr lang="en-US" sz="2000" dirty="0" err="1"/>
              <a:t>Bahá'u'lláh</a:t>
            </a:r>
            <a:r>
              <a:rPr lang="en-US" sz="2000" dirty="0"/>
              <a:t> says:</a:t>
            </a:r>
          </a:p>
          <a:p>
            <a:endParaRPr lang="en-US" sz="2000" dirty="0"/>
          </a:p>
          <a:p>
            <a:r>
              <a:rPr lang="en-US" sz="2000" dirty="0"/>
              <a:t>Great indeed is this Day! The allusions made to it in all the sacred Scriptures as the Day of God attest its greatness. </a:t>
            </a:r>
            <a:r>
              <a:rPr lang="en-US" sz="2000" dirty="0">
                <a:solidFill>
                  <a:srgbClr val="FFC000"/>
                </a:solidFill>
              </a:rPr>
              <a:t>The soul of every Prophet of God, of every Divine Messenger, hath thirsted for this wondrous Day. </a:t>
            </a:r>
            <a:r>
              <a:rPr lang="en-US" sz="2000" dirty="0"/>
              <a:t>All the divers kindreds of the earth have, likewise, yearned to attain it. </a:t>
            </a:r>
          </a:p>
          <a:p>
            <a:r>
              <a:rPr lang="en-US" sz="2000" dirty="0" err="1"/>
              <a:t>Bahá'u'lláh</a:t>
            </a:r>
            <a:r>
              <a:rPr lang="en-US" sz="2000" dirty="0"/>
              <a:t>, Gleanings</a:t>
            </a:r>
          </a:p>
          <a:p>
            <a:endParaRPr lang="en-US" sz="2000" dirty="0"/>
          </a:p>
          <a:p>
            <a:r>
              <a:rPr lang="en-US" sz="2000" dirty="0">
                <a:solidFill>
                  <a:srgbClr val="FFC000"/>
                </a:solidFill>
              </a:rPr>
              <a:t>“The holy realities of the Concourse on high,” writes ‘</a:t>
            </a:r>
            <a:r>
              <a:rPr lang="en-US" sz="2000" dirty="0" err="1">
                <a:solidFill>
                  <a:srgbClr val="FFC000"/>
                </a:solidFill>
              </a:rPr>
              <a:t>Abdu’l-Bahá</a:t>
            </a:r>
            <a:r>
              <a:rPr lang="en-US" sz="2000" dirty="0">
                <a:solidFill>
                  <a:srgbClr val="FFC000"/>
                </a:solidFill>
              </a:rPr>
              <a:t>, “yearn, in this day, in the Most Exalted Paradise, to return unto this world, so that they may be aided to render some service to the threshold of the </a:t>
            </a:r>
            <a:r>
              <a:rPr lang="en-US" sz="2000" dirty="0" err="1">
                <a:solidFill>
                  <a:srgbClr val="FFC000"/>
                </a:solidFill>
              </a:rPr>
              <a:t>Abhá</a:t>
            </a:r>
            <a:r>
              <a:rPr lang="en-US" sz="2000" dirty="0">
                <a:solidFill>
                  <a:srgbClr val="FFC000"/>
                </a:solidFill>
              </a:rPr>
              <a:t> Beauty, and arise to demonstrate their servitude to His sacred Threshold.”</a:t>
            </a:r>
          </a:p>
          <a:p>
            <a:r>
              <a:rPr lang="en-US" sz="2000" dirty="0" err="1"/>
              <a:t>Abdu’l</a:t>
            </a:r>
            <a:r>
              <a:rPr lang="en-US" sz="2000" dirty="0"/>
              <a:t>-Baha, quoted in Advent of Divine Justice</a:t>
            </a:r>
          </a:p>
        </p:txBody>
      </p:sp>
    </p:spTree>
    <p:extLst>
      <p:ext uri="{BB962C8B-B14F-4D97-AF65-F5344CB8AC3E}">
        <p14:creationId xmlns:p14="http://schemas.microsoft.com/office/powerpoint/2010/main" val="2800892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D87D75-4468-476D-BBB7-1930439F0678}"/>
              </a:ext>
            </a:extLst>
          </p:cNvPr>
          <p:cNvSpPr/>
          <p:nvPr/>
        </p:nvSpPr>
        <p:spPr>
          <a:xfrm>
            <a:off x="668079" y="428178"/>
            <a:ext cx="10855842" cy="6001643"/>
          </a:xfrm>
          <a:prstGeom prst="rect">
            <a:avLst/>
          </a:prstGeom>
        </p:spPr>
        <p:txBody>
          <a:bodyPr wrap="square">
            <a:spAutoFit/>
          </a:bodyPr>
          <a:lstStyle/>
          <a:p>
            <a:r>
              <a:rPr lang="en-US" sz="2400" dirty="0" err="1"/>
              <a:t>Abdu’l</a:t>
            </a:r>
            <a:r>
              <a:rPr lang="en-US" sz="2400" dirty="0"/>
              <a:t>-Baha says that:</a:t>
            </a:r>
          </a:p>
          <a:p>
            <a:endParaRPr lang="en-US" sz="2400" dirty="0"/>
          </a:p>
          <a:p>
            <a:r>
              <a:rPr lang="en-US" sz="2400" dirty="0"/>
              <a:t>Many holy souls in former times longed to witness this century, lamenting night and day, yearning to be upon the earth in this cycle; but… He has bestowed this upon us, even as Christ declared, “Many are called but few are chosen.” Verily, God has </a:t>
            </a:r>
            <a:r>
              <a:rPr lang="en-US" sz="2400" dirty="0">
                <a:solidFill>
                  <a:srgbClr val="FFC000"/>
                </a:solidFill>
              </a:rPr>
              <a:t>chosen you </a:t>
            </a:r>
            <a:r>
              <a:rPr lang="en-US" sz="2400" dirty="0"/>
              <a:t>for His love and knowledge; God has </a:t>
            </a:r>
            <a:r>
              <a:rPr lang="en-US" sz="2400" dirty="0">
                <a:solidFill>
                  <a:srgbClr val="FFC000"/>
                </a:solidFill>
              </a:rPr>
              <a:t>chosen you </a:t>
            </a:r>
            <a:r>
              <a:rPr lang="en-US" sz="2400" dirty="0"/>
              <a:t>for the worthy service of unifying mankind; God has </a:t>
            </a:r>
            <a:r>
              <a:rPr lang="en-US" sz="2400" dirty="0">
                <a:solidFill>
                  <a:srgbClr val="FFC000"/>
                </a:solidFill>
              </a:rPr>
              <a:t>chosen you</a:t>
            </a:r>
            <a:r>
              <a:rPr lang="en-US" sz="2400" dirty="0"/>
              <a:t> for the purpose of investigating reality and promulgating international peace; God has </a:t>
            </a:r>
            <a:r>
              <a:rPr lang="en-US" sz="2400" dirty="0">
                <a:solidFill>
                  <a:srgbClr val="FFC000"/>
                </a:solidFill>
              </a:rPr>
              <a:t>chosen you </a:t>
            </a:r>
            <a:r>
              <a:rPr lang="en-US" sz="2400" dirty="0"/>
              <a:t>for the progress and development of humanity, for spreading and proclaiming true education, for the expression of love toward your fellow creatures and the removal of prejudice; God has </a:t>
            </a:r>
            <a:r>
              <a:rPr lang="en-US" sz="2400" dirty="0">
                <a:solidFill>
                  <a:srgbClr val="FFC000"/>
                </a:solidFill>
              </a:rPr>
              <a:t>chosen you </a:t>
            </a:r>
            <a:r>
              <a:rPr lang="en-US" sz="2400" dirty="0"/>
              <a:t>to blend together human hearts and give light to the human world…But we must be attentive, alert and mindful, occupied with service to all mankind, appreciating the bestowals of God and ever </a:t>
            </a:r>
            <a:r>
              <a:rPr lang="en-US" sz="2400" u="sng" dirty="0">
                <a:solidFill>
                  <a:srgbClr val="FFFF00"/>
                </a:solidFill>
              </a:rPr>
              <a:t>conforming to His will</a:t>
            </a:r>
            <a:r>
              <a:rPr lang="en-US" sz="2400" dirty="0"/>
              <a:t>. </a:t>
            </a:r>
          </a:p>
          <a:p>
            <a:endParaRPr lang="en-US" sz="2400" dirty="0"/>
          </a:p>
          <a:p>
            <a:r>
              <a:rPr lang="en-US" sz="2400" dirty="0"/>
              <a:t>Promulgation of Universal Peace, </a:t>
            </a:r>
            <a:r>
              <a:rPr lang="en-US" sz="2400" dirty="0" err="1"/>
              <a:t>Abdu’l</a:t>
            </a:r>
            <a:r>
              <a:rPr lang="en-US" sz="2400" dirty="0"/>
              <a:t>-Baha </a:t>
            </a:r>
          </a:p>
        </p:txBody>
      </p:sp>
    </p:spTree>
    <p:extLst>
      <p:ext uri="{BB962C8B-B14F-4D97-AF65-F5344CB8AC3E}">
        <p14:creationId xmlns:p14="http://schemas.microsoft.com/office/powerpoint/2010/main" val="3430930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C8E6B23-0FEE-4B1D-9DE7-B6C68FA3B55D}"/>
              </a:ext>
            </a:extLst>
          </p:cNvPr>
          <p:cNvSpPr/>
          <p:nvPr/>
        </p:nvSpPr>
        <p:spPr>
          <a:xfrm>
            <a:off x="595424" y="243512"/>
            <a:ext cx="11302410" cy="6370975"/>
          </a:xfrm>
          <a:prstGeom prst="rect">
            <a:avLst/>
          </a:prstGeom>
        </p:spPr>
        <p:txBody>
          <a:bodyPr wrap="square">
            <a:spAutoFit/>
          </a:bodyPr>
          <a:lstStyle/>
          <a:p>
            <a:r>
              <a:rPr lang="en-US" sz="2400" dirty="0"/>
              <a:t>Exert yourselves; your mission is unspeakably glorious. Should success crown your enterprise, America will assuredly evolve into a center from which waves of spiritual power will emanate, and the throne of the </a:t>
            </a:r>
            <a:r>
              <a:rPr lang="en-US" sz="2400" dirty="0">
                <a:solidFill>
                  <a:srgbClr val="FFC000"/>
                </a:solidFill>
              </a:rPr>
              <a:t>Kingdom of God </a:t>
            </a:r>
            <a:r>
              <a:rPr lang="en-US" sz="2400" dirty="0"/>
              <a:t>will, in the plentitude of its majesty and glory, be firmly established.”</a:t>
            </a:r>
          </a:p>
          <a:p>
            <a:r>
              <a:rPr lang="en-US" sz="2400" dirty="0" err="1"/>
              <a:t>Abdu’l</a:t>
            </a:r>
            <a:r>
              <a:rPr lang="en-US" sz="2400" dirty="0"/>
              <a:t>-Baha, Tablets of the Divine Plan</a:t>
            </a:r>
          </a:p>
          <a:p>
            <a:endParaRPr lang="en-US" sz="2400" dirty="0"/>
          </a:p>
          <a:p>
            <a:r>
              <a:rPr lang="en-US" sz="2400" dirty="0"/>
              <a:t>And again </a:t>
            </a:r>
            <a:r>
              <a:rPr lang="en-US" sz="2400" dirty="0" err="1"/>
              <a:t>Abdu’l</a:t>
            </a:r>
            <a:r>
              <a:rPr lang="en-US" sz="2400" dirty="0"/>
              <a:t>-Baha tells us:</a:t>
            </a:r>
          </a:p>
          <a:p>
            <a:endParaRPr lang="en-US" sz="2400" dirty="0"/>
          </a:p>
          <a:p>
            <a:r>
              <a:rPr lang="en-US" sz="2400" dirty="0"/>
              <a:t>The range of your future achievements still remains undisclosed. I fervently hope that in the near future the whole earth may be stirred and shaken by the results of your achievements. The hope, therefore, which `</a:t>
            </a:r>
            <a:r>
              <a:rPr lang="en-US" sz="2400" dirty="0" err="1"/>
              <a:t>Abdu'l</a:t>
            </a:r>
            <a:r>
              <a:rPr lang="en-US" sz="2400" dirty="0"/>
              <a:t>-Baha cherishes for you is that the same success which has attended your efforts in America may crown your endeavors in other parts of the world, that through you the fame of the Cause of God may be diffused throughout the East and the West and the advent of the </a:t>
            </a:r>
            <a:r>
              <a:rPr lang="en-US" sz="2400" dirty="0">
                <a:solidFill>
                  <a:srgbClr val="FFC000"/>
                </a:solidFill>
              </a:rPr>
              <a:t>Kingdom of the Lord of Hosts </a:t>
            </a:r>
            <a:r>
              <a:rPr lang="en-US" sz="2400" dirty="0"/>
              <a:t>be proclaimed in all the five continents of the globe.</a:t>
            </a:r>
          </a:p>
          <a:p>
            <a:r>
              <a:rPr lang="en-US" sz="2400" dirty="0"/>
              <a:t>Tablets of the Divine Plan</a:t>
            </a:r>
          </a:p>
        </p:txBody>
      </p:sp>
    </p:spTree>
    <p:extLst>
      <p:ext uri="{BB962C8B-B14F-4D97-AF65-F5344CB8AC3E}">
        <p14:creationId xmlns:p14="http://schemas.microsoft.com/office/powerpoint/2010/main" val="3178410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BA7DFD-E7D8-41B6-A235-3D0B32E470D9}"/>
              </a:ext>
            </a:extLst>
          </p:cNvPr>
          <p:cNvSpPr/>
          <p:nvPr/>
        </p:nvSpPr>
        <p:spPr>
          <a:xfrm>
            <a:off x="659219" y="1222214"/>
            <a:ext cx="11089758" cy="4832092"/>
          </a:xfrm>
          <a:prstGeom prst="rect">
            <a:avLst/>
          </a:prstGeom>
        </p:spPr>
        <p:txBody>
          <a:bodyPr wrap="square">
            <a:spAutoFit/>
          </a:bodyPr>
          <a:lstStyle/>
          <a:p>
            <a:r>
              <a:rPr lang="en-US" sz="2800" dirty="0"/>
              <a:t>The teaching aspect of the Plan must now be pondered. Its challenge must be met, and its requirements studied, weighed, and fulfilled…</a:t>
            </a:r>
          </a:p>
          <a:p>
            <a:endParaRPr lang="en-US" sz="2800" dirty="0"/>
          </a:p>
          <a:p>
            <a:r>
              <a:rPr lang="en-US" sz="2800" dirty="0"/>
              <a:t>All must participate, however humble their origin, however limited their experience, however restricted their means, however deficient their education, however pressing their cares and preoccupations, however unfavorable the environment in which they live. </a:t>
            </a:r>
          </a:p>
          <a:p>
            <a:endParaRPr lang="en-US" sz="2800" dirty="0"/>
          </a:p>
          <a:p>
            <a:r>
              <a:rPr lang="en-US" sz="2800" dirty="0" err="1"/>
              <a:t>Shoghi</a:t>
            </a:r>
            <a:r>
              <a:rPr lang="en-US" sz="2800" dirty="0"/>
              <a:t> Effendi, Advent of Divine Justice</a:t>
            </a:r>
          </a:p>
        </p:txBody>
      </p:sp>
    </p:spTree>
    <p:extLst>
      <p:ext uri="{BB962C8B-B14F-4D97-AF65-F5344CB8AC3E}">
        <p14:creationId xmlns:p14="http://schemas.microsoft.com/office/powerpoint/2010/main" val="1568729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D02F79B-19E6-41C5-8F9C-DFE76C109C4A}"/>
              </a:ext>
            </a:extLst>
          </p:cNvPr>
          <p:cNvSpPr/>
          <p:nvPr/>
        </p:nvSpPr>
        <p:spPr>
          <a:xfrm>
            <a:off x="497958" y="335845"/>
            <a:ext cx="11196084" cy="6186309"/>
          </a:xfrm>
          <a:prstGeom prst="rect">
            <a:avLst/>
          </a:prstGeom>
        </p:spPr>
        <p:txBody>
          <a:bodyPr wrap="square">
            <a:spAutoFit/>
          </a:bodyPr>
          <a:lstStyle/>
          <a:p>
            <a:r>
              <a:rPr lang="en-US" sz="2200" dirty="0"/>
              <a:t>"Strive earnestly," He again exhorts both races, "and put forth your greatest endeavor toward the accomplishment of this fellowship and the cementing of this bond of brotherhood between you. Such an attainment is not possible without will and effort on the part of each; from one, expressions of gratitude and appreciation; from the other, kindliness and recognition of equality. Each one should endeavor to develop and assist the other toward mutual advancement.... Love and unity will be fostered between you, thereby bringing about the oneness of mankind. </a:t>
            </a:r>
            <a:r>
              <a:rPr lang="en-US" sz="2200" dirty="0">
                <a:solidFill>
                  <a:srgbClr val="FFC000"/>
                </a:solidFill>
              </a:rPr>
              <a:t>For the accomplishment of unity between the colored and white will be an assurance of the world's peace." </a:t>
            </a:r>
            <a:r>
              <a:rPr lang="en-US" sz="2200" dirty="0"/>
              <a:t>"I hope," He thus addresses members of the white race, "that ye may cause that downtrodden race to become glorious, and to be joined with the white race, to serve the world of man with the utmost sincerity, faithfulness, love, and purity. This opposition, enmity, and prejudice among the white race and the colored cannot be effaced </a:t>
            </a:r>
            <a:r>
              <a:rPr lang="en-US" sz="2200" dirty="0">
                <a:solidFill>
                  <a:srgbClr val="FFC000"/>
                </a:solidFill>
              </a:rPr>
              <a:t>except through faith, assurance, and the teachings of the Blessed Beauty." </a:t>
            </a:r>
            <a:r>
              <a:rPr lang="en-US" sz="2200" dirty="0"/>
              <a:t>"This question of the union of the white and the black is very important," He warns, "for if it is not realized, erelong great difficulties will arise, and harmful results will follow." "If this matter </a:t>
            </a:r>
            <a:r>
              <a:rPr lang="en-US" sz="2200" dirty="0" err="1"/>
              <a:t>remaineth</a:t>
            </a:r>
            <a:r>
              <a:rPr lang="en-US" sz="2200" dirty="0"/>
              <a:t> without change," is yet another warning, "enmity will be increased day by day, and the final result will be hardship and may end in bloodshed."</a:t>
            </a:r>
          </a:p>
        </p:txBody>
      </p:sp>
    </p:spTree>
    <p:extLst>
      <p:ext uri="{BB962C8B-B14F-4D97-AF65-F5344CB8AC3E}">
        <p14:creationId xmlns:p14="http://schemas.microsoft.com/office/powerpoint/2010/main" val="1618558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756A92-53B6-4948-A4FD-502B71B4EDDD}"/>
              </a:ext>
            </a:extLst>
          </p:cNvPr>
          <p:cNvSpPr/>
          <p:nvPr/>
        </p:nvSpPr>
        <p:spPr>
          <a:xfrm>
            <a:off x="524539" y="2474893"/>
            <a:ext cx="11142921" cy="954107"/>
          </a:xfrm>
          <a:prstGeom prst="rect">
            <a:avLst/>
          </a:prstGeom>
        </p:spPr>
        <p:txBody>
          <a:bodyPr wrap="square">
            <a:spAutoFit/>
          </a:bodyPr>
          <a:lstStyle/>
          <a:p>
            <a:pPr algn="ctr"/>
            <a:r>
              <a:rPr lang="en-US" sz="2800" dirty="0"/>
              <a:t>Our Father, who art in heaven, hallowed be thy Name, thy kingdom come, thy will be done, on earth as it is in heaven…</a:t>
            </a:r>
          </a:p>
        </p:txBody>
      </p:sp>
    </p:spTree>
    <p:extLst>
      <p:ext uri="{BB962C8B-B14F-4D97-AF65-F5344CB8AC3E}">
        <p14:creationId xmlns:p14="http://schemas.microsoft.com/office/powerpoint/2010/main" val="1058340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7438E2-F484-4DCF-859D-62832CE22310}"/>
              </a:ext>
            </a:extLst>
          </p:cNvPr>
          <p:cNvSpPr/>
          <p:nvPr/>
        </p:nvSpPr>
        <p:spPr>
          <a:xfrm>
            <a:off x="556437" y="817064"/>
            <a:ext cx="11079126" cy="5262979"/>
          </a:xfrm>
          <a:prstGeom prst="rect">
            <a:avLst/>
          </a:prstGeom>
        </p:spPr>
        <p:txBody>
          <a:bodyPr wrap="square">
            <a:spAutoFit/>
          </a:bodyPr>
          <a:lstStyle/>
          <a:p>
            <a:r>
              <a:rPr lang="en-US" sz="2800" dirty="0"/>
              <a:t>The House of Justice describes the impact of racism:</a:t>
            </a:r>
          </a:p>
          <a:p>
            <a:endParaRPr lang="en-US" sz="2800" dirty="0"/>
          </a:p>
          <a:p>
            <a:r>
              <a:rPr lang="en-US" sz="2800" dirty="0"/>
              <a:t>Racism, one of the most baneful and persistent evils, is a major barrier to peace. Its practice perpetrates too outrageous a violation of the dignity of human beings to be countenanced under any pretext. </a:t>
            </a:r>
            <a:r>
              <a:rPr lang="en-US" sz="2800" dirty="0">
                <a:solidFill>
                  <a:srgbClr val="FFC000"/>
                </a:solidFill>
              </a:rPr>
              <a:t>Racism retards the unfoldment of the boundless potentialities of its victims, corrupts its perpetrators, and blights human progress.</a:t>
            </a:r>
            <a:r>
              <a:rPr lang="en-US" sz="2800" dirty="0"/>
              <a:t> Recognition of the oneness of mankind, implemented by appropriate legal measures, must be universally upheld if this problem is to be overcome.</a:t>
            </a:r>
          </a:p>
          <a:p>
            <a:endParaRPr lang="en-US" sz="2800" dirty="0"/>
          </a:p>
          <a:p>
            <a:r>
              <a:rPr lang="en-US" sz="2800" dirty="0"/>
              <a:t>The Universal House of Justice, The Promise of World Peace, p. 25</a:t>
            </a:r>
          </a:p>
        </p:txBody>
      </p:sp>
    </p:spTree>
    <p:extLst>
      <p:ext uri="{BB962C8B-B14F-4D97-AF65-F5344CB8AC3E}">
        <p14:creationId xmlns:p14="http://schemas.microsoft.com/office/powerpoint/2010/main" val="1616884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7438E2-F484-4DCF-859D-62832CE22310}"/>
              </a:ext>
            </a:extLst>
          </p:cNvPr>
          <p:cNvSpPr/>
          <p:nvPr/>
        </p:nvSpPr>
        <p:spPr>
          <a:xfrm>
            <a:off x="556437" y="1114776"/>
            <a:ext cx="11079126" cy="4401205"/>
          </a:xfrm>
          <a:prstGeom prst="rect">
            <a:avLst/>
          </a:prstGeom>
        </p:spPr>
        <p:txBody>
          <a:bodyPr wrap="square">
            <a:spAutoFit/>
          </a:bodyPr>
          <a:lstStyle/>
          <a:p>
            <a:r>
              <a:rPr lang="en-US" sz="2800" dirty="0"/>
              <a:t>The House of Justice Tells us that:</a:t>
            </a:r>
          </a:p>
          <a:p>
            <a:endParaRPr lang="en-US" sz="2800" dirty="0"/>
          </a:p>
          <a:p>
            <a:r>
              <a:rPr lang="en-US" sz="2800" dirty="0"/>
              <a:t>“…The expressions of racial prejudice have </a:t>
            </a:r>
            <a:r>
              <a:rPr lang="en-US" sz="2800" dirty="0">
                <a:solidFill>
                  <a:srgbClr val="FFFF00"/>
                </a:solidFill>
              </a:rPr>
              <a:t>transmuted into forms that are multifaceted, less blatant and more intricate, and thus more intractable…</a:t>
            </a:r>
            <a:r>
              <a:rPr lang="en-US" sz="2800" dirty="0"/>
              <a:t>”</a:t>
            </a:r>
          </a:p>
          <a:p>
            <a:endParaRPr lang="en-US" sz="2800" dirty="0"/>
          </a:p>
          <a:p>
            <a:r>
              <a:rPr lang="en-US" sz="2800" dirty="0"/>
              <a:t>This “requires that they </a:t>
            </a:r>
            <a:r>
              <a:rPr lang="en-US" sz="2800" dirty="0">
                <a:solidFill>
                  <a:srgbClr val="FFFF00"/>
                </a:solidFill>
              </a:rPr>
              <a:t>adapt their approaches </a:t>
            </a:r>
            <a:r>
              <a:rPr lang="en-US" sz="2800" dirty="0"/>
              <a:t>to the varying circumstances.”</a:t>
            </a:r>
          </a:p>
          <a:p>
            <a:endParaRPr lang="en-US" sz="2800" dirty="0"/>
          </a:p>
          <a:p>
            <a:r>
              <a:rPr lang="en-US" sz="2800" dirty="0"/>
              <a:t>The Universal House of Justice</a:t>
            </a:r>
          </a:p>
        </p:txBody>
      </p:sp>
    </p:spTree>
    <p:extLst>
      <p:ext uri="{BB962C8B-B14F-4D97-AF65-F5344CB8AC3E}">
        <p14:creationId xmlns:p14="http://schemas.microsoft.com/office/powerpoint/2010/main" val="1711143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A64162-6A1D-46D0-ACA9-C22B47AA53F4}"/>
              </a:ext>
            </a:extLst>
          </p:cNvPr>
          <p:cNvSpPr/>
          <p:nvPr/>
        </p:nvSpPr>
        <p:spPr>
          <a:xfrm>
            <a:off x="721242" y="1031426"/>
            <a:ext cx="11025962" cy="5693866"/>
          </a:xfrm>
          <a:prstGeom prst="rect">
            <a:avLst/>
          </a:prstGeom>
        </p:spPr>
        <p:txBody>
          <a:bodyPr wrap="square">
            <a:spAutoFit/>
          </a:bodyPr>
          <a:lstStyle/>
          <a:p>
            <a:r>
              <a:rPr lang="en-US" sz="2800" dirty="0"/>
              <a:t>Let anyone who feels the urge among the participators in this crusade, which embraces all the races, all the republics, classes and denominations of the entire Western Hemisphere, arise, and, circumstances permitting, direct in particular the attention, and win eventually the unqualified adherence, of the Negro, the Indian, the Eskimo, and Jewish races to his Faith. No more laudable and meritorious service can be rendered the Cause of God, at the present hour, than a successful effort to </a:t>
            </a:r>
            <a:r>
              <a:rPr lang="en-US" sz="2800" dirty="0">
                <a:solidFill>
                  <a:srgbClr val="FFC000"/>
                </a:solidFill>
              </a:rPr>
              <a:t>enhance the diversity of the members of the American </a:t>
            </a:r>
            <a:r>
              <a:rPr lang="en-US" sz="2800" dirty="0" err="1">
                <a:solidFill>
                  <a:srgbClr val="FFC000"/>
                </a:solidFill>
              </a:rPr>
              <a:t>Bahá’í</a:t>
            </a:r>
            <a:r>
              <a:rPr lang="en-US" sz="2800" dirty="0">
                <a:solidFill>
                  <a:srgbClr val="FFC000"/>
                </a:solidFill>
              </a:rPr>
              <a:t> community by swelling the ranks of the Faith through the enrollment of the members of these races.</a:t>
            </a:r>
          </a:p>
          <a:p>
            <a:endParaRPr lang="en-US" sz="2800" dirty="0"/>
          </a:p>
          <a:p>
            <a:r>
              <a:rPr lang="en-US" sz="2800" dirty="0" err="1"/>
              <a:t>Shoghi</a:t>
            </a:r>
            <a:r>
              <a:rPr lang="en-US" sz="2800" dirty="0"/>
              <a:t> Effendi, Advent of Divine Justice</a:t>
            </a:r>
          </a:p>
        </p:txBody>
      </p:sp>
      <p:sp>
        <p:nvSpPr>
          <p:cNvPr id="3" name="TextBox 2">
            <a:extLst>
              <a:ext uri="{FF2B5EF4-FFF2-40B4-BE49-F238E27FC236}">
                <a16:creationId xmlns:a16="http://schemas.microsoft.com/office/drawing/2014/main" id="{869F1518-E100-4001-88FA-0132F1A30A50}"/>
              </a:ext>
            </a:extLst>
          </p:cNvPr>
          <p:cNvSpPr txBox="1"/>
          <p:nvPr/>
        </p:nvSpPr>
        <p:spPr>
          <a:xfrm>
            <a:off x="754911" y="350874"/>
            <a:ext cx="10334847" cy="584775"/>
          </a:xfrm>
          <a:prstGeom prst="rect">
            <a:avLst/>
          </a:prstGeom>
          <a:noFill/>
        </p:spPr>
        <p:txBody>
          <a:bodyPr wrap="square" rtlCol="0">
            <a:spAutoFit/>
          </a:bodyPr>
          <a:lstStyle/>
          <a:p>
            <a:r>
              <a:rPr lang="en-US" sz="3200" dirty="0">
                <a:solidFill>
                  <a:srgbClr val="FFC000"/>
                </a:solidFill>
              </a:rPr>
              <a:t>So in fighting the Double Crusade the Guardian states:</a:t>
            </a:r>
          </a:p>
        </p:txBody>
      </p:sp>
    </p:spTree>
    <p:extLst>
      <p:ext uri="{BB962C8B-B14F-4D97-AF65-F5344CB8AC3E}">
        <p14:creationId xmlns:p14="http://schemas.microsoft.com/office/powerpoint/2010/main" val="67398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EC70E3-9735-4A6A-98CD-E2E22FC2F511}"/>
              </a:ext>
            </a:extLst>
          </p:cNvPr>
          <p:cNvSpPr/>
          <p:nvPr/>
        </p:nvSpPr>
        <p:spPr>
          <a:xfrm>
            <a:off x="726557" y="881421"/>
            <a:ext cx="10951535" cy="5262979"/>
          </a:xfrm>
          <a:prstGeom prst="rect">
            <a:avLst/>
          </a:prstGeom>
        </p:spPr>
        <p:txBody>
          <a:bodyPr wrap="square">
            <a:spAutoFit/>
          </a:bodyPr>
          <a:lstStyle/>
          <a:p>
            <a:r>
              <a:rPr lang="en-US" sz="2800" dirty="0"/>
              <a:t>The Guardian then says:</a:t>
            </a:r>
          </a:p>
          <a:p>
            <a:endParaRPr lang="en-US" sz="2800" dirty="0"/>
          </a:p>
          <a:p>
            <a:r>
              <a:rPr lang="en-US" sz="2800" dirty="0"/>
              <a:t>Every laborer in those fields, … should… make it his chief and constant concern … to </a:t>
            </a:r>
            <a:r>
              <a:rPr lang="en-US" sz="2800" dirty="0">
                <a:solidFill>
                  <a:srgbClr val="FFC000"/>
                </a:solidFill>
              </a:rPr>
              <a:t>familiarize himself with their ideas, tastes, and habits, to study the approach best suited to them</a:t>
            </a:r>
            <a:r>
              <a:rPr lang="en-US" sz="2800" dirty="0"/>
              <a:t>, to concentrate, patiently and tactfully, on a few who have shown marked capacity and receptivity, and to endeavor, with extreme kindness, to implant such love, zeal, and devotion in their hearts as to </a:t>
            </a:r>
            <a:r>
              <a:rPr lang="en-US" sz="2800" dirty="0">
                <a:solidFill>
                  <a:srgbClr val="FFC000"/>
                </a:solidFill>
              </a:rPr>
              <a:t>enable them to become in turn self-sufficient and independent promoters of the Faith in their respective localities.</a:t>
            </a:r>
          </a:p>
          <a:p>
            <a:endParaRPr lang="en-US" sz="2800" dirty="0"/>
          </a:p>
          <a:p>
            <a:r>
              <a:rPr lang="en-US" sz="2800" dirty="0"/>
              <a:t>Advent of Divine Justice</a:t>
            </a:r>
          </a:p>
        </p:txBody>
      </p:sp>
    </p:spTree>
    <p:extLst>
      <p:ext uri="{BB962C8B-B14F-4D97-AF65-F5344CB8AC3E}">
        <p14:creationId xmlns:p14="http://schemas.microsoft.com/office/powerpoint/2010/main" val="655841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1D12E5-A41E-40F7-A408-B7E35C049E2D}"/>
              </a:ext>
            </a:extLst>
          </p:cNvPr>
          <p:cNvSpPr/>
          <p:nvPr/>
        </p:nvSpPr>
        <p:spPr>
          <a:xfrm>
            <a:off x="519223" y="776245"/>
            <a:ext cx="11344939" cy="5693866"/>
          </a:xfrm>
          <a:prstGeom prst="rect">
            <a:avLst/>
          </a:prstGeom>
        </p:spPr>
        <p:txBody>
          <a:bodyPr wrap="square">
            <a:spAutoFit/>
          </a:bodyPr>
          <a:lstStyle/>
          <a:p>
            <a:r>
              <a:rPr lang="en-US" sz="2800" dirty="0"/>
              <a:t>To bring the white and the black together is considered impossible and unfeasible, but the breaths of the Holy Spirit will bring about this union. </a:t>
            </a:r>
          </a:p>
          <a:p>
            <a:r>
              <a:rPr lang="en-US" sz="2800" dirty="0"/>
              <a:t>      ...the enmity and hatred which exist between the white and the black races is very dangerous and there is no doubt that it will end in bloodshed unless the </a:t>
            </a:r>
            <a:r>
              <a:rPr lang="en-US" sz="2800" dirty="0">
                <a:solidFill>
                  <a:srgbClr val="FFC000"/>
                </a:solidFill>
              </a:rPr>
              <a:t>influence of the Word of God, the breaths of the Holy Spirit and the teachings of </a:t>
            </a:r>
            <a:r>
              <a:rPr lang="en-US" sz="2800" dirty="0" err="1">
                <a:solidFill>
                  <a:srgbClr val="FFC000"/>
                </a:solidFill>
              </a:rPr>
              <a:t>Bahá'u'lláh</a:t>
            </a:r>
            <a:r>
              <a:rPr lang="en-US" sz="2800" dirty="0">
                <a:solidFill>
                  <a:srgbClr val="FFC000"/>
                </a:solidFill>
              </a:rPr>
              <a:t> are diffused amongst them</a:t>
            </a:r>
            <a:r>
              <a:rPr lang="en-US" sz="2800" dirty="0"/>
              <a:t> and harmony is established between the two races. </a:t>
            </a:r>
          </a:p>
          <a:p>
            <a:r>
              <a:rPr lang="en-US" sz="2800" dirty="0"/>
              <a:t>      They must destroy the foundation of enmity and rancor and lay the basis of love and affinity. </a:t>
            </a:r>
            <a:r>
              <a:rPr lang="en-US" sz="2800" dirty="0">
                <a:solidFill>
                  <a:srgbClr val="FFC000"/>
                </a:solidFill>
              </a:rPr>
              <a:t>The power of the Teachings of </a:t>
            </a:r>
            <a:r>
              <a:rPr lang="en-US" sz="2800" dirty="0" err="1">
                <a:solidFill>
                  <a:srgbClr val="FFC000"/>
                </a:solidFill>
              </a:rPr>
              <a:t>Bahá'u'lláh</a:t>
            </a:r>
            <a:r>
              <a:rPr lang="en-US" sz="2800" dirty="0">
                <a:solidFill>
                  <a:srgbClr val="FFC000"/>
                </a:solidFill>
              </a:rPr>
              <a:t> will remove this danger from America.</a:t>
            </a:r>
          </a:p>
          <a:p>
            <a:endParaRPr lang="en-US" sz="2800" dirty="0"/>
          </a:p>
          <a:p>
            <a:r>
              <a:rPr lang="en-US" sz="2800" dirty="0"/>
              <a:t>`</a:t>
            </a:r>
            <a:r>
              <a:rPr lang="en-US" sz="2800" dirty="0" err="1"/>
              <a:t>Abdu'l-Bahá</a:t>
            </a:r>
            <a:r>
              <a:rPr lang="en-US" sz="2800" dirty="0"/>
              <a:t>, The Power of Unity, p. 31, #26</a:t>
            </a:r>
          </a:p>
        </p:txBody>
      </p:sp>
    </p:spTree>
    <p:extLst>
      <p:ext uri="{BB962C8B-B14F-4D97-AF65-F5344CB8AC3E}">
        <p14:creationId xmlns:p14="http://schemas.microsoft.com/office/powerpoint/2010/main" val="3014911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29F221-9F68-41D8-AECD-2C7323F165D3}"/>
              </a:ext>
            </a:extLst>
          </p:cNvPr>
          <p:cNvSpPr/>
          <p:nvPr/>
        </p:nvSpPr>
        <p:spPr>
          <a:xfrm>
            <a:off x="561753" y="1594631"/>
            <a:ext cx="11068493" cy="3539430"/>
          </a:xfrm>
          <a:prstGeom prst="rect">
            <a:avLst/>
          </a:prstGeom>
        </p:spPr>
        <p:txBody>
          <a:bodyPr wrap="square">
            <a:spAutoFit/>
          </a:bodyPr>
          <a:lstStyle/>
          <a:p>
            <a:r>
              <a:rPr lang="en-US" sz="2800" dirty="0"/>
              <a:t>And the Guardian tells us that:</a:t>
            </a:r>
          </a:p>
          <a:p>
            <a:endParaRPr lang="en-US" sz="2800" dirty="0"/>
          </a:p>
          <a:p>
            <a:r>
              <a:rPr lang="en-US" sz="2800" dirty="0"/>
              <a:t>Both sides have prejudices to overcome; one, the prejudice which is built up in the minds of a people who have conquered and imposed their will, and the other the reactionary prejudice of those who have been conquered and sorely put upon.</a:t>
            </a:r>
          </a:p>
          <a:p>
            <a:endParaRPr lang="en-US" sz="2800" dirty="0"/>
          </a:p>
          <a:p>
            <a:r>
              <a:rPr lang="en-US" sz="2800" dirty="0"/>
              <a:t>On behalf of </a:t>
            </a:r>
            <a:r>
              <a:rPr lang="en-US" sz="2800" dirty="0" err="1"/>
              <a:t>Shoghi</a:t>
            </a:r>
            <a:r>
              <a:rPr lang="en-US" sz="2800" dirty="0"/>
              <a:t> Effendi, in To Move the World, p. 294</a:t>
            </a:r>
          </a:p>
        </p:txBody>
      </p:sp>
    </p:spTree>
    <p:extLst>
      <p:ext uri="{BB962C8B-B14F-4D97-AF65-F5344CB8AC3E}">
        <p14:creationId xmlns:p14="http://schemas.microsoft.com/office/powerpoint/2010/main" val="3737704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01B6F4-8E63-4E85-9889-07C4F8B87F2E}"/>
              </a:ext>
            </a:extLst>
          </p:cNvPr>
          <p:cNvSpPr/>
          <p:nvPr/>
        </p:nvSpPr>
        <p:spPr>
          <a:xfrm>
            <a:off x="723014" y="1413601"/>
            <a:ext cx="11004697" cy="3970318"/>
          </a:xfrm>
          <a:prstGeom prst="rect">
            <a:avLst/>
          </a:prstGeom>
        </p:spPr>
        <p:txBody>
          <a:bodyPr wrap="square">
            <a:spAutoFit/>
          </a:bodyPr>
          <a:lstStyle/>
          <a:p>
            <a:r>
              <a:rPr lang="en-US" sz="2800" dirty="0"/>
              <a:t>The tests are hard, but tackling them is what it means to be favored.</a:t>
            </a:r>
          </a:p>
          <a:p>
            <a:endParaRPr lang="en-US" sz="2800" dirty="0"/>
          </a:p>
          <a:p>
            <a:r>
              <a:rPr lang="en-US" sz="2800" dirty="0">
                <a:solidFill>
                  <a:srgbClr val="FFC000"/>
                </a:solidFill>
              </a:rPr>
              <a:t>The tests of every dispensation are in direct proportion with the greatness of the Cause and as heretofore such a manifest Covenant, written by the Supreme Pen, has not been entered upon, the tests are proportionately severe.</a:t>
            </a:r>
          </a:p>
          <a:p>
            <a:endParaRPr lang="en-US" sz="2800" dirty="0"/>
          </a:p>
          <a:p>
            <a:r>
              <a:rPr lang="en-US" sz="2800" dirty="0"/>
              <a:t>`</a:t>
            </a:r>
            <a:r>
              <a:rPr lang="en-US" sz="2800" dirty="0" err="1"/>
              <a:t>Abdu'l-Bahá</a:t>
            </a:r>
            <a:r>
              <a:rPr lang="en-US" sz="2800" dirty="0"/>
              <a:t>, in Star of the West, Vol. X, No. 14</a:t>
            </a:r>
          </a:p>
        </p:txBody>
      </p:sp>
    </p:spTree>
    <p:extLst>
      <p:ext uri="{BB962C8B-B14F-4D97-AF65-F5344CB8AC3E}">
        <p14:creationId xmlns:p14="http://schemas.microsoft.com/office/powerpoint/2010/main" val="2759937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04BE91-5C25-44FA-8D90-E64E41BA24BB}"/>
              </a:ext>
            </a:extLst>
          </p:cNvPr>
          <p:cNvSpPr/>
          <p:nvPr/>
        </p:nvSpPr>
        <p:spPr>
          <a:xfrm>
            <a:off x="616688" y="665727"/>
            <a:ext cx="11185451" cy="6001643"/>
          </a:xfrm>
          <a:prstGeom prst="rect">
            <a:avLst/>
          </a:prstGeom>
        </p:spPr>
        <p:txBody>
          <a:bodyPr wrap="square">
            <a:spAutoFit/>
          </a:bodyPr>
          <a:lstStyle/>
          <a:p>
            <a:r>
              <a:rPr lang="en-US" sz="2400" dirty="0"/>
              <a:t>The Guardian also tells us:</a:t>
            </a:r>
          </a:p>
          <a:p>
            <a:endParaRPr lang="en-US" sz="2400" dirty="0"/>
          </a:p>
          <a:p>
            <a:r>
              <a:rPr lang="en-US" sz="2400" dirty="0"/>
              <a:t>He does not doubt-though it grieves him to have to admit it-that there are believers who have not overcome their racial prejudices. The </a:t>
            </a:r>
            <a:r>
              <a:rPr lang="en-US" sz="2400" dirty="0" err="1"/>
              <a:t>Bahá'ís</a:t>
            </a:r>
            <a:r>
              <a:rPr lang="en-US" sz="2400" dirty="0"/>
              <a:t> are not perfect, but they have made a great step forward by embracing the Faith of God. We must be patient with each other, and realize that each one of us has some faults to overcome, of one kind or another. </a:t>
            </a:r>
          </a:p>
          <a:p>
            <a:r>
              <a:rPr lang="en-US" sz="2400" dirty="0"/>
              <a:t> </a:t>
            </a:r>
            <a:r>
              <a:rPr lang="en-US" sz="2400" dirty="0">
                <a:solidFill>
                  <a:srgbClr val="FFFF00"/>
                </a:solidFill>
              </a:rPr>
              <a:t>You, he feels need to use greater wisdom and forbearance </a:t>
            </a:r>
            <a:r>
              <a:rPr lang="en-US" sz="2400" dirty="0"/>
              <a:t>in dealing with your fellow-</a:t>
            </a:r>
            <a:r>
              <a:rPr lang="en-US" sz="2400" dirty="0" err="1"/>
              <a:t>Bahá'ís</a:t>
            </a:r>
            <a:r>
              <a:rPr lang="en-US" sz="2400" dirty="0"/>
              <a:t> and with difficult situations. </a:t>
            </a:r>
            <a:r>
              <a:rPr lang="en-US" sz="2400" dirty="0">
                <a:solidFill>
                  <a:srgbClr val="FFFF00"/>
                </a:solidFill>
              </a:rPr>
              <a:t>To be courageous-as you evidently are-to rebel against the injustices of race prejudice and fight them, is not enough, you must also show some patience for those who suffer from this terrible American ailment of Negro prejudice and act with wisdom in overcoming it, instead of going at it so vehemently that you alienate the </a:t>
            </a:r>
            <a:r>
              <a:rPr lang="en-US" sz="2400" dirty="0" err="1">
                <a:solidFill>
                  <a:srgbClr val="FFFF00"/>
                </a:solidFill>
              </a:rPr>
              <a:t>Bahá'ís</a:t>
            </a:r>
            <a:r>
              <a:rPr lang="en-US" sz="2400" dirty="0">
                <a:solidFill>
                  <a:srgbClr val="FFFF00"/>
                </a:solidFill>
              </a:rPr>
              <a:t>, instead of leading them to greater manifestations of the </a:t>
            </a:r>
            <a:r>
              <a:rPr lang="en-US" sz="2400" dirty="0" err="1">
                <a:solidFill>
                  <a:srgbClr val="FFFF00"/>
                </a:solidFill>
              </a:rPr>
              <a:t>Bahá'í</a:t>
            </a:r>
            <a:r>
              <a:rPr lang="en-US" sz="2400" dirty="0">
                <a:solidFill>
                  <a:srgbClr val="FFFF00"/>
                </a:solidFill>
              </a:rPr>
              <a:t> spirit of brotherhood and racial amity....</a:t>
            </a:r>
          </a:p>
          <a:p>
            <a:r>
              <a:rPr lang="en-US" sz="2400" dirty="0"/>
              <a:t>On behalf of </a:t>
            </a:r>
            <a:r>
              <a:rPr lang="en-US" sz="2400" dirty="0" err="1"/>
              <a:t>Shoghi</a:t>
            </a:r>
            <a:r>
              <a:rPr lang="en-US" sz="2400" dirty="0"/>
              <a:t> Effendi, Lights of Guidance, pp. 409-10, #1122</a:t>
            </a:r>
          </a:p>
        </p:txBody>
      </p:sp>
      <p:sp>
        <p:nvSpPr>
          <p:cNvPr id="3" name="TextBox 2">
            <a:extLst>
              <a:ext uri="{FF2B5EF4-FFF2-40B4-BE49-F238E27FC236}">
                <a16:creationId xmlns:a16="http://schemas.microsoft.com/office/drawing/2014/main" id="{A350FD1B-08A4-471C-9F42-D9E4EDB166EE}"/>
              </a:ext>
            </a:extLst>
          </p:cNvPr>
          <p:cNvSpPr txBox="1"/>
          <p:nvPr/>
        </p:nvSpPr>
        <p:spPr>
          <a:xfrm>
            <a:off x="1483241" y="142507"/>
            <a:ext cx="9452344" cy="523220"/>
          </a:xfrm>
          <a:prstGeom prst="rect">
            <a:avLst/>
          </a:prstGeom>
          <a:noFill/>
        </p:spPr>
        <p:txBody>
          <a:bodyPr wrap="square" rtlCol="0">
            <a:spAutoFit/>
          </a:bodyPr>
          <a:lstStyle/>
          <a:p>
            <a:r>
              <a:rPr lang="en-US" sz="2800" b="1" dirty="0">
                <a:solidFill>
                  <a:srgbClr val="FFC000"/>
                </a:solidFill>
              </a:rPr>
              <a:t>So what is the role of the Favored Pupil of the Eye</a:t>
            </a:r>
          </a:p>
        </p:txBody>
      </p:sp>
    </p:spTree>
    <p:extLst>
      <p:ext uri="{BB962C8B-B14F-4D97-AF65-F5344CB8AC3E}">
        <p14:creationId xmlns:p14="http://schemas.microsoft.com/office/powerpoint/2010/main" val="10832525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BBAAF9-C918-4A6C-978D-E7ED2BB5ACB3}"/>
              </a:ext>
            </a:extLst>
          </p:cNvPr>
          <p:cNvSpPr txBox="1"/>
          <p:nvPr/>
        </p:nvSpPr>
        <p:spPr>
          <a:xfrm>
            <a:off x="1483241" y="142507"/>
            <a:ext cx="9452344" cy="523220"/>
          </a:xfrm>
          <a:prstGeom prst="rect">
            <a:avLst/>
          </a:prstGeom>
          <a:noFill/>
        </p:spPr>
        <p:txBody>
          <a:bodyPr wrap="square" rtlCol="0">
            <a:spAutoFit/>
          </a:bodyPr>
          <a:lstStyle/>
          <a:p>
            <a:r>
              <a:rPr lang="en-US" sz="2800" b="1" dirty="0">
                <a:solidFill>
                  <a:srgbClr val="FFC000"/>
                </a:solidFill>
              </a:rPr>
              <a:t>So what is the role of the Favored Pupil of the Eye</a:t>
            </a:r>
          </a:p>
        </p:txBody>
      </p:sp>
      <p:sp>
        <p:nvSpPr>
          <p:cNvPr id="3" name="Rectangle 2">
            <a:extLst>
              <a:ext uri="{FF2B5EF4-FFF2-40B4-BE49-F238E27FC236}">
                <a16:creationId xmlns:a16="http://schemas.microsoft.com/office/drawing/2014/main" id="{4E84B761-A474-4823-91F2-822979060D2E}"/>
              </a:ext>
            </a:extLst>
          </p:cNvPr>
          <p:cNvSpPr/>
          <p:nvPr/>
        </p:nvSpPr>
        <p:spPr>
          <a:xfrm>
            <a:off x="632636" y="869407"/>
            <a:ext cx="11153553" cy="6124754"/>
          </a:xfrm>
          <a:prstGeom prst="rect">
            <a:avLst/>
          </a:prstGeom>
        </p:spPr>
        <p:txBody>
          <a:bodyPr wrap="square">
            <a:spAutoFit/>
          </a:bodyPr>
          <a:lstStyle/>
          <a:p>
            <a:r>
              <a:rPr lang="en-US" sz="2800" dirty="0"/>
              <a:t>The Guardian feels strongly that the Negro </a:t>
            </a:r>
            <a:r>
              <a:rPr lang="en-US" sz="2800" dirty="0" err="1"/>
              <a:t>Bahá’ís</a:t>
            </a:r>
            <a:r>
              <a:rPr lang="en-US" sz="2800" dirty="0"/>
              <a:t> have </a:t>
            </a:r>
            <a:r>
              <a:rPr lang="en-US" sz="2800" dirty="0">
                <a:solidFill>
                  <a:srgbClr val="FFFF00"/>
                </a:solidFill>
              </a:rPr>
              <a:t>great responsibilities</a:t>
            </a:r>
            <a:r>
              <a:rPr lang="en-US" sz="2800" dirty="0"/>
              <a:t>, both towards their own race and towards their fellow believers. </a:t>
            </a:r>
            <a:r>
              <a:rPr lang="en-US" sz="2800" dirty="0">
                <a:solidFill>
                  <a:srgbClr val="FFFF00"/>
                </a:solidFill>
              </a:rPr>
              <a:t>They must not only arise to teach the Cause to the members of their own race, but must also do all in their power to ensure that within their </a:t>
            </a:r>
            <a:r>
              <a:rPr lang="en-US" sz="2800" dirty="0" err="1">
                <a:solidFill>
                  <a:srgbClr val="FFFF00"/>
                </a:solidFill>
              </a:rPr>
              <a:t>Bahá’í</a:t>
            </a:r>
            <a:r>
              <a:rPr lang="en-US" sz="2800" dirty="0">
                <a:solidFill>
                  <a:srgbClr val="FFFF00"/>
                </a:solidFill>
              </a:rPr>
              <a:t> Community itself the Negro and white believers understand and love each other and are truly one soul in different bodies.</a:t>
            </a:r>
            <a:r>
              <a:rPr lang="en-US" sz="2800" dirty="0"/>
              <a:t> Our allegiance as believers is to </a:t>
            </a:r>
            <a:r>
              <a:rPr lang="en-US" sz="2800" dirty="0" err="1"/>
              <a:t>Bahá'u'lláh</a:t>
            </a:r>
            <a:r>
              <a:rPr lang="en-US" sz="2800" dirty="0"/>
              <a:t>; we must fix our attention and devotion on Him and His will, and heedless of the shortcomings of our fellow </a:t>
            </a:r>
            <a:r>
              <a:rPr lang="en-US" sz="2800" dirty="0" err="1"/>
              <a:t>Bahá’ís</a:t>
            </a:r>
            <a:r>
              <a:rPr lang="en-US" sz="2800" dirty="0"/>
              <a:t>, act as He would have us towards them.</a:t>
            </a:r>
          </a:p>
          <a:p>
            <a:endParaRPr lang="en-US" sz="2800" dirty="0"/>
          </a:p>
          <a:p>
            <a:r>
              <a:rPr lang="en-US" sz="2400" dirty="0"/>
              <a:t>On behalf of </a:t>
            </a:r>
            <a:r>
              <a:rPr lang="en-US" sz="2400" dirty="0" err="1"/>
              <a:t>Shoghi</a:t>
            </a:r>
            <a:r>
              <a:rPr lang="en-US" sz="2400" dirty="0"/>
              <a:t> Effendi to an individual believer, 11/23/41, Microfilm collection of the original letters of </a:t>
            </a:r>
            <a:r>
              <a:rPr lang="en-US" sz="2400" dirty="0" err="1"/>
              <a:t>Shoghi</a:t>
            </a:r>
            <a:r>
              <a:rPr lang="en-US" sz="2400" dirty="0"/>
              <a:t> Effendi, National </a:t>
            </a:r>
            <a:r>
              <a:rPr lang="en-US" sz="2400" dirty="0" err="1"/>
              <a:t>Bahá’í</a:t>
            </a:r>
            <a:r>
              <a:rPr lang="en-US" sz="2400" dirty="0"/>
              <a:t> Archives, Wilmette, IL.</a:t>
            </a:r>
          </a:p>
        </p:txBody>
      </p:sp>
    </p:spTree>
    <p:extLst>
      <p:ext uri="{BB962C8B-B14F-4D97-AF65-F5344CB8AC3E}">
        <p14:creationId xmlns:p14="http://schemas.microsoft.com/office/powerpoint/2010/main" val="1687860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BBAAF9-C918-4A6C-978D-E7ED2BB5ACB3}"/>
              </a:ext>
            </a:extLst>
          </p:cNvPr>
          <p:cNvSpPr txBox="1"/>
          <p:nvPr/>
        </p:nvSpPr>
        <p:spPr>
          <a:xfrm>
            <a:off x="1483241" y="142507"/>
            <a:ext cx="9452344" cy="523220"/>
          </a:xfrm>
          <a:prstGeom prst="rect">
            <a:avLst/>
          </a:prstGeom>
          <a:noFill/>
        </p:spPr>
        <p:txBody>
          <a:bodyPr wrap="square" rtlCol="0">
            <a:spAutoFit/>
          </a:bodyPr>
          <a:lstStyle/>
          <a:p>
            <a:r>
              <a:rPr lang="en-US" sz="2800" b="1" dirty="0">
                <a:solidFill>
                  <a:srgbClr val="FFC000"/>
                </a:solidFill>
              </a:rPr>
              <a:t>So what is the role of the Favored Pupil of the Eye</a:t>
            </a:r>
          </a:p>
        </p:txBody>
      </p:sp>
      <p:sp>
        <p:nvSpPr>
          <p:cNvPr id="4" name="Rectangle 3">
            <a:extLst>
              <a:ext uri="{FF2B5EF4-FFF2-40B4-BE49-F238E27FC236}">
                <a16:creationId xmlns:a16="http://schemas.microsoft.com/office/drawing/2014/main" id="{1A7C2749-CA60-4800-9987-61EBDD6798BE}"/>
              </a:ext>
            </a:extLst>
          </p:cNvPr>
          <p:cNvSpPr/>
          <p:nvPr/>
        </p:nvSpPr>
        <p:spPr>
          <a:xfrm>
            <a:off x="653901" y="1467899"/>
            <a:ext cx="11111024" cy="4401205"/>
          </a:xfrm>
          <a:prstGeom prst="rect">
            <a:avLst/>
          </a:prstGeom>
        </p:spPr>
        <p:txBody>
          <a:bodyPr wrap="square">
            <a:spAutoFit/>
          </a:bodyPr>
          <a:lstStyle/>
          <a:p>
            <a:r>
              <a:rPr lang="en-US" sz="2800" dirty="0"/>
              <a:t>The Guardian Asks: </a:t>
            </a:r>
          </a:p>
          <a:p>
            <a:endParaRPr lang="en-US" sz="2800" dirty="0"/>
          </a:p>
          <a:p>
            <a:r>
              <a:rPr lang="en-US" sz="2800" dirty="0"/>
              <a:t>Is not faith but another word for implicit obedience, whole-hearted allegiance, uncompromising adherence to that which we believe is the revealed and express will of God, </a:t>
            </a:r>
            <a:r>
              <a:rPr lang="en-US" sz="2800" dirty="0">
                <a:solidFill>
                  <a:srgbClr val="FFFF00"/>
                </a:solidFill>
              </a:rPr>
              <a:t>however perplexing it might first appear</a:t>
            </a:r>
            <a:r>
              <a:rPr lang="en-US" sz="2800" dirty="0"/>
              <a:t>, however at variance with the shadowy views, the impotent doctrines, the crude theories, the idle imaginings, the fashionable conceptions of a transient and troublous age?</a:t>
            </a:r>
          </a:p>
          <a:p>
            <a:endParaRPr lang="en-US" sz="2800" dirty="0"/>
          </a:p>
          <a:p>
            <a:r>
              <a:rPr lang="en-US" sz="2800" dirty="0" err="1"/>
              <a:t>Shoghi</a:t>
            </a:r>
            <a:r>
              <a:rPr lang="en-US" sz="2800" dirty="0"/>
              <a:t> Effendi, </a:t>
            </a:r>
            <a:r>
              <a:rPr lang="en-US" sz="2800" dirty="0" err="1"/>
              <a:t>Bahá'í</a:t>
            </a:r>
            <a:r>
              <a:rPr lang="en-US" sz="2800" dirty="0"/>
              <a:t> Administration, pp. 62-3</a:t>
            </a:r>
          </a:p>
        </p:txBody>
      </p:sp>
    </p:spTree>
    <p:extLst>
      <p:ext uri="{BB962C8B-B14F-4D97-AF65-F5344CB8AC3E}">
        <p14:creationId xmlns:p14="http://schemas.microsoft.com/office/powerpoint/2010/main" val="655642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AA0E67-E037-4444-B14C-BDE9770F1B64}"/>
              </a:ext>
            </a:extLst>
          </p:cNvPr>
          <p:cNvSpPr/>
          <p:nvPr/>
        </p:nvSpPr>
        <p:spPr>
          <a:xfrm>
            <a:off x="339449" y="143330"/>
            <a:ext cx="11547753" cy="6555641"/>
          </a:xfrm>
          <a:prstGeom prst="rect">
            <a:avLst/>
          </a:prstGeom>
        </p:spPr>
        <p:txBody>
          <a:bodyPr wrap="square">
            <a:spAutoFit/>
          </a:bodyPr>
          <a:lstStyle/>
          <a:p>
            <a:r>
              <a:rPr lang="en-US" sz="2800" dirty="0"/>
              <a:t>The two great apostles, St. Peter and St. John the Evangelist, were once simple, humble workmen, toiling for their daily bread. By the </a:t>
            </a:r>
            <a:r>
              <a:rPr lang="en-US" sz="2800" dirty="0">
                <a:solidFill>
                  <a:srgbClr val="FFC000"/>
                </a:solidFill>
              </a:rPr>
              <a:t>Power of the Holy Spirit their souls were illumined</a:t>
            </a:r>
            <a:r>
              <a:rPr lang="en-US" sz="2800" dirty="0"/>
              <a:t>, and they received the eternal blessings of the Lord Christ. </a:t>
            </a:r>
          </a:p>
          <a:p>
            <a:r>
              <a:rPr lang="en-US" sz="2800" dirty="0" err="1"/>
              <a:t>Abdu’l</a:t>
            </a:r>
            <a:r>
              <a:rPr lang="en-US" sz="2800" dirty="0"/>
              <a:t>-Baha, [PARIS TALKS]</a:t>
            </a:r>
          </a:p>
          <a:p>
            <a:endParaRPr lang="en-US" sz="2800" dirty="0"/>
          </a:p>
          <a:p>
            <a:r>
              <a:rPr lang="en-US" sz="2800" dirty="0"/>
              <a:t>We understand that the Holy Spirit is the energizing factor in the life of man. </a:t>
            </a:r>
            <a:r>
              <a:rPr lang="en-US" sz="2800" dirty="0">
                <a:solidFill>
                  <a:srgbClr val="FFC000"/>
                </a:solidFill>
              </a:rPr>
              <a:t>Whosoever receives this power is able to influence all with whom he comes into contact…</a:t>
            </a:r>
          </a:p>
          <a:p>
            <a:endParaRPr lang="en-US" sz="2800" dirty="0"/>
          </a:p>
          <a:p>
            <a:r>
              <a:rPr lang="en-US" sz="2800" dirty="0"/>
              <a:t>A humble man without learning, but filled with the Holy Spirit, is more powerful than the most nobly-born profound scholar without that inspiration. </a:t>
            </a:r>
            <a:r>
              <a:rPr lang="en-US" sz="2800" dirty="0">
                <a:solidFill>
                  <a:srgbClr val="FFC000"/>
                </a:solidFill>
              </a:rPr>
              <a:t>He who is educated by the Divine Spirit can, in his time, lead others to receive the same Spirit. </a:t>
            </a:r>
          </a:p>
          <a:p>
            <a:r>
              <a:rPr lang="en-US" sz="2800" dirty="0" err="1"/>
              <a:t>Abdu’l</a:t>
            </a:r>
            <a:r>
              <a:rPr lang="en-US" sz="2800" dirty="0"/>
              <a:t>-Baha [PARIS TALKS]</a:t>
            </a:r>
          </a:p>
        </p:txBody>
      </p:sp>
    </p:spTree>
    <p:extLst>
      <p:ext uri="{BB962C8B-B14F-4D97-AF65-F5344CB8AC3E}">
        <p14:creationId xmlns:p14="http://schemas.microsoft.com/office/powerpoint/2010/main" val="33305532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4A4129C-77A6-4637-A89F-DF5D31B020D7}"/>
              </a:ext>
            </a:extLst>
          </p:cNvPr>
          <p:cNvSpPr/>
          <p:nvPr/>
        </p:nvSpPr>
        <p:spPr>
          <a:xfrm>
            <a:off x="1157177" y="1502052"/>
            <a:ext cx="10515600" cy="4832092"/>
          </a:xfrm>
          <a:prstGeom prst="rect">
            <a:avLst/>
          </a:prstGeom>
        </p:spPr>
        <p:txBody>
          <a:bodyPr wrap="square">
            <a:spAutoFit/>
          </a:bodyPr>
          <a:lstStyle/>
          <a:p>
            <a:r>
              <a:rPr lang="en-US" sz="2800" dirty="0"/>
              <a:t>We have been promised in our writings that this is “a day that will not be followed by night”. By this is meant  that this faith will not splinter. And the reason it will not splinter is that we have a Covenant. So in this dispensation, divine guidance flowed to us from </a:t>
            </a:r>
            <a:r>
              <a:rPr lang="en-US" sz="2800" dirty="0" err="1"/>
              <a:t>Bahá’u’lláh</a:t>
            </a:r>
            <a:r>
              <a:rPr lang="en-US" sz="2800" dirty="0"/>
              <a:t>, then to </a:t>
            </a:r>
            <a:r>
              <a:rPr lang="en-US" sz="2800" dirty="0" err="1"/>
              <a:t>Abdu’l</a:t>
            </a:r>
            <a:r>
              <a:rPr lang="en-US" sz="2800" dirty="0"/>
              <a:t>-Baha, then to the beloved Guardian, and now through the Universal House of Justice. </a:t>
            </a:r>
          </a:p>
          <a:p>
            <a:endParaRPr lang="en-US" sz="2800" dirty="0"/>
          </a:p>
          <a:p>
            <a:r>
              <a:rPr lang="en-US" sz="2800" dirty="0"/>
              <a:t>And regarding the House of Justice, the </a:t>
            </a:r>
            <a:r>
              <a:rPr lang="en-US" sz="2800" dirty="0" err="1"/>
              <a:t>Baháʼí</a:t>
            </a:r>
            <a:r>
              <a:rPr lang="en-US" sz="2800" dirty="0"/>
              <a:t> writings affirm that its decisions are </a:t>
            </a:r>
            <a:r>
              <a:rPr lang="en-US" sz="2800" dirty="0">
                <a:solidFill>
                  <a:srgbClr val="FFC000"/>
                </a:solidFill>
              </a:rPr>
              <a:t>"the source of all good and freed from all error".</a:t>
            </a:r>
          </a:p>
        </p:txBody>
      </p:sp>
      <p:sp>
        <p:nvSpPr>
          <p:cNvPr id="3" name="TextBox 2">
            <a:extLst>
              <a:ext uri="{FF2B5EF4-FFF2-40B4-BE49-F238E27FC236}">
                <a16:creationId xmlns:a16="http://schemas.microsoft.com/office/drawing/2014/main" id="{8F8CAEB6-4FE6-457A-9451-D2ED90AA8F6F}"/>
              </a:ext>
            </a:extLst>
          </p:cNvPr>
          <p:cNvSpPr txBox="1"/>
          <p:nvPr/>
        </p:nvSpPr>
        <p:spPr>
          <a:xfrm>
            <a:off x="1157177" y="621996"/>
            <a:ext cx="6305107" cy="584775"/>
          </a:xfrm>
          <a:prstGeom prst="rect">
            <a:avLst/>
          </a:prstGeom>
          <a:noFill/>
        </p:spPr>
        <p:txBody>
          <a:bodyPr wrap="square" rtlCol="0">
            <a:spAutoFit/>
          </a:bodyPr>
          <a:lstStyle/>
          <a:p>
            <a:r>
              <a:rPr lang="en-US" sz="3200" b="1" dirty="0">
                <a:solidFill>
                  <a:srgbClr val="FFC000"/>
                </a:solidFill>
              </a:rPr>
              <a:t>Our Covenant…</a:t>
            </a:r>
          </a:p>
        </p:txBody>
      </p:sp>
    </p:spTree>
    <p:extLst>
      <p:ext uri="{BB962C8B-B14F-4D97-AF65-F5344CB8AC3E}">
        <p14:creationId xmlns:p14="http://schemas.microsoft.com/office/powerpoint/2010/main" val="129260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BBAAF9-C918-4A6C-978D-E7ED2BB5ACB3}"/>
              </a:ext>
            </a:extLst>
          </p:cNvPr>
          <p:cNvSpPr txBox="1"/>
          <p:nvPr/>
        </p:nvSpPr>
        <p:spPr>
          <a:xfrm>
            <a:off x="1483241" y="142507"/>
            <a:ext cx="9452344" cy="523220"/>
          </a:xfrm>
          <a:prstGeom prst="rect">
            <a:avLst/>
          </a:prstGeom>
          <a:noFill/>
        </p:spPr>
        <p:txBody>
          <a:bodyPr wrap="square" rtlCol="0">
            <a:spAutoFit/>
          </a:bodyPr>
          <a:lstStyle/>
          <a:p>
            <a:r>
              <a:rPr lang="en-US" sz="2800" b="1" dirty="0">
                <a:solidFill>
                  <a:srgbClr val="FFC000"/>
                </a:solidFill>
              </a:rPr>
              <a:t>So what is the role of the Favored Pupil of the Eye</a:t>
            </a:r>
          </a:p>
        </p:txBody>
      </p:sp>
      <p:sp>
        <p:nvSpPr>
          <p:cNvPr id="3" name="Rectangle 2">
            <a:extLst>
              <a:ext uri="{FF2B5EF4-FFF2-40B4-BE49-F238E27FC236}">
                <a16:creationId xmlns:a16="http://schemas.microsoft.com/office/drawing/2014/main" id="{70B805DD-4171-4365-B56F-E4271EDD60EE}"/>
              </a:ext>
            </a:extLst>
          </p:cNvPr>
          <p:cNvSpPr/>
          <p:nvPr/>
        </p:nvSpPr>
        <p:spPr>
          <a:xfrm>
            <a:off x="691116" y="794703"/>
            <a:ext cx="11185451" cy="5693866"/>
          </a:xfrm>
          <a:prstGeom prst="rect">
            <a:avLst/>
          </a:prstGeom>
        </p:spPr>
        <p:txBody>
          <a:bodyPr wrap="square">
            <a:spAutoFit/>
          </a:bodyPr>
          <a:lstStyle/>
          <a:p>
            <a:r>
              <a:rPr lang="en-US" sz="2600" dirty="0"/>
              <a:t>In the document “Statement of Purpose and Methods of the </a:t>
            </a:r>
            <a:r>
              <a:rPr lang="en-US" sz="2600" dirty="0" err="1"/>
              <a:t>Ruhi</a:t>
            </a:r>
            <a:r>
              <a:rPr lang="en-US" sz="2600" dirty="0"/>
              <a:t> Institute” we find: </a:t>
            </a:r>
          </a:p>
          <a:p>
            <a:endParaRPr lang="en-US" sz="2600" dirty="0"/>
          </a:p>
          <a:p>
            <a:r>
              <a:rPr lang="en-US" sz="2600" dirty="0"/>
              <a:t>The </a:t>
            </a:r>
            <a:r>
              <a:rPr lang="en-US" sz="2600" dirty="0" err="1"/>
              <a:t>Ruhi</a:t>
            </a:r>
            <a:r>
              <a:rPr lang="en-US" sz="2600" dirty="0"/>
              <a:t> Institute…asserts that effective participation which will not easily degenerate into political manipulation requires a systematic learning process within each community and region so that </a:t>
            </a:r>
            <a:r>
              <a:rPr lang="en-US" sz="2600" dirty="0">
                <a:solidFill>
                  <a:srgbClr val="FFFF00"/>
                </a:solidFill>
              </a:rPr>
              <a:t>the community itself experiments with new ideas, new methods, and new technologies and procedures, rather than being the object of the social experimentation of others. </a:t>
            </a:r>
            <a:r>
              <a:rPr lang="en-US" sz="2600" dirty="0"/>
              <a:t>Thus, one of the first steps in establishing participatory development processes in a region is to promote intensive participation by an increasing number of individuals in learning, </a:t>
            </a:r>
            <a:r>
              <a:rPr lang="en-US" sz="2600" dirty="0">
                <a:solidFill>
                  <a:srgbClr val="FFFF00"/>
                </a:solidFill>
              </a:rPr>
              <a:t>in a constant effort to apply knowledge to improve the conditions of community life and to create and strengthen the institutions of a new world order.</a:t>
            </a:r>
          </a:p>
        </p:txBody>
      </p:sp>
    </p:spTree>
    <p:extLst>
      <p:ext uri="{BB962C8B-B14F-4D97-AF65-F5344CB8AC3E}">
        <p14:creationId xmlns:p14="http://schemas.microsoft.com/office/powerpoint/2010/main" val="1880819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BBAAF9-C918-4A6C-978D-E7ED2BB5ACB3}"/>
              </a:ext>
            </a:extLst>
          </p:cNvPr>
          <p:cNvSpPr txBox="1"/>
          <p:nvPr/>
        </p:nvSpPr>
        <p:spPr>
          <a:xfrm>
            <a:off x="1483241" y="142507"/>
            <a:ext cx="9452344" cy="523220"/>
          </a:xfrm>
          <a:prstGeom prst="rect">
            <a:avLst/>
          </a:prstGeom>
          <a:noFill/>
        </p:spPr>
        <p:txBody>
          <a:bodyPr wrap="square" rtlCol="0">
            <a:spAutoFit/>
          </a:bodyPr>
          <a:lstStyle/>
          <a:p>
            <a:r>
              <a:rPr lang="en-US" sz="2800" b="1" dirty="0">
                <a:solidFill>
                  <a:srgbClr val="FFC000"/>
                </a:solidFill>
              </a:rPr>
              <a:t>So what is the role of the Favored Pupil of the Eye</a:t>
            </a:r>
          </a:p>
        </p:txBody>
      </p:sp>
      <p:sp>
        <p:nvSpPr>
          <p:cNvPr id="3" name="Rectangle 2">
            <a:extLst>
              <a:ext uri="{FF2B5EF4-FFF2-40B4-BE49-F238E27FC236}">
                <a16:creationId xmlns:a16="http://schemas.microsoft.com/office/drawing/2014/main" id="{C302A3E1-2756-4040-8518-40449E6229F5}"/>
              </a:ext>
            </a:extLst>
          </p:cNvPr>
          <p:cNvSpPr/>
          <p:nvPr/>
        </p:nvSpPr>
        <p:spPr>
          <a:xfrm>
            <a:off x="561753" y="690221"/>
            <a:ext cx="11068493" cy="6167779"/>
          </a:xfrm>
          <a:prstGeom prst="rect">
            <a:avLst/>
          </a:prstGeom>
        </p:spPr>
        <p:txBody>
          <a:bodyPr wrap="square">
            <a:spAutoFit/>
          </a:bodyPr>
          <a:lstStyle/>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…the friends must effectively assess the forces at work in their society and, beginning in the neighborhoods and clusters, contribute their share to the process of learning and systematization which, as their numbers, knowledge, and influence grow, will transform their lives, families and communities. </a:t>
            </a:r>
            <a:r>
              <a:rPr lang="en-US" sz="2800" dirty="0">
                <a:solidFill>
                  <a:srgbClr val="FFC000"/>
                </a:solidFill>
                <a:latin typeface="Calibri" panose="020F0502020204030204" pitchFamily="34" charset="0"/>
                <a:ea typeface="Calibri" panose="020F0502020204030204" pitchFamily="34" charset="0"/>
                <a:cs typeface="Times New Roman" panose="02020603050405020304" pitchFamily="18" charset="0"/>
              </a:rPr>
              <a:t>Only</a:t>
            </a:r>
            <a:r>
              <a:rPr lang="en-US" sz="2800" dirty="0">
                <a:latin typeface="Calibri" panose="020F0502020204030204" pitchFamily="34" charset="0"/>
                <a:ea typeface="Calibri" panose="020F0502020204030204" pitchFamily="34" charset="0"/>
                <a:cs typeface="Times New Roman" panose="02020603050405020304" pitchFamily="18" charset="0"/>
              </a:rPr>
              <a:t> if the efforts to eradicate the bane of prejudice are coherent with the full range of the community’s affairs, </a:t>
            </a:r>
            <a:r>
              <a:rPr lang="en-US" sz="2800" dirty="0">
                <a:solidFill>
                  <a:srgbClr val="FFC000"/>
                </a:solidFill>
                <a:latin typeface="Calibri" panose="020F0502020204030204" pitchFamily="34" charset="0"/>
                <a:ea typeface="Calibri" panose="020F0502020204030204" pitchFamily="34" charset="0"/>
                <a:cs typeface="Times New Roman" panose="02020603050405020304" pitchFamily="18" charset="0"/>
              </a:rPr>
              <a:t>only</a:t>
            </a:r>
            <a:r>
              <a:rPr lang="en-US" sz="2800" dirty="0">
                <a:latin typeface="Calibri" panose="020F0502020204030204" pitchFamily="34" charset="0"/>
                <a:ea typeface="Calibri" panose="020F0502020204030204" pitchFamily="34" charset="0"/>
                <a:cs typeface="Times New Roman" panose="02020603050405020304" pitchFamily="18" charset="0"/>
              </a:rPr>
              <a:t> if they arise naturally within the systematic pattern of expansion, community building, and involvement with society, will the American believers expand their capacity, year after year and decade after decade, to make their mark on their community and society, and contribute to the high aim set for the </a:t>
            </a:r>
            <a:r>
              <a:rPr lang="en-US" sz="2800" dirty="0" err="1">
                <a:latin typeface="Calibri" panose="020F0502020204030204" pitchFamily="34" charset="0"/>
                <a:ea typeface="Calibri" panose="020F0502020204030204" pitchFamily="34" charset="0"/>
                <a:cs typeface="Times New Roman" panose="02020603050405020304" pitchFamily="18" charset="0"/>
              </a:rPr>
              <a:t>Bahá’ís</a:t>
            </a:r>
            <a:r>
              <a:rPr lang="en-US" sz="2800" dirty="0">
                <a:latin typeface="Calibri" panose="020F0502020204030204" pitchFamily="34" charset="0"/>
                <a:ea typeface="Calibri" panose="020F0502020204030204" pitchFamily="34" charset="0"/>
                <a:cs typeface="Times New Roman" panose="02020603050405020304" pitchFamily="18" charset="0"/>
              </a:rPr>
              <a:t> by </a:t>
            </a:r>
            <a:r>
              <a:rPr lang="en-US" sz="2800" dirty="0" err="1">
                <a:latin typeface="Calibri" panose="020F0502020204030204" pitchFamily="34" charset="0"/>
                <a:ea typeface="Calibri" panose="020F0502020204030204" pitchFamily="34" charset="0"/>
                <a:cs typeface="Times New Roman" panose="02020603050405020304" pitchFamily="18" charset="0"/>
              </a:rPr>
              <a:t>Abdu’l</a:t>
            </a:r>
            <a:r>
              <a:rPr lang="en-US" sz="2800" dirty="0">
                <a:latin typeface="Calibri" panose="020F0502020204030204" pitchFamily="34" charset="0"/>
                <a:ea typeface="Calibri" panose="020F0502020204030204" pitchFamily="34" charset="0"/>
                <a:cs typeface="Times New Roman" panose="02020603050405020304" pitchFamily="18" charset="0"/>
              </a:rPr>
              <a:t>-Baha to eliminate racial prejudice from the face of the earth.</a:t>
            </a: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Universal House of Justice, 10</a:t>
            </a:r>
            <a:r>
              <a:rPr lang="en-US" sz="2800" baseline="30000" dirty="0">
                <a:latin typeface="Calibri" panose="020F0502020204030204" pitchFamily="34" charset="0"/>
                <a:ea typeface="Calibri" panose="020F0502020204030204" pitchFamily="34" charset="0"/>
                <a:cs typeface="Times New Roman" panose="02020603050405020304" pitchFamily="18" charset="0"/>
              </a:rPr>
              <a:t>th</a:t>
            </a:r>
            <a:r>
              <a:rPr lang="en-US" sz="2800" dirty="0">
                <a:latin typeface="Calibri" panose="020F0502020204030204" pitchFamily="34" charset="0"/>
                <a:ea typeface="Calibri" panose="020F0502020204030204" pitchFamily="34" charset="0"/>
                <a:cs typeface="Times New Roman" panose="02020603050405020304" pitchFamily="18" charset="0"/>
              </a:rPr>
              <a:t> April 2011</a:t>
            </a:r>
          </a:p>
        </p:txBody>
      </p:sp>
    </p:spTree>
    <p:extLst>
      <p:ext uri="{BB962C8B-B14F-4D97-AF65-F5344CB8AC3E}">
        <p14:creationId xmlns:p14="http://schemas.microsoft.com/office/powerpoint/2010/main" val="25336892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BBAAF9-C918-4A6C-978D-E7ED2BB5ACB3}"/>
              </a:ext>
            </a:extLst>
          </p:cNvPr>
          <p:cNvSpPr txBox="1"/>
          <p:nvPr/>
        </p:nvSpPr>
        <p:spPr>
          <a:xfrm>
            <a:off x="1483241" y="142507"/>
            <a:ext cx="9452344" cy="523220"/>
          </a:xfrm>
          <a:prstGeom prst="rect">
            <a:avLst/>
          </a:prstGeom>
          <a:noFill/>
        </p:spPr>
        <p:txBody>
          <a:bodyPr wrap="square" rtlCol="0">
            <a:spAutoFit/>
          </a:bodyPr>
          <a:lstStyle/>
          <a:p>
            <a:r>
              <a:rPr lang="en-US" sz="2800" b="1" dirty="0">
                <a:solidFill>
                  <a:srgbClr val="FFC000"/>
                </a:solidFill>
              </a:rPr>
              <a:t>So what is the role of the Favored Pupil of the Eye</a:t>
            </a:r>
          </a:p>
        </p:txBody>
      </p:sp>
      <p:sp>
        <p:nvSpPr>
          <p:cNvPr id="4" name="Rectangle 3">
            <a:extLst>
              <a:ext uri="{FF2B5EF4-FFF2-40B4-BE49-F238E27FC236}">
                <a16:creationId xmlns:a16="http://schemas.microsoft.com/office/drawing/2014/main" id="{0C02735B-ABD4-48A9-8019-C8FF6E031E0F}"/>
              </a:ext>
            </a:extLst>
          </p:cNvPr>
          <p:cNvSpPr/>
          <p:nvPr/>
        </p:nvSpPr>
        <p:spPr>
          <a:xfrm>
            <a:off x="446567" y="751344"/>
            <a:ext cx="11557591" cy="5863144"/>
          </a:xfrm>
          <a:prstGeom prst="rect">
            <a:avLst/>
          </a:prstGeom>
        </p:spPr>
        <p:txBody>
          <a:bodyPr wrap="square">
            <a:spAutoFit/>
          </a:bodyPr>
          <a:lstStyle/>
          <a:p>
            <a:r>
              <a:rPr lang="en-US" sz="2500" dirty="0" err="1"/>
              <a:t>Shoghi</a:t>
            </a:r>
            <a:r>
              <a:rPr lang="en-US" sz="2500" dirty="0"/>
              <a:t> Effendi tells us:</a:t>
            </a:r>
          </a:p>
          <a:p>
            <a:endParaRPr lang="en-US" sz="2500" dirty="0"/>
          </a:p>
          <a:p>
            <a:r>
              <a:rPr lang="en-US" sz="2500" dirty="0"/>
              <a:t>“The whole race question in America is a national one and of great importance. </a:t>
            </a:r>
            <a:r>
              <a:rPr lang="en-US" sz="2500" dirty="0">
                <a:solidFill>
                  <a:srgbClr val="FFFF00"/>
                </a:solidFill>
              </a:rPr>
              <a:t>But the Negro friends must not waste their precious opportunity to serve the Faith, in these momentous days, by dwelling on the admitted shortcomings of the white friends. </a:t>
            </a:r>
            <a:r>
              <a:rPr lang="en-US" sz="2500" dirty="0"/>
              <a:t>They must arise and serve and teach, confident of the future they are building, a future in which we know these barriers will have once and for all been overcome!... </a:t>
            </a:r>
          </a:p>
          <a:p>
            <a:endParaRPr lang="en-US" sz="2500" dirty="0"/>
          </a:p>
          <a:p>
            <a:r>
              <a:rPr lang="en-US" sz="2500" dirty="0"/>
              <a:t>“May the Beloved of our hearts guide and sustain you in your constant activities, enable you to increase the number of the </a:t>
            </a:r>
            <a:r>
              <a:rPr lang="en-US" sz="2500" dirty="0" err="1"/>
              <a:t>coloured</a:t>
            </a:r>
            <a:r>
              <a:rPr lang="en-US" sz="2500" dirty="0"/>
              <a:t> believers, whose interests are close to my heart, and for whom I continually and ardently beseech the guidance and the blessings of </a:t>
            </a:r>
            <a:r>
              <a:rPr lang="en-US" sz="2500" dirty="0" err="1"/>
              <a:t>Bahá'u'lláh</a:t>
            </a:r>
            <a:r>
              <a:rPr lang="en-US" sz="2500" dirty="0"/>
              <a:t>.” </a:t>
            </a:r>
          </a:p>
          <a:p>
            <a:endParaRPr lang="en-US" sz="2500" dirty="0"/>
          </a:p>
          <a:p>
            <a:r>
              <a:rPr lang="en-US" sz="2500" dirty="0"/>
              <a:t>On behalf of </a:t>
            </a:r>
            <a:r>
              <a:rPr lang="en-US" sz="2500" dirty="0" err="1"/>
              <a:t>Shoghi</a:t>
            </a:r>
            <a:r>
              <a:rPr lang="en-US" sz="2500" dirty="0"/>
              <a:t> Effendi, 2/9/42</a:t>
            </a:r>
          </a:p>
        </p:txBody>
      </p:sp>
    </p:spTree>
    <p:extLst>
      <p:ext uri="{BB962C8B-B14F-4D97-AF65-F5344CB8AC3E}">
        <p14:creationId xmlns:p14="http://schemas.microsoft.com/office/powerpoint/2010/main" val="3993850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F9D5FE-19DB-42AE-971B-ADF0D1CD8B05}"/>
              </a:ext>
            </a:extLst>
          </p:cNvPr>
          <p:cNvSpPr/>
          <p:nvPr/>
        </p:nvSpPr>
        <p:spPr>
          <a:xfrm>
            <a:off x="673395" y="1190041"/>
            <a:ext cx="10845209" cy="3970318"/>
          </a:xfrm>
          <a:prstGeom prst="rect">
            <a:avLst/>
          </a:prstGeom>
        </p:spPr>
        <p:txBody>
          <a:bodyPr wrap="square">
            <a:spAutoFit/>
          </a:bodyPr>
          <a:lstStyle/>
          <a:p>
            <a:r>
              <a:rPr lang="en-US" sz="2800" dirty="0"/>
              <a:t>Peter was a fisherman and Mary Magdalene a peasant, but as they were </a:t>
            </a:r>
            <a:r>
              <a:rPr lang="en-US" sz="2800" dirty="0">
                <a:solidFill>
                  <a:srgbClr val="FFC000"/>
                </a:solidFill>
              </a:rPr>
              <a:t>specially favored </a:t>
            </a:r>
            <a:r>
              <a:rPr lang="en-US" sz="2800" dirty="0"/>
              <a:t>with the blessings of Christ, the horizon of their faith became illumined, and down to the present day they are shining from the horizon of everlasting glory. </a:t>
            </a:r>
            <a:r>
              <a:rPr lang="en-US" sz="2800" u="sng" dirty="0">
                <a:solidFill>
                  <a:srgbClr val="FFFF00"/>
                </a:solidFill>
              </a:rPr>
              <a:t>In this station</a:t>
            </a:r>
            <a:r>
              <a:rPr lang="en-US" sz="2800" dirty="0">
                <a:solidFill>
                  <a:srgbClr val="FFC000"/>
                </a:solidFill>
              </a:rPr>
              <a:t>, merit and capacity are not to be considered; nay rather, the resplendent rays of the Sun of Truth, which have illumined these mirrors, must be taken into account.</a:t>
            </a:r>
          </a:p>
          <a:p>
            <a:endParaRPr lang="en-US" sz="2800" dirty="0"/>
          </a:p>
          <a:p>
            <a:r>
              <a:rPr lang="en-US" sz="2800" dirty="0"/>
              <a:t>Selections of the Writings of </a:t>
            </a:r>
            <a:r>
              <a:rPr lang="en-US" sz="2800" dirty="0" err="1"/>
              <a:t>Abdu’l</a:t>
            </a:r>
            <a:r>
              <a:rPr lang="en-US" sz="2800" dirty="0"/>
              <a:t>-Baha </a:t>
            </a:r>
          </a:p>
        </p:txBody>
      </p:sp>
    </p:spTree>
    <p:extLst>
      <p:ext uri="{BB962C8B-B14F-4D97-AF65-F5344CB8AC3E}">
        <p14:creationId xmlns:p14="http://schemas.microsoft.com/office/powerpoint/2010/main" val="1931084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1AFD49-6D12-4B6A-A565-DFE437452524}"/>
              </a:ext>
            </a:extLst>
          </p:cNvPr>
          <p:cNvSpPr/>
          <p:nvPr/>
        </p:nvSpPr>
        <p:spPr>
          <a:xfrm>
            <a:off x="765543" y="1562733"/>
            <a:ext cx="10951535" cy="3539430"/>
          </a:xfrm>
          <a:prstGeom prst="rect">
            <a:avLst/>
          </a:prstGeom>
        </p:spPr>
        <p:txBody>
          <a:bodyPr wrap="square">
            <a:spAutoFit/>
          </a:bodyPr>
          <a:lstStyle/>
          <a:p>
            <a:r>
              <a:rPr lang="en-US" sz="2800" dirty="0"/>
              <a:t>Jesus Christ, addressing Peter, said, “Thou art Peter, and upon this rock I will build my church.” This utterance was indicative of the faith of Peter, signifying: This faith of thine, O Peter, is </a:t>
            </a:r>
            <a:r>
              <a:rPr lang="en-US" sz="2800" dirty="0">
                <a:solidFill>
                  <a:srgbClr val="FFFF00"/>
                </a:solidFill>
              </a:rPr>
              <a:t>the very cause and message of unity </a:t>
            </a:r>
            <a:r>
              <a:rPr lang="en-US" sz="2800" dirty="0"/>
              <a:t>to the nations; it shall be the bond of union between the hearts of men and the </a:t>
            </a:r>
            <a:r>
              <a:rPr lang="en-US" sz="2800" dirty="0">
                <a:solidFill>
                  <a:srgbClr val="FFFF00"/>
                </a:solidFill>
              </a:rPr>
              <a:t>foundation of the oneness of the world of humanity</a:t>
            </a:r>
            <a:r>
              <a:rPr lang="en-US" sz="2800" dirty="0"/>
              <a:t>.</a:t>
            </a:r>
          </a:p>
          <a:p>
            <a:endParaRPr lang="en-US" sz="2800" dirty="0"/>
          </a:p>
          <a:p>
            <a:r>
              <a:rPr lang="en-US" sz="2800" dirty="0"/>
              <a:t>Promulgation of Universal Peace</a:t>
            </a:r>
          </a:p>
        </p:txBody>
      </p:sp>
    </p:spTree>
    <p:extLst>
      <p:ext uri="{BB962C8B-B14F-4D97-AF65-F5344CB8AC3E}">
        <p14:creationId xmlns:p14="http://schemas.microsoft.com/office/powerpoint/2010/main" val="568371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388917-2837-42F7-A9C6-E0BCE330DDFA}"/>
              </a:ext>
            </a:extLst>
          </p:cNvPr>
          <p:cNvSpPr/>
          <p:nvPr/>
        </p:nvSpPr>
        <p:spPr>
          <a:xfrm>
            <a:off x="662763" y="1754120"/>
            <a:ext cx="10866474" cy="3108543"/>
          </a:xfrm>
          <a:prstGeom prst="rect">
            <a:avLst/>
          </a:prstGeom>
        </p:spPr>
        <p:txBody>
          <a:bodyPr wrap="square">
            <a:spAutoFit/>
          </a:bodyPr>
          <a:lstStyle/>
          <a:p>
            <a:r>
              <a:rPr lang="en-US" sz="2800" dirty="0"/>
              <a:t>The beloved Guardian </a:t>
            </a:r>
            <a:r>
              <a:rPr lang="en-US" sz="2800" dirty="0" err="1"/>
              <a:t>Shoghi</a:t>
            </a:r>
            <a:r>
              <a:rPr lang="en-US" sz="2800" dirty="0"/>
              <a:t> Effendi has stated in the </a:t>
            </a:r>
            <a:r>
              <a:rPr lang="en-US" sz="2800" dirty="0" err="1"/>
              <a:t>Bahá’í</a:t>
            </a:r>
            <a:r>
              <a:rPr lang="en-US" sz="2800" dirty="0"/>
              <a:t> Faith, “…the primacy of Peter, the Prince of the Apostles, is upheld and defended.” And indicates that “Peter is recognized as one whom God has caused, according to </a:t>
            </a:r>
            <a:r>
              <a:rPr lang="en-US" sz="2800" dirty="0" err="1"/>
              <a:t>Bahá'u'lláh</a:t>
            </a:r>
            <a:r>
              <a:rPr lang="en-US" sz="2800" dirty="0"/>
              <a:t>, “the </a:t>
            </a:r>
            <a:r>
              <a:rPr lang="en-US" sz="2800" dirty="0">
                <a:solidFill>
                  <a:srgbClr val="FFFF00"/>
                </a:solidFill>
              </a:rPr>
              <a:t>mysteries of wisdom and of utterance to flow out of his mouth</a:t>
            </a:r>
            <a:r>
              <a:rPr lang="en-US" sz="2800" dirty="0"/>
              <a:t>.”</a:t>
            </a:r>
          </a:p>
          <a:p>
            <a:endParaRPr lang="en-US" sz="2800" dirty="0"/>
          </a:p>
          <a:p>
            <a:r>
              <a:rPr lang="en-US" sz="2800" dirty="0"/>
              <a:t>The Promised Day is Come</a:t>
            </a:r>
          </a:p>
        </p:txBody>
      </p:sp>
    </p:spTree>
    <p:extLst>
      <p:ext uri="{BB962C8B-B14F-4D97-AF65-F5344CB8AC3E}">
        <p14:creationId xmlns:p14="http://schemas.microsoft.com/office/powerpoint/2010/main" val="2987398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7C9956-8514-4937-A727-4B3B9ED64226}"/>
              </a:ext>
            </a:extLst>
          </p:cNvPr>
          <p:cNvSpPr/>
          <p:nvPr/>
        </p:nvSpPr>
        <p:spPr>
          <a:xfrm>
            <a:off x="726558" y="604421"/>
            <a:ext cx="10738883" cy="5693866"/>
          </a:xfrm>
          <a:prstGeom prst="rect">
            <a:avLst/>
          </a:prstGeom>
        </p:spPr>
        <p:txBody>
          <a:bodyPr wrap="square">
            <a:spAutoFit/>
          </a:bodyPr>
          <a:lstStyle/>
          <a:p>
            <a:r>
              <a:rPr lang="en-US" sz="2800" dirty="0"/>
              <a:t>After the martyrdom of Christ, to Whom be glory, the disciples were greatly disturbed and disheartened. Even Peter had denied Christ and tried to shun Him. It was a woman, Mary Magdalene, who confirmed the wavering disciples in their faith, saying, “Was it the body of Christ or the reality of Christ that ye have seen crucified? Surely it was His body. His reality is everlasting and eternal; it hath neither beginning nor ending. Therefore, why are ye perplexed and discouraged? Christ always spoke of His being crucified.” </a:t>
            </a:r>
            <a:r>
              <a:rPr lang="en-US" sz="2800" dirty="0">
                <a:solidFill>
                  <a:srgbClr val="FFC000"/>
                </a:solidFill>
              </a:rPr>
              <a:t>Mary Magdalene was a mere villager, a peasant woman; yet she became the means of consolation and confirmation to the disciples of Christ.</a:t>
            </a:r>
          </a:p>
          <a:p>
            <a:endParaRPr lang="en-US" sz="2800" dirty="0"/>
          </a:p>
          <a:p>
            <a:r>
              <a:rPr lang="en-US" sz="2800" dirty="0"/>
              <a:t>Promulgation of Universal Peace</a:t>
            </a:r>
          </a:p>
        </p:txBody>
      </p:sp>
    </p:spTree>
    <p:extLst>
      <p:ext uri="{BB962C8B-B14F-4D97-AF65-F5344CB8AC3E}">
        <p14:creationId xmlns:p14="http://schemas.microsoft.com/office/powerpoint/2010/main" val="1537187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E10676-331A-4DA9-BC8A-74AE1BB9A46F}"/>
              </a:ext>
            </a:extLst>
          </p:cNvPr>
          <p:cNvSpPr/>
          <p:nvPr/>
        </p:nvSpPr>
        <p:spPr>
          <a:xfrm>
            <a:off x="616689" y="1012954"/>
            <a:ext cx="10792046" cy="5262979"/>
          </a:xfrm>
          <a:prstGeom prst="rect">
            <a:avLst/>
          </a:prstGeom>
        </p:spPr>
        <p:txBody>
          <a:bodyPr wrap="square">
            <a:spAutoFit/>
          </a:bodyPr>
          <a:lstStyle/>
          <a:p>
            <a:r>
              <a:rPr lang="en-US" sz="2800" dirty="0"/>
              <a:t>Mary Magdalene was a villager of lowly type, yet that selfsame Mary was </a:t>
            </a:r>
            <a:r>
              <a:rPr lang="en-US" sz="2800" dirty="0">
                <a:solidFill>
                  <a:srgbClr val="FFC000"/>
                </a:solidFill>
              </a:rPr>
              <a:t>transformed</a:t>
            </a:r>
            <a:r>
              <a:rPr lang="en-US" sz="2800" dirty="0"/>
              <a:t> and became the </a:t>
            </a:r>
            <a:r>
              <a:rPr lang="en-US" sz="2800" dirty="0">
                <a:solidFill>
                  <a:srgbClr val="FFC000"/>
                </a:solidFill>
              </a:rPr>
              <a:t>means through which the confirmation of God descended </a:t>
            </a:r>
            <a:r>
              <a:rPr lang="en-US" sz="2800" dirty="0"/>
              <a:t>upon the disciples. Verily, she served the Kingdom of God with such efficiency that she became well-known and oft mentioned by the tongues of men. Even today she is shining from the horizon of eternal majesty. Consider how infinite is the bounty of God that a woman such as Mary Magdalene should be selected by God to become the </a:t>
            </a:r>
            <a:r>
              <a:rPr lang="en-US" sz="2800" dirty="0">
                <a:solidFill>
                  <a:srgbClr val="FFC000"/>
                </a:solidFill>
              </a:rPr>
              <a:t>channel of confirmation </a:t>
            </a:r>
            <a:r>
              <a:rPr lang="en-US" sz="2800" dirty="0"/>
              <a:t>to the disciples and a light of nearness in His Kingdom.</a:t>
            </a:r>
          </a:p>
          <a:p>
            <a:endParaRPr lang="en-US" sz="2800" dirty="0"/>
          </a:p>
          <a:p>
            <a:r>
              <a:rPr lang="en-US" sz="2800" dirty="0"/>
              <a:t>Promulgation of Universal Peace</a:t>
            </a:r>
          </a:p>
        </p:txBody>
      </p:sp>
    </p:spTree>
    <p:extLst>
      <p:ext uri="{BB962C8B-B14F-4D97-AF65-F5344CB8AC3E}">
        <p14:creationId xmlns:p14="http://schemas.microsoft.com/office/powerpoint/2010/main" val="3497586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204579-B4C5-461A-8C13-C2486F5ABD98}"/>
              </a:ext>
            </a:extLst>
          </p:cNvPr>
          <p:cNvSpPr/>
          <p:nvPr/>
        </p:nvSpPr>
        <p:spPr>
          <a:xfrm>
            <a:off x="362607" y="922972"/>
            <a:ext cx="11698014" cy="5509200"/>
          </a:xfrm>
          <a:prstGeom prst="rect">
            <a:avLst/>
          </a:prstGeom>
        </p:spPr>
        <p:txBody>
          <a:bodyPr wrap="square">
            <a:spAutoFit/>
          </a:bodyPr>
          <a:lstStyle/>
          <a:p>
            <a:r>
              <a:rPr lang="en-US" sz="2200" dirty="0"/>
              <a:t>After the death of Christ the disciples were troubled, and their ideas and thoughts were discordant and contradictory; </a:t>
            </a:r>
            <a:r>
              <a:rPr lang="en-US" sz="2200" b="1" dirty="0">
                <a:solidFill>
                  <a:srgbClr val="FFFF00"/>
                </a:solidFill>
              </a:rPr>
              <a:t>later they became firm and united</a:t>
            </a:r>
            <a:r>
              <a:rPr lang="en-US" sz="2200" dirty="0"/>
              <a:t>, and at the feast of Pentecost they gathered together and detached themselves from the things of this world. Disregarding themselves, they renounced their comfort and worldly happiness, sacrificing their body and soul to the Beloved, abandoning their houses, and becoming wanderers and homeless, even forgetting their own existence</a:t>
            </a:r>
            <a:r>
              <a:rPr lang="en-US" sz="2200" dirty="0">
                <a:solidFill>
                  <a:srgbClr val="FFFF00"/>
                </a:solidFill>
              </a:rPr>
              <a:t>. Then they received the help of God, and the power of the Holy Spirit became manifested</a:t>
            </a:r>
            <a:r>
              <a:rPr lang="en-US" sz="2200" dirty="0"/>
              <a:t>; the spirituality of Christ triumphed, and the love of God reigned. They were given help at that time and dispersed in different directions, teaching the Cause of God, and giving forth proofs and evidences.</a:t>
            </a:r>
          </a:p>
          <a:p>
            <a:endParaRPr lang="en-US" sz="2200" dirty="0"/>
          </a:p>
          <a:p>
            <a:r>
              <a:rPr lang="en-US" sz="2200" dirty="0"/>
              <a:t>So the descent of the Holy Spirit upon the Apostles means their attraction by the Christ Spirit, whereby they acquired stability and firmness. Through the spirit of the love of God they gained a new life, and they saw Christ living, helping and protecting them. </a:t>
            </a:r>
            <a:r>
              <a:rPr lang="en-US" sz="2200" dirty="0">
                <a:solidFill>
                  <a:srgbClr val="FFFF00"/>
                </a:solidFill>
              </a:rPr>
              <a:t>They were like drops, and they became seas; they were like feeble insects, and they became majestic eagles; they were weak and became powerful. They were like mirrors facing the sun; verily, some of the light became manifest in them. </a:t>
            </a:r>
          </a:p>
        </p:txBody>
      </p:sp>
      <p:sp>
        <p:nvSpPr>
          <p:cNvPr id="3" name="TextBox 2">
            <a:extLst>
              <a:ext uri="{FF2B5EF4-FFF2-40B4-BE49-F238E27FC236}">
                <a16:creationId xmlns:a16="http://schemas.microsoft.com/office/drawing/2014/main" id="{26E04A6D-514A-41BE-B206-1BA07DB845FF}"/>
              </a:ext>
            </a:extLst>
          </p:cNvPr>
          <p:cNvSpPr txBox="1"/>
          <p:nvPr/>
        </p:nvSpPr>
        <p:spPr>
          <a:xfrm>
            <a:off x="247001" y="-12449"/>
            <a:ext cx="11829393" cy="954107"/>
          </a:xfrm>
          <a:prstGeom prst="rect">
            <a:avLst/>
          </a:prstGeom>
          <a:noFill/>
        </p:spPr>
        <p:txBody>
          <a:bodyPr wrap="square" rtlCol="0">
            <a:spAutoFit/>
          </a:bodyPr>
          <a:lstStyle/>
          <a:p>
            <a:pPr algn="just"/>
            <a:r>
              <a:rPr lang="en-US" sz="2800" b="1" dirty="0">
                <a:solidFill>
                  <a:srgbClr val="FFC000"/>
                </a:solidFill>
              </a:rPr>
              <a:t>The disciples gave up their free will and aligned their will with the Will of God</a:t>
            </a:r>
          </a:p>
        </p:txBody>
      </p:sp>
      <p:sp>
        <p:nvSpPr>
          <p:cNvPr id="4" name="Rectangle 3">
            <a:extLst>
              <a:ext uri="{FF2B5EF4-FFF2-40B4-BE49-F238E27FC236}">
                <a16:creationId xmlns:a16="http://schemas.microsoft.com/office/drawing/2014/main" id="{5D0917D6-AADD-48E8-BCB6-90E35FC22172}"/>
              </a:ext>
            </a:extLst>
          </p:cNvPr>
          <p:cNvSpPr/>
          <p:nvPr/>
        </p:nvSpPr>
        <p:spPr>
          <a:xfrm>
            <a:off x="362607" y="6365906"/>
            <a:ext cx="1497526" cy="369332"/>
          </a:xfrm>
          <a:prstGeom prst="rect">
            <a:avLst/>
          </a:prstGeom>
        </p:spPr>
        <p:txBody>
          <a:bodyPr wrap="none">
            <a:spAutoFit/>
          </a:bodyPr>
          <a:lstStyle/>
          <a:p>
            <a:r>
              <a:rPr lang="en-US" dirty="0" err="1">
                <a:solidFill>
                  <a:srgbClr val="FFC000"/>
                </a:solidFill>
              </a:rPr>
              <a:t>Abdu’l</a:t>
            </a:r>
            <a:r>
              <a:rPr lang="en-US" dirty="0">
                <a:solidFill>
                  <a:srgbClr val="FFC000"/>
                </a:solidFill>
              </a:rPr>
              <a:t>-Baha</a:t>
            </a:r>
          </a:p>
        </p:txBody>
      </p:sp>
    </p:spTree>
    <p:extLst>
      <p:ext uri="{BB962C8B-B14F-4D97-AF65-F5344CB8AC3E}">
        <p14:creationId xmlns:p14="http://schemas.microsoft.com/office/powerpoint/2010/main" val="33019288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12938</TotalTime>
  <Words>3984</Words>
  <Application>Microsoft Office PowerPoint</Application>
  <PresentationFormat>Widescreen</PresentationFormat>
  <Paragraphs>154</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Rabi Musah</dc:creator>
  <cp:lastModifiedBy> </cp:lastModifiedBy>
  <cp:revision>40</cp:revision>
  <dcterms:created xsi:type="dcterms:W3CDTF">2020-06-16T17:46:24Z</dcterms:created>
  <dcterms:modified xsi:type="dcterms:W3CDTF">2020-06-27T19:06:36Z</dcterms:modified>
</cp:coreProperties>
</file>