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5" r:id="rId2"/>
  </p:sldMasterIdLst>
  <p:sldIdLst>
    <p:sldId id="276" r:id="rId3"/>
    <p:sldId id="290" r:id="rId4"/>
    <p:sldId id="282" r:id="rId5"/>
    <p:sldId id="283" r:id="rId6"/>
    <p:sldId id="284" r:id="rId7"/>
    <p:sldId id="281" r:id="rId8"/>
    <p:sldId id="258" r:id="rId9"/>
    <p:sldId id="294" r:id="rId10"/>
    <p:sldId id="293" r:id="rId11"/>
    <p:sldId id="274" r:id="rId12"/>
    <p:sldId id="275" r:id="rId13"/>
    <p:sldId id="289" r:id="rId14"/>
    <p:sldId id="287" r:id="rId15"/>
    <p:sldId id="273" r:id="rId16"/>
    <p:sldId id="259" r:id="rId17"/>
    <p:sldId id="270" r:id="rId18"/>
    <p:sldId id="272"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628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14479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45104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5" name="Footer Placeholder 4"/>
          <p:cNvSpPr>
            <a:spLocks noGrp="1"/>
          </p:cNvSpPr>
          <p:nvPr>
            <p:ph type="ftr" sz="quarter" idx="11"/>
          </p:nvPr>
        </p:nvSpPr>
        <p:spPr/>
        <p:txBody>
          <a:bodyPr/>
          <a:lstStyle/>
          <a:p>
            <a:endParaRPr lang="en-US">
              <a:solidFill>
                <a:prstClr val="white"/>
              </a:solidFill>
              <a:latin typeface="News Gothic MT"/>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282878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5" name="Footer Placeholder 4"/>
          <p:cNvSpPr>
            <a:spLocks noGrp="1"/>
          </p:cNvSpPr>
          <p:nvPr>
            <p:ph type="ftr" sz="quarter" idx="11"/>
          </p:nvPr>
        </p:nvSpPr>
        <p:spPr/>
        <p:txBody>
          <a:bodyPr/>
          <a:lstStyle/>
          <a:p>
            <a:endParaRPr lang="en-US">
              <a:solidFill>
                <a:prstClr val="white"/>
              </a:solidFill>
              <a:latin typeface="News Gothic MT"/>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68557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5" name="Footer Placeholder 4"/>
          <p:cNvSpPr>
            <a:spLocks noGrp="1"/>
          </p:cNvSpPr>
          <p:nvPr>
            <p:ph type="ftr" sz="quarter" idx="11"/>
          </p:nvPr>
        </p:nvSpPr>
        <p:spPr/>
        <p:txBody>
          <a:bodyPr/>
          <a:lstStyle/>
          <a:p>
            <a:endParaRPr lang="en-US">
              <a:solidFill>
                <a:prstClr val="white"/>
              </a:solidFill>
              <a:latin typeface="News Gothic MT"/>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3674036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6" name="Footer Placeholder 5"/>
          <p:cNvSpPr>
            <a:spLocks noGrp="1"/>
          </p:cNvSpPr>
          <p:nvPr>
            <p:ph type="ftr" sz="quarter" idx="11"/>
          </p:nvPr>
        </p:nvSpPr>
        <p:spPr/>
        <p:txBody>
          <a:bodyPr/>
          <a:lstStyle/>
          <a:p>
            <a:endParaRPr lang="en-US">
              <a:solidFill>
                <a:prstClr val="white"/>
              </a:solidFill>
              <a:latin typeface="News Gothic MT"/>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180702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8" name="Footer Placeholder 7"/>
          <p:cNvSpPr>
            <a:spLocks noGrp="1"/>
          </p:cNvSpPr>
          <p:nvPr>
            <p:ph type="ftr" sz="quarter" idx="11"/>
          </p:nvPr>
        </p:nvSpPr>
        <p:spPr/>
        <p:txBody>
          <a:bodyPr/>
          <a:lstStyle/>
          <a:p>
            <a:endParaRPr lang="en-US">
              <a:solidFill>
                <a:prstClr val="white"/>
              </a:solidFill>
              <a:latin typeface="News Gothic MT"/>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337341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4" name="Footer Placeholder 3"/>
          <p:cNvSpPr>
            <a:spLocks noGrp="1"/>
          </p:cNvSpPr>
          <p:nvPr>
            <p:ph type="ftr" sz="quarter" idx="11"/>
          </p:nvPr>
        </p:nvSpPr>
        <p:spPr/>
        <p:txBody>
          <a:bodyPr/>
          <a:lstStyle/>
          <a:p>
            <a:endParaRPr lang="en-US">
              <a:solidFill>
                <a:prstClr val="white"/>
              </a:solidFill>
              <a:latin typeface="News Gothic MT"/>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221056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3" name="Footer Placeholder 2"/>
          <p:cNvSpPr>
            <a:spLocks noGrp="1"/>
          </p:cNvSpPr>
          <p:nvPr>
            <p:ph type="ftr" sz="quarter" idx="11"/>
          </p:nvPr>
        </p:nvSpPr>
        <p:spPr/>
        <p:txBody>
          <a:bodyPr/>
          <a:lstStyle/>
          <a:p>
            <a:endParaRPr lang="en-US">
              <a:solidFill>
                <a:prstClr val="white"/>
              </a:solidFill>
              <a:latin typeface="News Gothic MT"/>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133197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6" name="Footer Placeholder 5"/>
          <p:cNvSpPr>
            <a:spLocks noGrp="1"/>
          </p:cNvSpPr>
          <p:nvPr>
            <p:ph type="ftr" sz="quarter" idx="11"/>
          </p:nvPr>
        </p:nvSpPr>
        <p:spPr/>
        <p:txBody>
          <a:bodyPr/>
          <a:lstStyle/>
          <a:p>
            <a:endParaRPr lang="en-US">
              <a:solidFill>
                <a:prstClr val="white"/>
              </a:solidFill>
              <a:latin typeface="News Gothic MT"/>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31785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33086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6" name="Footer Placeholder 5"/>
          <p:cNvSpPr>
            <a:spLocks noGrp="1"/>
          </p:cNvSpPr>
          <p:nvPr>
            <p:ph type="ftr" sz="quarter" idx="11"/>
          </p:nvPr>
        </p:nvSpPr>
        <p:spPr/>
        <p:txBody>
          <a:bodyPr/>
          <a:lstStyle/>
          <a:p>
            <a:endParaRPr lang="en-US">
              <a:solidFill>
                <a:prstClr val="white"/>
              </a:solidFill>
              <a:latin typeface="News Gothic MT"/>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4171271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23874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9895805-152D-6D4A-90A4-115007C62A04}"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9683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4014249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895805-152D-6D4A-90A4-115007C62A04}"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143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254965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5" name="Footer Placeholder 4"/>
          <p:cNvSpPr>
            <a:spLocks noGrp="1"/>
          </p:cNvSpPr>
          <p:nvPr>
            <p:ph type="ftr" sz="quarter" idx="11"/>
          </p:nvPr>
        </p:nvSpPr>
        <p:spPr/>
        <p:txBody>
          <a:bodyPr/>
          <a:lstStyle/>
          <a:p>
            <a:endParaRPr lang="en-US">
              <a:solidFill>
                <a:prstClr val="white"/>
              </a:solidFill>
              <a:latin typeface="News Gothic MT"/>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975366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1C49B-9654-4845-A67C-FA4A66811FB6}" type="datetimeFigureOut">
              <a:rPr lang="en-US" smtClean="0">
                <a:solidFill>
                  <a:prstClr val="white"/>
                </a:solidFill>
                <a:latin typeface="News Gothic MT"/>
              </a:rPr>
              <a:pPr/>
              <a:t>8/29/2015</a:t>
            </a:fld>
            <a:endParaRPr lang="en-US">
              <a:solidFill>
                <a:prstClr val="white"/>
              </a:solidFill>
              <a:latin typeface="News Gothic MT"/>
            </a:endParaRPr>
          </a:p>
        </p:txBody>
      </p:sp>
      <p:sp>
        <p:nvSpPr>
          <p:cNvPr id="5" name="Footer Placeholder 4"/>
          <p:cNvSpPr>
            <a:spLocks noGrp="1"/>
          </p:cNvSpPr>
          <p:nvPr>
            <p:ph type="ftr" sz="quarter" idx="11"/>
          </p:nvPr>
        </p:nvSpPr>
        <p:spPr/>
        <p:txBody>
          <a:bodyPr/>
          <a:lstStyle/>
          <a:p>
            <a:endParaRPr lang="en-US">
              <a:solidFill>
                <a:prstClr val="white"/>
              </a:solidFill>
              <a:latin typeface="News Gothic MT"/>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7EF18-0CD6-428F-AD4D-68D3BC4F321E}" type="slidenum">
              <a:rPr lang="en-US" smtClean="0">
                <a:solidFill>
                  <a:prstClr val="white"/>
                </a:solidFill>
                <a:latin typeface="News Gothic MT"/>
              </a:rPr>
              <a:pPr/>
              <a:t>‹#›</a:t>
            </a:fld>
            <a:endParaRPr lang="en-US">
              <a:solidFill>
                <a:prstClr val="white"/>
              </a:solidFill>
              <a:latin typeface="News Gothic MT"/>
            </a:endParaRPr>
          </a:p>
        </p:txBody>
      </p:sp>
    </p:spTree>
    <p:extLst>
      <p:ext uri="{BB962C8B-B14F-4D97-AF65-F5344CB8AC3E}">
        <p14:creationId xmlns:p14="http://schemas.microsoft.com/office/powerpoint/2010/main" val="113564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9F25E-581A-3F46-9C98-CAA742B29273}"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56881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75635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9F25E-581A-3F46-9C98-CAA742B29273}" type="datetimeFigureOut">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6749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9F25E-581A-3F46-9C98-CAA742B29273}" type="datetimeFigureOut">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91006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9F25E-581A-3F46-9C98-CAA742B29273}" type="datetimeFigureOut">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168551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10263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9F25E-581A-3F46-9C98-CAA742B29273}"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95805-152D-6D4A-90A4-115007C62A04}" type="slidenum">
              <a:rPr lang="en-US" smtClean="0"/>
              <a:t>‹#›</a:t>
            </a:fld>
            <a:endParaRPr lang="en-US"/>
          </a:p>
        </p:txBody>
      </p:sp>
    </p:spTree>
    <p:extLst>
      <p:ext uri="{BB962C8B-B14F-4D97-AF65-F5344CB8AC3E}">
        <p14:creationId xmlns:p14="http://schemas.microsoft.com/office/powerpoint/2010/main" val="308985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9F25E-581A-3F46-9C98-CAA742B29273}" type="datetimeFigureOut">
              <a:rPr lang="en-US" smtClean="0"/>
              <a:t>8/29/2015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5805-152D-6D4A-90A4-115007C62A04}" type="slidenum">
              <a:rPr lang="en-US" smtClean="0"/>
              <a:t>‹#›</a:t>
            </a:fld>
            <a:endParaRPr lang="en-US"/>
          </a:p>
        </p:txBody>
      </p:sp>
    </p:spTree>
    <p:extLst>
      <p:ext uri="{BB962C8B-B14F-4D97-AF65-F5344CB8AC3E}">
        <p14:creationId xmlns:p14="http://schemas.microsoft.com/office/powerpoint/2010/main" val="131314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089F25E-581A-3F46-9C98-CAA742B29273}" type="datetimeFigureOut">
              <a:rPr lang="en-US" smtClean="0"/>
              <a:t>8/29/2015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9895805-152D-6D4A-90A4-115007C62A04}" type="slidenum">
              <a:rPr lang="en-US" smtClean="0"/>
              <a:t>‹#›</a:t>
            </a:fld>
            <a:endParaRPr lang="en-US"/>
          </a:p>
        </p:txBody>
      </p:sp>
    </p:spTree>
    <p:extLst>
      <p:ext uri="{BB962C8B-B14F-4D97-AF65-F5344CB8AC3E}">
        <p14:creationId xmlns:p14="http://schemas.microsoft.com/office/powerpoint/2010/main" val="13740410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Urea"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4801" y="571345"/>
            <a:ext cx="6589199" cy="1280890"/>
          </a:xfrm>
        </p:spPr>
        <p:txBody>
          <a:bodyPr/>
          <a:lstStyle/>
          <a:p>
            <a:r>
              <a:rPr lang="en-US" b="1" dirty="0"/>
              <a:t>Ammonium </a:t>
            </a:r>
            <a:r>
              <a:rPr lang="en-US" b="1" dirty="0" smtClean="0"/>
              <a:t>nitrate</a:t>
            </a:r>
            <a:br>
              <a:rPr lang="en-US" b="1" dirty="0" smtClean="0"/>
            </a:br>
            <a:endParaRPr lang="en-US" dirty="0"/>
          </a:p>
        </p:txBody>
      </p:sp>
      <p:pic>
        <p:nvPicPr>
          <p:cNvPr id="5" name="Content Placeholder 4"/>
          <p:cNvPicPr>
            <a:picLocks noGrp="1" noChangeAspect="1"/>
          </p:cNvPicPr>
          <p:nvPr>
            <p:ph idx="1"/>
          </p:nvPr>
        </p:nvPicPr>
        <p:blipFill>
          <a:blip r:embed="rId2"/>
          <a:stretch>
            <a:fillRect/>
          </a:stretch>
        </p:blipFill>
        <p:spPr>
          <a:xfrm>
            <a:off x="1072435" y="1484749"/>
            <a:ext cx="1876707" cy="1367415"/>
          </a:xfrm>
          <a:prstGeom prst="rect">
            <a:avLst/>
          </a:prstGeom>
          <a:ln>
            <a:noFill/>
          </a:ln>
          <a:effectLst>
            <a:outerShdw blurRad="190500" algn="tl" rotWithShape="0">
              <a:srgbClr val="000000">
                <a:alpha val="70000"/>
              </a:srgbClr>
            </a:outerShdw>
          </a:effectLst>
        </p:spPr>
      </p:pic>
      <p:sp>
        <p:nvSpPr>
          <p:cNvPr id="6" name="TextBox 5"/>
          <p:cNvSpPr txBox="1"/>
          <p:nvPr/>
        </p:nvSpPr>
        <p:spPr>
          <a:xfrm>
            <a:off x="3210776" y="1063044"/>
            <a:ext cx="5756366" cy="2031325"/>
          </a:xfrm>
          <a:prstGeom prst="rect">
            <a:avLst/>
          </a:prstGeom>
          <a:noFill/>
        </p:spPr>
        <p:txBody>
          <a:bodyPr wrap="square" rtlCol="0">
            <a:spAutoFit/>
          </a:bodyPr>
          <a:lstStyle/>
          <a:p>
            <a:endParaRPr lang="en-US" dirty="0" smtClean="0"/>
          </a:p>
          <a:p>
            <a:r>
              <a:rPr lang="en-US" dirty="0" smtClean="0"/>
              <a:t>It </a:t>
            </a:r>
            <a:r>
              <a:rPr lang="en-US" dirty="0"/>
              <a:t>is a white crystalline solid and is highly soluble in water. It is predominantly used in agriculture as a high-nitrogen fertilizer. It is being phased out of use in many countries due to concerns over its potential for use in improvised explosive devices and the synthesis of illicit substances.</a:t>
            </a:r>
          </a:p>
        </p:txBody>
      </p:sp>
      <p:sp>
        <p:nvSpPr>
          <p:cNvPr id="7" name="TextBox 6"/>
          <p:cNvSpPr txBox="1"/>
          <p:nvPr/>
        </p:nvSpPr>
        <p:spPr>
          <a:xfrm>
            <a:off x="757646" y="3317966"/>
            <a:ext cx="1820091" cy="1463040"/>
          </a:xfrm>
          <a:prstGeom prst="rect">
            <a:avLst/>
          </a:prstGeom>
          <a:noFill/>
        </p:spPr>
        <p:txBody>
          <a:bodyPr wrap="square" rtlCol="0">
            <a:spAutoFit/>
          </a:bodyPr>
          <a:lstStyle/>
          <a:p>
            <a:endParaRPr lang="en-US" dirty="0"/>
          </a:p>
        </p:txBody>
      </p:sp>
      <p:sp>
        <p:nvSpPr>
          <p:cNvPr id="9" name="Rectangle 3"/>
          <p:cNvSpPr>
            <a:spLocks noChangeArrowheads="1"/>
          </p:cNvSpPr>
          <p:nvPr/>
        </p:nvSpPr>
        <p:spPr bwMode="auto">
          <a:xfrm>
            <a:off x="1119051" y="3448372"/>
            <a:ext cx="5731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Urea</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0" name="Content Placeholder 3" descr="Urea">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010789" y="4325596"/>
            <a:ext cx="1272812" cy="1358810"/>
          </a:xfrm>
          <a:prstGeom prst="rect">
            <a:avLst/>
          </a:prstGeom>
          <a:ln>
            <a:noFill/>
          </a:ln>
          <a:effectLst>
            <a:outerShdw blurRad="190500" algn="tl" rotWithShape="0">
              <a:srgbClr val="000000">
                <a:alpha val="70000"/>
              </a:srgbClr>
            </a:outerShdw>
          </a:effectLst>
        </p:spPr>
      </p:pic>
      <p:sp>
        <p:nvSpPr>
          <p:cNvPr id="11" name="Text Box 2"/>
          <p:cNvSpPr txBox="1">
            <a:spLocks noChangeArrowheads="1"/>
          </p:cNvSpPr>
          <p:nvPr/>
        </p:nvSpPr>
        <p:spPr bwMode="auto">
          <a:xfrm>
            <a:off x="3725467" y="4049486"/>
            <a:ext cx="4726984" cy="244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smtClean="0">
                <a:ln>
                  <a:noFill/>
                </a:ln>
                <a:effectLst/>
                <a:latin typeface="Century Gothic" panose="020B0502020202020204" pitchFamily="34" charset="0"/>
                <a:ea typeface="Calibri" panose="020F0502020204030204" pitchFamily="34" charset="0"/>
                <a:cs typeface="Times New Roman" panose="02020603050405020304" pitchFamily="18" charset="0"/>
              </a:rPr>
              <a:t>It is a colorless, odorless solid, highly soluble in water and practically non-toxic. Dissolved in water, it is neither acidic nor alkaline. The body uses it in many processes, the most notable one being nitrogen excretion. Urea is widely used in fertilizers as a convenient source of nitrogen. Urea is also an important raw material for the chemical industry.</a:t>
            </a:r>
            <a:endParaRPr kumimoji="0" lang="en-US" altLang="en-US" sz="1600" i="0" u="none" strike="noStrike" cap="none" normalizeH="0" baseline="0" dirty="0" smtClean="0">
              <a:ln>
                <a:noFill/>
              </a:ln>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3957565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65" y="1330610"/>
            <a:ext cx="8229600" cy="620486"/>
          </a:xfrm>
        </p:spPr>
        <p:txBody>
          <a:bodyPr>
            <a:normAutofit fontScale="90000"/>
          </a:bodyPr>
          <a:lstStyle/>
          <a:p>
            <a:r>
              <a:rPr lang="en-US" sz="6700" dirty="0" smtClean="0"/>
              <a:t/>
            </a:r>
            <a:br>
              <a:rPr lang="en-US" sz="6700" dirty="0" smtClean="0"/>
            </a:br>
            <a:r>
              <a:rPr lang="en-US" sz="3600" i="1" dirty="0" smtClean="0">
                <a:solidFill>
                  <a:schemeClr val="tx1"/>
                </a:solidFill>
              </a:rPr>
              <a:t>Derived 100% from Earthworm Castings</a:t>
            </a:r>
            <a:endParaRPr lang="en-US" sz="3600" i="1" dirty="0">
              <a:solidFill>
                <a:schemeClr val="tx1"/>
              </a:solidFill>
            </a:endParaRPr>
          </a:p>
        </p:txBody>
      </p:sp>
      <p:sp>
        <p:nvSpPr>
          <p:cNvPr id="5" name="TextBox 4"/>
          <p:cNvSpPr txBox="1"/>
          <p:nvPr/>
        </p:nvSpPr>
        <p:spPr>
          <a:xfrm>
            <a:off x="1702220" y="937595"/>
            <a:ext cx="6130834" cy="1015663"/>
          </a:xfrm>
          <a:prstGeom prst="rect">
            <a:avLst/>
          </a:prstGeom>
          <a:noFill/>
        </p:spPr>
        <p:txBody>
          <a:bodyPr wrap="square" rtlCol="0">
            <a:spAutoFit/>
          </a:bodyPr>
          <a:lstStyle/>
          <a:p>
            <a:pPr algn="ctr"/>
            <a:r>
              <a:rPr lang="en-US" sz="6000" b="1" dirty="0" err="1"/>
              <a:t>VermaPlex</a:t>
            </a:r>
            <a:r>
              <a:rPr lang="en-US" sz="3600" b="1"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58" y="209365"/>
            <a:ext cx="1948735" cy="1396420"/>
          </a:xfrm>
          <a:prstGeom prst="rect">
            <a:avLst/>
          </a:prstGeom>
          <a:effectLst>
            <a:softEdge rad="762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3" y="91524"/>
            <a:ext cx="2167822" cy="2123744"/>
          </a:xfrm>
          <a:prstGeom prst="rect">
            <a:avLst/>
          </a:prstGeom>
        </p:spPr>
      </p:pic>
      <p:sp>
        <p:nvSpPr>
          <p:cNvPr id="3" name="TextBox 2"/>
          <p:cNvSpPr txBox="1"/>
          <p:nvPr/>
        </p:nvSpPr>
        <p:spPr>
          <a:xfrm>
            <a:off x="1428206" y="3190182"/>
            <a:ext cx="7402286" cy="2862322"/>
          </a:xfrm>
          <a:prstGeom prst="rect">
            <a:avLst/>
          </a:prstGeom>
          <a:noFill/>
        </p:spPr>
        <p:txBody>
          <a:bodyPr wrap="square" rtlCol="0">
            <a:spAutoFit/>
          </a:bodyPr>
          <a:lstStyle/>
          <a:p>
            <a:pPr algn="ctr"/>
            <a:r>
              <a:rPr lang="en-US" i="1" dirty="0" err="1" smtClean="0"/>
              <a:t>VermaPlex</a:t>
            </a:r>
            <a:r>
              <a:rPr lang="en-US" i="1" dirty="0"/>
              <a:t>® is an all-natural fertilizer – The ONLY waste is from Earthworms. NO yard clippings, </a:t>
            </a:r>
            <a:r>
              <a:rPr lang="en-US" i="1" dirty="0" smtClean="0"/>
              <a:t>cow manure, or </a:t>
            </a:r>
            <a:r>
              <a:rPr lang="en-US" i="1" dirty="0"/>
              <a:t>food wastes are used to produce </a:t>
            </a:r>
            <a:r>
              <a:rPr lang="en-US" i="1" dirty="0" err="1"/>
              <a:t>VermaPlex</a:t>
            </a:r>
            <a:r>
              <a:rPr lang="en-US" i="1" dirty="0" smtClean="0"/>
              <a:t>®. </a:t>
            </a:r>
            <a:endParaRPr lang="en-US" i="1" dirty="0" smtClean="0"/>
          </a:p>
          <a:p>
            <a:pPr algn="ctr"/>
            <a:r>
              <a:rPr lang="en-US" i="1" dirty="0" smtClean="0"/>
              <a:t>Helps </a:t>
            </a:r>
            <a:r>
              <a:rPr lang="en-US" i="1" dirty="0"/>
              <a:t>the soil regulate itself. In nature, soil chemistry is self-regulating: microbes in the soil consume organic matter, inorganic matter, water, and other nutrients, and regulate their levels as needed.</a:t>
            </a:r>
          </a:p>
          <a:p>
            <a:pPr algn="ctr"/>
            <a:r>
              <a:rPr lang="en-US" i="1" dirty="0"/>
              <a:t>Feed plants without burning them. </a:t>
            </a:r>
            <a:r>
              <a:rPr lang="en-US" i="1" dirty="0" err="1"/>
              <a:t>VermaPlex</a:t>
            </a:r>
            <a:r>
              <a:rPr lang="en-US" i="1" dirty="0"/>
              <a:t>® may also reduce dependence on traditional fertilizers, which can burn plants and pollute the environment</a:t>
            </a:r>
          </a:p>
        </p:txBody>
      </p:sp>
    </p:spTree>
    <p:extLst>
      <p:ext uri="{BB962C8B-B14F-4D97-AF65-F5344CB8AC3E}">
        <p14:creationId xmlns:p14="http://schemas.microsoft.com/office/powerpoint/2010/main" val="24978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559" y="427842"/>
            <a:ext cx="4067950" cy="5203372"/>
          </a:xfrm>
        </p:spPr>
        <p:txBody>
          <a:bodyPr>
            <a:noAutofit/>
          </a:bodyPr>
          <a:lstStyle/>
          <a:p>
            <a:pPr marL="0" indent="0">
              <a:buNone/>
            </a:pPr>
            <a:endParaRPr lang="en-US" sz="1600" b="1" dirty="0" smtClean="0">
              <a:solidFill>
                <a:schemeClr val="tx1"/>
              </a:solidFill>
            </a:endParaRPr>
          </a:p>
          <a:p>
            <a:pPr marL="0" indent="0">
              <a:buNone/>
            </a:pPr>
            <a:r>
              <a:rPr lang="en-US" sz="1600" b="1" dirty="0">
                <a:solidFill>
                  <a:schemeClr val="tx1"/>
                </a:solidFill>
              </a:rPr>
              <a:t> </a:t>
            </a:r>
            <a:r>
              <a:rPr lang="en-US" sz="1600" b="1" dirty="0" smtClean="0">
                <a:solidFill>
                  <a:schemeClr val="tx1"/>
                </a:solidFill>
              </a:rPr>
              <a:t>         </a:t>
            </a:r>
            <a:r>
              <a:rPr lang="en-US" b="1" dirty="0" smtClean="0">
                <a:solidFill>
                  <a:schemeClr val="tx1"/>
                </a:solidFill>
              </a:rPr>
              <a:t>Urea &amp; Ammonia Nitrates:</a:t>
            </a:r>
          </a:p>
          <a:p>
            <a:pPr marL="0" indent="0">
              <a:buNone/>
            </a:pPr>
            <a:endParaRPr lang="en-US" sz="800" dirty="0" smtClean="0">
              <a:solidFill>
                <a:schemeClr val="tx1"/>
              </a:solidFill>
            </a:endParaRPr>
          </a:p>
          <a:p>
            <a:pPr>
              <a:buFont typeface="Arial" panose="020B0604020202020204" pitchFamily="34" charset="0"/>
              <a:buChar char="•"/>
            </a:pPr>
            <a:r>
              <a:rPr lang="en-US" sz="1600" dirty="0" smtClean="0">
                <a:solidFill>
                  <a:schemeClr val="tx1"/>
                </a:solidFill>
              </a:rPr>
              <a:t>Rapid </a:t>
            </a:r>
            <a:r>
              <a:rPr lang="en-US" sz="1600" dirty="0">
                <a:solidFill>
                  <a:schemeClr val="tx1"/>
                </a:solidFill>
              </a:rPr>
              <a:t>Growth pushes plants to grow too </a:t>
            </a:r>
            <a:r>
              <a:rPr lang="en-US" sz="1600" dirty="0" smtClean="0">
                <a:solidFill>
                  <a:schemeClr val="tx1"/>
                </a:solidFill>
              </a:rPr>
              <a:t>fast</a:t>
            </a:r>
          </a:p>
          <a:p>
            <a:pPr>
              <a:buFont typeface="Arial" panose="020B0604020202020204" pitchFamily="34" charset="0"/>
              <a:buChar char="•"/>
            </a:pPr>
            <a:r>
              <a:rPr lang="en-US" sz="1600" dirty="0" smtClean="0">
                <a:solidFill>
                  <a:schemeClr val="tx1"/>
                </a:solidFill>
              </a:rPr>
              <a:t>Plants </a:t>
            </a:r>
            <a:r>
              <a:rPr lang="en-US" sz="1600" dirty="0">
                <a:solidFill>
                  <a:schemeClr val="tx1"/>
                </a:solidFill>
              </a:rPr>
              <a:t>grow fast but are very </a:t>
            </a:r>
            <a:r>
              <a:rPr lang="en-US" sz="1600" dirty="0" smtClean="0">
                <a:solidFill>
                  <a:schemeClr val="tx1"/>
                </a:solidFill>
              </a:rPr>
              <a:t>weak</a:t>
            </a:r>
          </a:p>
          <a:p>
            <a:pPr>
              <a:buFont typeface="Arial" panose="020B0604020202020204" pitchFamily="34" charset="0"/>
              <a:buChar char="•"/>
            </a:pPr>
            <a:r>
              <a:rPr lang="en-US" sz="1600" dirty="0" smtClean="0">
                <a:solidFill>
                  <a:schemeClr val="tx1"/>
                </a:solidFill>
              </a:rPr>
              <a:t>Promotes stress</a:t>
            </a:r>
          </a:p>
          <a:p>
            <a:pPr>
              <a:buFont typeface="Arial" panose="020B0604020202020204" pitchFamily="34" charset="0"/>
              <a:buChar char="•"/>
            </a:pPr>
            <a:r>
              <a:rPr lang="en-US" sz="1600" dirty="0" smtClean="0">
                <a:solidFill>
                  <a:schemeClr val="tx1"/>
                </a:solidFill>
              </a:rPr>
              <a:t>Destroys </a:t>
            </a:r>
            <a:r>
              <a:rPr lang="en-US" sz="1600" dirty="0">
                <a:solidFill>
                  <a:schemeClr val="tx1"/>
                </a:solidFill>
              </a:rPr>
              <a:t>soil </a:t>
            </a:r>
            <a:r>
              <a:rPr lang="en-US" sz="1600" dirty="0" smtClean="0">
                <a:solidFill>
                  <a:schemeClr val="tx1"/>
                </a:solidFill>
              </a:rPr>
              <a:t>organisms</a:t>
            </a:r>
          </a:p>
          <a:p>
            <a:pPr>
              <a:buFont typeface="Arial" panose="020B0604020202020204" pitchFamily="34" charset="0"/>
              <a:buChar char="•"/>
            </a:pPr>
            <a:r>
              <a:rPr lang="en-US" sz="1600" dirty="0" smtClean="0">
                <a:solidFill>
                  <a:schemeClr val="tx1"/>
                </a:solidFill>
              </a:rPr>
              <a:t>Increases </a:t>
            </a:r>
            <a:r>
              <a:rPr lang="en-US" sz="1600" dirty="0">
                <a:solidFill>
                  <a:schemeClr val="tx1"/>
                </a:solidFill>
              </a:rPr>
              <a:t>pest </a:t>
            </a:r>
            <a:r>
              <a:rPr lang="en-US" sz="1600" dirty="0" smtClean="0">
                <a:solidFill>
                  <a:schemeClr val="tx1"/>
                </a:solidFill>
              </a:rPr>
              <a:t>activities</a:t>
            </a:r>
          </a:p>
          <a:p>
            <a:pPr>
              <a:buFont typeface="Arial" panose="020B0604020202020204" pitchFamily="34" charset="0"/>
              <a:buChar char="•"/>
            </a:pPr>
            <a:r>
              <a:rPr lang="en-US" sz="1600" dirty="0" smtClean="0">
                <a:solidFill>
                  <a:schemeClr val="tx1"/>
                </a:solidFill>
              </a:rPr>
              <a:t>Increases </a:t>
            </a:r>
            <a:r>
              <a:rPr lang="en-US" sz="1600" dirty="0">
                <a:solidFill>
                  <a:schemeClr val="tx1"/>
                </a:solidFill>
              </a:rPr>
              <a:t>disease </a:t>
            </a:r>
            <a:r>
              <a:rPr lang="en-US" sz="1600" dirty="0" smtClean="0">
                <a:solidFill>
                  <a:schemeClr val="tx1"/>
                </a:solidFill>
              </a:rPr>
              <a:t>activities</a:t>
            </a:r>
          </a:p>
          <a:p>
            <a:pPr>
              <a:buFont typeface="Arial" panose="020B0604020202020204" pitchFamily="34" charset="0"/>
              <a:buChar char="•"/>
            </a:pPr>
            <a:r>
              <a:rPr lang="en-US" sz="1600" dirty="0" smtClean="0">
                <a:solidFill>
                  <a:schemeClr val="tx1"/>
                </a:solidFill>
              </a:rPr>
              <a:t>Urea </a:t>
            </a:r>
            <a:r>
              <a:rPr lang="en-US" sz="1600" dirty="0">
                <a:solidFill>
                  <a:schemeClr val="tx1"/>
                </a:solidFill>
              </a:rPr>
              <a:t>breaks down into various compounds some of which can inhibit plant growth</a:t>
            </a:r>
            <a:r>
              <a:rPr lang="en-US" sz="1600" dirty="0" smtClean="0">
                <a:solidFill>
                  <a:schemeClr val="tx1"/>
                </a:solidFill>
              </a:rPr>
              <a:t>.</a:t>
            </a:r>
          </a:p>
          <a:p>
            <a:pPr>
              <a:buFont typeface="Arial" panose="020B0604020202020204" pitchFamily="34" charset="0"/>
              <a:buChar char="•"/>
            </a:pPr>
            <a:r>
              <a:rPr lang="en-US" sz="1600" dirty="0" smtClean="0">
                <a:solidFill>
                  <a:schemeClr val="tx1"/>
                </a:solidFill>
              </a:rPr>
              <a:t>The </a:t>
            </a:r>
            <a:r>
              <a:rPr lang="en-US" sz="1600" dirty="0">
                <a:solidFill>
                  <a:schemeClr val="tx1"/>
                </a:solidFill>
              </a:rPr>
              <a:t>carbon in Urea based fertilizers is chemically converted to CO2 and lost to the atmosphere. Carbon is energy to plants and soil micro-organisms.</a:t>
            </a:r>
          </a:p>
        </p:txBody>
      </p:sp>
      <p:sp>
        <p:nvSpPr>
          <p:cNvPr id="4" name="Content Placeholder 3"/>
          <p:cNvSpPr>
            <a:spLocks noGrp="1"/>
          </p:cNvSpPr>
          <p:nvPr>
            <p:ph sz="half" idx="2"/>
          </p:nvPr>
        </p:nvSpPr>
        <p:spPr>
          <a:xfrm>
            <a:off x="5233851" y="1294913"/>
            <a:ext cx="3796938" cy="3767397"/>
          </a:xfrm>
        </p:spPr>
        <p:txBody>
          <a:bodyPr>
            <a:normAutofit fontScale="25000" lnSpcReduction="20000"/>
          </a:bodyPr>
          <a:lstStyle/>
          <a:p>
            <a:pPr>
              <a:buFont typeface="Arial" panose="020B0604020202020204" pitchFamily="34" charset="0"/>
              <a:buChar char="•"/>
            </a:pPr>
            <a:r>
              <a:rPr lang="en-US" sz="6400" dirty="0" smtClean="0"/>
              <a:t>Greatly </a:t>
            </a:r>
            <a:r>
              <a:rPr lang="en-US" sz="6400" dirty="0"/>
              <a:t>Reduces Water &amp; Fertilizer Costs - Stabilizes Soil </a:t>
            </a:r>
            <a:r>
              <a:rPr lang="en-US" sz="6400" dirty="0" smtClean="0"/>
              <a:t>pH</a:t>
            </a:r>
          </a:p>
          <a:p>
            <a:pPr>
              <a:buFont typeface="Arial" panose="020B0604020202020204" pitchFamily="34" charset="0"/>
              <a:buChar char="•"/>
            </a:pPr>
            <a:r>
              <a:rPr lang="en-US" sz="6400" dirty="0" smtClean="0">
                <a:latin typeface="Century Gothic" panose="020B0502020202020204" pitchFamily="34" charset="0"/>
              </a:rPr>
              <a:t>Builds </a:t>
            </a:r>
            <a:r>
              <a:rPr lang="en-US" sz="6400" dirty="0">
                <a:latin typeface="Century Gothic" panose="020B0502020202020204" pitchFamily="34" charset="0"/>
              </a:rPr>
              <a:t>Excellent Root Zone, Drought Resistance &amp; Won't Burn Plants</a:t>
            </a:r>
            <a:r>
              <a:rPr lang="en-US" sz="6400" dirty="0" smtClean="0">
                <a:latin typeface="Century Gothic" panose="020B0502020202020204" pitchFamily="34" charset="0"/>
              </a:rPr>
              <a:t>!</a:t>
            </a:r>
          </a:p>
          <a:p>
            <a:pPr>
              <a:buFont typeface="Arial" panose="020B0604020202020204" pitchFamily="34" charset="0"/>
              <a:buChar char="•"/>
            </a:pPr>
            <a:r>
              <a:rPr lang="en-US" sz="6400" dirty="0" smtClean="0">
                <a:latin typeface="Century Gothic" panose="020B0502020202020204" pitchFamily="34" charset="0"/>
              </a:rPr>
              <a:t>Promotes </a:t>
            </a:r>
            <a:r>
              <a:rPr lang="en-US" sz="6400" dirty="0">
                <a:latin typeface="Century Gothic" panose="020B0502020202020204" pitchFamily="34" charset="0"/>
              </a:rPr>
              <a:t>Vigorous Plant Growth, Flowering, Brix &amp; Abundant </a:t>
            </a:r>
            <a:r>
              <a:rPr lang="en-US" sz="6400" dirty="0" smtClean="0">
                <a:latin typeface="Century Gothic" panose="020B0502020202020204" pitchFamily="34" charset="0"/>
              </a:rPr>
              <a:t>Yields</a:t>
            </a:r>
          </a:p>
          <a:p>
            <a:pPr>
              <a:buFont typeface="Arial" panose="020B0604020202020204" pitchFamily="34" charset="0"/>
              <a:buChar char="•"/>
            </a:pPr>
            <a:r>
              <a:rPr lang="en-US" sz="6400" dirty="0">
                <a:latin typeface="Century Gothic" panose="020B0502020202020204" pitchFamily="34" charset="0"/>
              </a:rPr>
              <a:t>W</a:t>
            </a:r>
            <a:r>
              <a:rPr lang="en-US" sz="6400" dirty="0" smtClean="0">
                <a:latin typeface="Century Gothic" panose="020B0502020202020204" pitchFamily="34" charset="0"/>
              </a:rPr>
              <a:t>ill </a:t>
            </a:r>
            <a:r>
              <a:rPr lang="en-US" sz="6400" dirty="0">
                <a:latin typeface="Century Gothic" panose="020B0502020202020204" pitchFamily="34" charset="0"/>
              </a:rPr>
              <a:t>not leach or contaminate the water table</a:t>
            </a:r>
            <a:r>
              <a:rPr lang="en-US" sz="6400" dirty="0" smtClean="0">
                <a:latin typeface="Century Gothic" panose="020B0502020202020204" pitchFamily="34" charset="0"/>
              </a:rPr>
              <a:t>.</a:t>
            </a:r>
            <a:endParaRPr lang="en-US" sz="6400" dirty="0">
              <a:latin typeface="Century Gothic" panose="020B0502020202020204" pitchFamily="34" charset="0"/>
            </a:endParaRPr>
          </a:p>
          <a:p>
            <a:pPr>
              <a:buFont typeface="Arial" panose="020B0604020202020204" pitchFamily="34" charset="0"/>
              <a:buChar char="•"/>
            </a:pPr>
            <a:r>
              <a:rPr lang="en-US" sz="6400" dirty="0" smtClean="0">
                <a:latin typeface="Century Gothic" panose="020B0502020202020204" pitchFamily="34" charset="0"/>
              </a:rPr>
              <a:t>Has </a:t>
            </a:r>
            <a:r>
              <a:rPr lang="en-US" sz="6400" dirty="0">
                <a:latin typeface="Century Gothic" panose="020B0502020202020204" pitchFamily="34" charset="0"/>
              </a:rPr>
              <a:t>2 Year Shelf Life</a:t>
            </a:r>
            <a:r>
              <a:rPr lang="en-US" sz="6400" dirty="0" smtClean="0">
                <a:latin typeface="Century Gothic" panose="020B0502020202020204" pitchFamily="34" charset="0"/>
              </a:rPr>
              <a:t>!!</a:t>
            </a:r>
          </a:p>
          <a:p>
            <a:pPr>
              <a:buFont typeface="Arial" panose="020B0604020202020204" pitchFamily="34" charset="0"/>
              <a:buChar char="•"/>
            </a:pPr>
            <a:r>
              <a:rPr lang="en-US" sz="6400" dirty="0" smtClean="0">
                <a:latin typeface="Century Gothic" panose="020B0502020202020204" pitchFamily="34" charset="0"/>
              </a:rPr>
              <a:t>A </a:t>
            </a:r>
            <a:r>
              <a:rPr lang="en-US" sz="6400" dirty="0">
                <a:latin typeface="Century Gothic" panose="020B0502020202020204" pitchFamily="34" charset="0"/>
              </a:rPr>
              <a:t>Little Goes a Long </a:t>
            </a:r>
            <a:r>
              <a:rPr lang="en-US" sz="6400" dirty="0" smtClean="0">
                <a:latin typeface="Century Gothic" panose="020B0502020202020204" pitchFamily="34" charset="0"/>
              </a:rPr>
              <a:t>Way</a:t>
            </a:r>
          </a:p>
          <a:p>
            <a:pPr>
              <a:buFont typeface="Arial" panose="020B0604020202020204" pitchFamily="34" charset="0"/>
              <a:buChar char="•"/>
            </a:pPr>
            <a:r>
              <a:rPr lang="en-US" sz="6400" dirty="0" smtClean="0">
                <a:latin typeface="Century Gothic" panose="020B0502020202020204" pitchFamily="34" charset="0"/>
              </a:rPr>
              <a:t>Are </a:t>
            </a:r>
            <a:r>
              <a:rPr lang="en-US" sz="6400" dirty="0">
                <a:latin typeface="Century Gothic" panose="020B0502020202020204" pitchFamily="34" charset="0"/>
              </a:rPr>
              <a:t>the culmination of over 30 years of Slow Transition from Composting to </a:t>
            </a:r>
            <a:r>
              <a:rPr lang="en-US" sz="6400" dirty="0" smtClean="0">
                <a:latin typeface="Century Gothic" panose="020B0502020202020204" pitchFamily="34" charset="0"/>
              </a:rPr>
              <a:t>Vermicomposting</a:t>
            </a:r>
            <a:endParaRPr lang="en-US" sz="6400" dirty="0">
              <a:latin typeface="Century Gothic" panose="020B0502020202020204" pitchFamily="34" charset="0"/>
            </a:endParaRPr>
          </a:p>
          <a:p>
            <a:pPr>
              <a:buFont typeface="Arial" panose="020B0604020202020204" pitchFamily="34" charset="0"/>
              <a:buChar char="•"/>
            </a:pPr>
            <a:r>
              <a:rPr lang="en-US" sz="6400" dirty="0" smtClean="0">
                <a:latin typeface="Century Gothic" panose="020B0502020202020204" pitchFamily="34" charset="0"/>
              </a:rPr>
              <a:t>Used </a:t>
            </a:r>
            <a:r>
              <a:rPr lang="en-US" sz="6400" dirty="0" smtClean="0">
                <a:latin typeface="Century Gothic" panose="020B0502020202020204" pitchFamily="34" charset="0"/>
              </a:rPr>
              <a:t>together, is </a:t>
            </a:r>
            <a:r>
              <a:rPr lang="en-US" sz="6400" dirty="0">
                <a:latin typeface="Century Gothic" panose="020B0502020202020204" pitchFamily="34" charset="0"/>
              </a:rPr>
              <a:t>a Sustainable Method of Plant </a:t>
            </a:r>
            <a:r>
              <a:rPr lang="en-US" sz="6400" dirty="0" smtClean="0">
                <a:latin typeface="Century Gothic" panose="020B0502020202020204" pitchFamily="34" charset="0"/>
              </a:rPr>
              <a:t>Care</a:t>
            </a:r>
            <a:endParaRPr lang="en-US" sz="6400" dirty="0">
              <a:latin typeface="Century Gothic" panose="020B0502020202020204" pitchFamily="34" charset="0"/>
            </a:endParaRPr>
          </a:p>
          <a:p>
            <a:pPr>
              <a:buFont typeface="Arial" panose="020B0604020202020204" pitchFamily="34" charset="0"/>
              <a:buChar char="•"/>
            </a:pPr>
            <a:r>
              <a:rPr lang="en-US" sz="6400" dirty="0" smtClean="0">
                <a:latin typeface="Century Gothic" panose="020B0502020202020204" pitchFamily="34" charset="0"/>
              </a:rPr>
              <a:t>Non-Toxic </a:t>
            </a:r>
            <a:r>
              <a:rPr lang="en-US" sz="6400" dirty="0">
                <a:latin typeface="Century Gothic" panose="020B0502020202020204" pitchFamily="34" charset="0"/>
              </a:rPr>
              <a:t>Environmentally Safe for Indoor &amp; Outdoor </a:t>
            </a:r>
            <a:r>
              <a:rPr lang="en-US" sz="6400" dirty="0" smtClean="0">
                <a:latin typeface="Century Gothic" panose="020B0502020202020204" pitchFamily="34" charset="0"/>
              </a:rPr>
              <a:t>Use</a:t>
            </a:r>
            <a:endParaRPr lang="en-US" sz="6400" dirty="0">
              <a:latin typeface="Century Gothic" panose="020B0502020202020204" pitchFamily="34" charset="0"/>
            </a:endParaRPr>
          </a:p>
          <a:p>
            <a:pPr>
              <a:buFont typeface="Arial" panose="020B0604020202020204" pitchFamily="34" charset="0"/>
              <a:buChar char="•"/>
            </a:pPr>
            <a:r>
              <a:rPr lang="en-US" sz="6400" dirty="0" smtClean="0">
                <a:latin typeface="Century Gothic" panose="020B0502020202020204" pitchFamily="34" charset="0"/>
              </a:rPr>
              <a:t>Children </a:t>
            </a:r>
            <a:r>
              <a:rPr lang="en-US" sz="6400" dirty="0">
                <a:latin typeface="Century Gothic" panose="020B0502020202020204" pitchFamily="34" charset="0"/>
              </a:rPr>
              <a:t>&amp; Pets Can Play After </a:t>
            </a:r>
            <a:r>
              <a:rPr lang="en-US" sz="6400" dirty="0" smtClean="0">
                <a:latin typeface="Century Gothic" panose="020B0502020202020204" pitchFamily="34" charset="0"/>
              </a:rPr>
              <a:t>Applications</a:t>
            </a:r>
          </a:p>
          <a:p>
            <a:pPr marL="0" indent="0">
              <a:buNone/>
            </a:pPr>
            <a:endParaRPr lang="en-US" sz="6400" dirty="0">
              <a:latin typeface="Century Gothic" panose="020B0502020202020204" pitchFamily="34" charset="0"/>
            </a:endParaRPr>
          </a:p>
          <a:p>
            <a:pPr marL="0" marR="0" indent="0" algn="ctr">
              <a:spcBef>
                <a:spcPts val="0"/>
              </a:spcBef>
              <a:spcAft>
                <a:spcPts val="1000"/>
              </a:spcAft>
              <a:buNone/>
            </a:pPr>
            <a:endParaRPr lang="en-US" sz="6400" dirty="0">
              <a:solidFill>
                <a:srgbClr val="3E001F"/>
              </a:solidFill>
              <a:latin typeface="Century Gothic" panose="020B0502020202020204" pitchFamily="34" charset="0"/>
            </a:endParaRPr>
          </a:p>
          <a:p>
            <a:pPr marL="0" marR="0" indent="0" algn="ctr">
              <a:spcBef>
                <a:spcPts val="0"/>
              </a:spcBef>
              <a:spcAft>
                <a:spcPts val="1000"/>
              </a:spcAft>
              <a:buNone/>
            </a:pPr>
            <a:endParaRPr lang="en-US" sz="4300" dirty="0" smtClean="0">
              <a:solidFill>
                <a:srgbClr val="3E001F"/>
              </a:solidFill>
              <a:latin typeface="Calibri"/>
            </a:endParaRPr>
          </a:p>
          <a:p>
            <a:pPr marL="0" marR="0" indent="0" algn="ctr">
              <a:spcBef>
                <a:spcPts val="0"/>
              </a:spcBef>
              <a:spcAft>
                <a:spcPts val="1000"/>
              </a:spcAft>
              <a:buNone/>
            </a:pPr>
            <a:endParaRPr lang="en-US" sz="4300" dirty="0">
              <a:solidFill>
                <a:srgbClr val="3E001F"/>
              </a:solidFill>
              <a:latin typeface="Calibri"/>
            </a:endParaRPr>
          </a:p>
          <a:p>
            <a:pPr marL="0" marR="0" indent="0" algn="ctr">
              <a:spcBef>
                <a:spcPts val="0"/>
              </a:spcBef>
              <a:spcAft>
                <a:spcPts val="1000"/>
              </a:spcAft>
              <a:buNone/>
            </a:pPr>
            <a:r>
              <a:rPr lang="en-US" sz="4300" dirty="0" smtClean="0">
                <a:solidFill>
                  <a:srgbClr val="3E001F"/>
                </a:solidFill>
                <a:latin typeface="Calibri"/>
              </a:rPr>
              <a:t>. </a:t>
            </a:r>
            <a:endParaRPr lang="en-US" sz="6000" dirty="0"/>
          </a:p>
          <a:p>
            <a:pPr marL="0" indent="0" algn="ctr">
              <a:buNone/>
            </a:pPr>
            <a:r>
              <a:rPr lang="en-US" sz="6400" dirty="0" smtClean="0">
                <a:latin typeface="Century Gothic" panose="020B0502020202020204" pitchFamily="34" charset="0"/>
              </a:rPr>
              <a:t>Enhances </a:t>
            </a:r>
            <a:r>
              <a:rPr lang="en-US" sz="6400" dirty="0">
                <a:latin typeface="Century Gothic" panose="020B0502020202020204" pitchFamily="34" charset="0"/>
              </a:rPr>
              <a:t>root development, plant growth, </a:t>
            </a:r>
            <a:r>
              <a:rPr lang="en-US" sz="6400" dirty="0" smtClean="0">
                <a:latin typeface="Century Gothic" panose="020B0502020202020204" pitchFamily="34" charset="0"/>
              </a:rPr>
              <a:t>flowering </a:t>
            </a:r>
            <a:r>
              <a:rPr lang="en-US" sz="6400" dirty="0">
                <a:latin typeface="Century Gothic" panose="020B0502020202020204" pitchFamily="34" charset="0"/>
              </a:rPr>
              <a:t>and fruit production. </a:t>
            </a:r>
            <a:r>
              <a:rPr lang="en-US" sz="6400" dirty="0" err="1" smtClean="0">
                <a:latin typeface="Century Gothic" panose="020B0502020202020204" pitchFamily="34" charset="0"/>
              </a:rPr>
              <a:t>VermaPlex</a:t>
            </a:r>
            <a:r>
              <a:rPr lang="en-US" sz="6400" dirty="0">
                <a:latin typeface="Century Gothic" panose="020B0502020202020204" pitchFamily="34" charset="0"/>
              </a:rPr>
              <a:t>® helps your soil reach a healthy balance</a:t>
            </a:r>
            <a:r>
              <a:rPr lang="en-US" sz="6400" dirty="0" smtClean="0">
                <a:latin typeface="Century Gothic" panose="020B0502020202020204" pitchFamily="34" charset="0"/>
              </a:rPr>
              <a:t>.</a:t>
            </a:r>
          </a:p>
          <a:p>
            <a:pPr marL="0" marR="0" indent="0" algn="ctr">
              <a:spcBef>
                <a:spcPts val="0"/>
              </a:spcBef>
              <a:spcAft>
                <a:spcPts val="1000"/>
              </a:spcAft>
              <a:buNone/>
            </a:pPr>
            <a:r>
              <a:rPr lang="en-US" sz="6400" dirty="0">
                <a:solidFill>
                  <a:srgbClr val="000000"/>
                </a:solidFill>
                <a:latin typeface="Century Gothic" panose="020B0502020202020204" pitchFamily="34" charset="0"/>
              </a:rPr>
              <a:t> </a:t>
            </a:r>
            <a:endParaRPr lang="en-US" sz="6400" dirty="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a:latin typeface="Century Gothic" panose="020B0502020202020204" pitchFamily="34" charset="0"/>
            </a:endParaRPr>
          </a:p>
          <a:p>
            <a:pPr marL="107950" marR="0" indent="0" algn="ctr">
              <a:spcBef>
                <a:spcPts val="0"/>
              </a:spcBef>
              <a:spcAft>
                <a:spcPts val="0"/>
              </a:spcAft>
              <a:buNone/>
            </a:pPr>
            <a:endParaRPr lang="en-US" sz="6400" dirty="0" smtClean="0">
              <a:latin typeface="Century Gothic" panose="020B0502020202020204" pitchFamily="34" charset="0"/>
            </a:endParaRPr>
          </a:p>
          <a:p>
            <a:pPr marL="107950" marR="0" indent="0" algn="ctr">
              <a:spcBef>
                <a:spcPts val="0"/>
              </a:spcBef>
              <a:spcAft>
                <a:spcPts val="0"/>
              </a:spcAft>
              <a:buNone/>
            </a:pPr>
            <a:endParaRPr lang="en-US" sz="6400" dirty="0">
              <a:latin typeface="Century Gothic" panose="020B0502020202020204" pitchFamily="34" charset="0"/>
            </a:endParaRPr>
          </a:p>
          <a:p>
            <a:pPr marL="107950" marR="0" indent="0" algn="ctr">
              <a:spcBef>
                <a:spcPts val="0"/>
              </a:spcBef>
              <a:spcAft>
                <a:spcPts val="0"/>
              </a:spcAft>
              <a:buNone/>
            </a:pPr>
            <a:endParaRPr lang="en-US" dirty="0" smtClean="0"/>
          </a:p>
          <a:p>
            <a:pPr marL="107950" marR="0" indent="0" algn="ctr">
              <a:spcBef>
                <a:spcPts val="0"/>
              </a:spcBef>
              <a:spcAft>
                <a:spcPts val="0"/>
              </a:spcAft>
              <a:buNone/>
            </a:pPr>
            <a:endParaRPr lang="en-US" dirty="0"/>
          </a:p>
          <a:p>
            <a:pPr marL="107950" marR="0" indent="0" algn="ctr">
              <a:spcBef>
                <a:spcPts val="0"/>
              </a:spcBef>
              <a:spcAft>
                <a:spcPts val="0"/>
              </a:spcAft>
              <a:buNone/>
            </a:pPr>
            <a:endParaRPr lang="en-US" dirty="0" smtClean="0"/>
          </a:p>
          <a:p>
            <a:pPr marL="107950" marR="0" indent="0" algn="ctr">
              <a:spcBef>
                <a:spcPts val="0"/>
              </a:spcBef>
              <a:spcAft>
                <a:spcPts val="0"/>
              </a:spcAft>
              <a:buNone/>
            </a:pPr>
            <a:endParaRPr lang="en-US" sz="4800" dirty="0"/>
          </a:p>
          <a:p>
            <a:endParaRPr lang="en-US" dirty="0"/>
          </a:p>
        </p:txBody>
      </p:sp>
      <p:sp>
        <p:nvSpPr>
          <p:cNvPr id="7" name="Rectangle 6"/>
          <p:cNvSpPr/>
          <p:nvPr/>
        </p:nvSpPr>
        <p:spPr>
          <a:xfrm>
            <a:off x="4572000" y="833841"/>
            <a:ext cx="4819649" cy="369332"/>
          </a:xfrm>
          <a:prstGeom prst="rect">
            <a:avLst/>
          </a:prstGeom>
        </p:spPr>
        <p:txBody>
          <a:bodyPr wrap="square">
            <a:spAutoFit/>
          </a:bodyPr>
          <a:lstStyle/>
          <a:p>
            <a:pPr algn="ctr"/>
            <a:r>
              <a:rPr lang="en-US" b="1" dirty="0"/>
              <a:t>Black Castings</a:t>
            </a:r>
            <a:r>
              <a:rPr lang="en-US" b="1" dirty="0" smtClean="0"/>
              <a:t>™ &amp; </a:t>
            </a:r>
            <a:r>
              <a:rPr lang="en-US" b="1" dirty="0" err="1" smtClean="0"/>
              <a:t>V</a:t>
            </a:r>
            <a:r>
              <a:rPr lang="en-US" b="1" dirty="0" err="1" smtClean="0"/>
              <a:t>ermaPlex</a:t>
            </a:r>
            <a:r>
              <a:rPr lang="en-US" sz="1050" b="1" dirty="0" smtClean="0"/>
              <a:t>®:</a:t>
            </a:r>
            <a:endParaRPr lang="en-US" sz="1050" b="1" dirty="0"/>
          </a:p>
        </p:txBody>
      </p:sp>
    </p:spTree>
    <p:extLst>
      <p:ext uri="{BB962C8B-B14F-4D97-AF65-F5344CB8AC3E}">
        <p14:creationId xmlns:p14="http://schemas.microsoft.com/office/powerpoint/2010/main" val="344987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6" y="495667"/>
            <a:ext cx="6261463" cy="5866666"/>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717" y="5753984"/>
            <a:ext cx="1606958" cy="8487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876" y="261085"/>
            <a:ext cx="1105222" cy="10713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664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5623" y="383093"/>
            <a:ext cx="5413499" cy="4879083"/>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114" b="37442"/>
          <a:stretch/>
        </p:blipFill>
        <p:spPr>
          <a:xfrm>
            <a:off x="5631181" y="5099343"/>
            <a:ext cx="3138728" cy="1547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953250" y="248752"/>
            <a:ext cx="1990725" cy="4832092"/>
          </a:xfrm>
          <a:prstGeom prst="rect">
            <a:avLst/>
          </a:prstGeom>
          <a:noFill/>
        </p:spPr>
        <p:txBody>
          <a:bodyPr wrap="square" rtlCol="0">
            <a:spAutoFit/>
          </a:bodyPr>
          <a:lstStyle/>
          <a:p>
            <a:pPr algn="ctr"/>
            <a:r>
              <a:rPr lang="en-US" sz="1400" b="1" dirty="0" smtClean="0"/>
              <a:t>This compost food web depicts an accurate representation of </a:t>
            </a:r>
          </a:p>
          <a:p>
            <a:pPr algn="ctr"/>
            <a:r>
              <a:rPr lang="en-US" sz="1400" b="1" dirty="0" smtClean="0"/>
              <a:t>how nature manages </a:t>
            </a:r>
          </a:p>
          <a:p>
            <a:pPr algn="ctr"/>
            <a:r>
              <a:rPr lang="en-US" sz="1400" b="1" dirty="0" smtClean="0"/>
              <a:t>nutrients and uses all </a:t>
            </a:r>
          </a:p>
          <a:p>
            <a:pPr algn="ctr"/>
            <a:r>
              <a:rPr lang="en-US" sz="1400" b="1" dirty="0" smtClean="0"/>
              <a:t>available material. </a:t>
            </a:r>
          </a:p>
          <a:p>
            <a:pPr algn="ctr"/>
            <a:endParaRPr lang="en-US" sz="1400" b="1" dirty="0"/>
          </a:p>
          <a:p>
            <a:pPr algn="ctr"/>
            <a:r>
              <a:rPr lang="en-US" sz="1400" b="1" dirty="0" smtClean="0"/>
              <a:t>There</a:t>
            </a:r>
          </a:p>
          <a:p>
            <a:pPr algn="ctr"/>
            <a:r>
              <a:rPr lang="en-US" sz="1400" b="1" dirty="0" smtClean="0"/>
              <a:t> is no waste. Everything is completely cycled in and everything shares the </a:t>
            </a:r>
          </a:p>
          <a:p>
            <a:pPr algn="ctr"/>
            <a:r>
              <a:rPr lang="en-US" sz="1400" b="1" dirty="0" smtClean="0"/>
              <a:t>bounty. </a:t>
            </a:r>
          </a:p>
          <a:p>
            <a:pPr algn="ctr"/>
            <a:endParaRPr lang="en-US" sz="1400" b="1" dirty="0"/>
          </a:p>
          <a:p>
            <a:pPr algn="ctr"/>
            <a:r>
              <a:rPr lang="en-US" sz="1400" b="1" dirty="0" smtClean="0"/>
              <a:t>The end result is </a:t>
            </a:r>
          </a:p>
          <a:p>
            <a:pPr algn="ctr"/>
            <a:r>
              <a:rPr lang="en-US" sz="1400" b="1" dirty="0" smtClean="0"/>
              <a:t>great soil conditions </a:t>
            </a:r>
          </a:p>
          <a:p>
            <a:pPr algn="ctr"/>
            <a:r>
              <a:rPr lang="en-US" sz="1400" b="1" dirty="0" smtClean="0"/>
              <a:t>that continue to improve</a:t>
            </a:r>
          </a:p>
          <a:p>
            <a:pPr algn="ctr"/>
            <a:r>
              <a:rPr lang="en-US" sz="1400" b="1" dirty="0" smtClean="0"/>
              <a:t> every year!</a:t>
            </a:r>
            <a:endParaRPr lang="en-US" sz="1400" b="1" dirty="0"/>
          </a:p>
        </p:txBody>
      </p:sp>
    </p:spTree>
    <p:extLst>
      <p:ext uri="{BB962C8B-B14F-4D97-AF65-F5344CB8AC3E}">
        <p14:creationId xmlns:p14="http://schemas.microsoft.com/office/powerpoint/2010/main" val="97322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931" y="620296"/>
            <a:ext cx="7346226" cy="1336956"/>
          </a:xfrm>
        </p:spPr>
        <p:txBody>
          <a:bodyPr/>
          <a:lstStyle/>
          <a:p>
            <a:r>
              <a:rPr lang="en-US" sz="2800" dirty="0" smtClean="0">
                <a:solidFill>
                  <a:srgbClr val="000000"/>
                </a:solidFill>
              </a:rPr>
              <a:t>What our </a:t>
            </a:r>
            <a:r>
              <a:rPr lang="en-US" sz="2800" dirty="0" err="1" smtClean="0">
                <a:solidFill>
                  <a:srgbClr val="000000"/>
                </a:solidFill>
              </a:rPr>
              <a:t>Vermacompost</a:t>
            </a:r>
            <a:r>
              <a:rPr lang="en-US" sz="2800" dirty="0" smtClean="0">
                <a:solidFill>
                  <a:srgbClr val="000000"/>
                </a:solidFill>
              </a:rPr>
              <a:t> is NOT…….</a:t>
            </a:r>
            <a:endParaRPr lang="en-US" sz="2800" dirty="0">
              <a:solidFill>
                <a:srgbClr val="000000"/>
              </a:solidFill>
            </a:endParaRPr>
          </a:p>
        </p:txBody>
      </p:sp>
      <p:pic>
        <p:nvPicPr>
          <p:cNvPr id="8" name="Content Placeholder 7" descr="Screen Shot 2015-08-11 at 3.36.2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5" r="70963" b="51228"/>
          <a:stretch/>
        </p:blipFill>
        <p:spPr>
          <a:xfrm>
            <a:off x="3592603" y="1519961"/>
            <a:ext cx="2324554" cy="2118359"/>
          </a:xfrm>
          <a:prstGeom prst="rect">
            <a:avLst/>
          </a:prstGeom>
          <a:ln>
            <a:noFill/>
          </a:ln>
          <a:effectLst>
            <a:outerShdw blurRad="190500" algn="tl" rotWithShape="0">
              <a:srgbClr val="000000">
                <a:alpha val="70000"/>
              </a:srgbClr>
            </a:outerShdw>
          </a:effectLst>
        </p:spPr>
      </p:pic>
      <p:sp>
        <p:nvSpPr>
          <p:cNvPr id="3" name="TextBox 2"/>
          <p:cNvSpPr txBox="1"/>
          <p:nvPr/>
        </p:nvSpPr>
        <p:spPr>
          <a:xfrm>
            <a:off x="549275" y="3927565"/>
            <a:ext cx="8238309" cy="1938992"/>
          </a:xfrm>
          <a:prstGeom prst="rect">
            <a:avLst/>
          </a:prstGeom>
          <a:noFill/>
        </p:spPr>
        <p:txBody>
          <a:bodyPr wrap="square" rtlCol="0">
            <a:spAutoFit/>
          </a:bodyPr>
          <a:lstStyle/>
          <a:p>
            <a:pPr algn="ctr"/>
            <a:r>
              <a:rPr lang="en-US" sz="2400" dirty="0" smtClean="0"/>
              <a:t>It is NOT usually derived from any form of manure like other companies advertise. </a:t>
            </a:r>
            <a:r>
              <a:rPr lang="en-US" sz="2400" i="1" dirty="0" err="1"/>
              <a:t>VermaPlex</a:t>
            </a:r>
            <a:r>
              <a:rPr lang="en-US" sz="1200" i="1" dirty="0"/>
              <a:t>®</a:t>
            </a:r>
          </a:p>
          <a:p>
            <a:pPr algn="ctr"/>
            <a:r>
              <a:rPr lang="en-US" sz="2400" dirty="0" smtClean="0"/>
              <a:t> is derived 100% from Earth Worm Castings. If what you are buying isn’t, then you more than likely are buying plain </a:t>
            </a:r>
            <a:r>
              <a:rPr lang="en-US" sz="2400" dirty="0" err="1" smtClean="0"/>
              <a:t>ol</a:t>
            </a:r>
            <a:r>
              <a:rPr lang="en-US" sz="2400" dirty="0" smtClean="0"/>
              <a:t>’ compost folks!</a:t>
            </a:r>
            <a:endParaRPr lang="en-US" sz="2400" dirty="0"/>
          </a:p>
        </p:txBody>
      </p:sp>
    </p:spTree>
    <p:extLst>
      <p:ext uri="{BB962C8B-B14F-4D97-AF65-F5344CB8AC3E}">
        <p14:creationId xmlns:p14="http://schemas.microsoft.com/office/powerpoint/2010/main" val="4259454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55292" y="777264"/>
            <a:ext cx="8042276" cy="1336956"/>
          </a:xfrm>
        </p:spPr>
        <p:txBody>
          <a:bodyPr>
            <a:normAutofit/>
          </a:bodyPr>
          <a:lstStyle/>
          <a:p>
            <a:r>
              <a:rPr lang="en-US" sz="2300" b="1" dirty="0" err="1">
                <a:solidFill>
                  <a:schemeClr val="tx1"/>
                </a:solidFill>
              </a:rPr>
              <a:t>VermaPlex</a:t>
            </a:r>
            <a:r>
              <a:rPr lang="en-US" sz="2300" b="1" dirty="0" smtClean="0">
                <a:solidFill>
                  <a:schemeClr val="tx1"/>
                </a:solidFill>
              </a:rPr>
              <a:t>®</a:t>
            </a:r>
            <a:r>
              <a:rPr lang="en-US" sz="2300" b="1" dirty="0">
                <a:solidFill>
                  <a:schemeClr val="tx1"/>
                </a:solidFill>
              </a:rPr>
              <a:t> </a:t>
            </a:r>
            <a:r>
              <a:rPr lang="en-US" sz="2300" b="1" dirty="0" smtClean="0">
                <a:solidFill>
                  <a:schemeClr val="tx1"/>
                </a:solidFill>
              </a:rPr>
              <a:t>&amp; </a:t>
            </a:r>
            <a:r>
              <a:rPr lang="en-US" sz="2300" b="1" dirty="0" smtClean="0"/>
              <a:t>Pure Black Castings</a:t>
            </a:r>
            <a:r>
              <a:rPr lang="en-US" sz="2000" b="1" dirty="0"/>
              <a:t>™</a:t>
            </a:r>
            <a:r>
              <a:rPr lang="en-US" sz="2300" b="1" dirty="0"/>
              <a:t/>
            </a:r>
            <a:br>
              <a:rPr lang="en-US" sz="2300" b="1" dirty="0"/>
            </a:br>
            <a:endParaRPr lang="en-US" sz="2300" b="1" dirty="0">
              <a:solidFill>
                <a:schemeClr val="tx1"/>
              </a:solidFill>
            </a:endParaRPr>
          </a:p>
        </p:txBody>
      </p:sp>
      <p:sp>
        <p:nvSpPr>
          <p:cNvPr id="6" name="Content Placeholder 5"/>
          <p:cNvSpPr>
            <a:spLocks noGrp="1"/>
          </p:cNvSpPr>
          <p:nvPr>
            <p:ph sz="half" idx="1"/>
          </p:nvPr>
        </p:nvSpPr>
        <p:spPr>
          <a:xfrm>
            <a:off x="1030205" y="1582069"/>
            <a:ext cx="8042276" cy="5062812"/>
          </a:xfrm>
        </p:spPr>
        <p:txBody>
          <a:bodyPr>
            <a:normAutofit/>
          </a:bodyPr>
          <a:lstStyle/>
          <a:p>
            <a:r>
              <a:rPr lang="en-US" dirty="0" smtClean="0">
                <a:solidFill>
                  <a:schemeClr val="tx1"/>
                </a:solidFill>
              </a:rPr>
              <a:t>Helps </a:t>
            </a:r>
            <a:r>
              <a:rPr lang="en-US" dirty="0">
                <a:solidFill>
                  <a:schemeClr val="tx1"/>
                </a:solidFill>
              </a:rPr>
              <a:t>the soil regulate itself. In nature, soil chemistry is self-regulating: microbes in the soil consume organic matter, inorganic matter, water, and other nutrients, and regulate their levels as needed.</a:t>
            </a:r>
          </a:p>
          <a:p>
            <a:r>
              <a:rPr lang="en-US" dirty="0">
                <a:solidFill>
                  <a:schemeClr val="tx1"/>
                </a:solidFill>
              </a:rPr>
              <a:t>Feed plants without burning them. </a:t>
            </a:r>
            <a:r>
              <a:rPr lang="en-US" dirty="0" err="1" smtClean="0">
                <a:solidFill>
                  <a:schemeClr val="tx1"/>
                </a:solidFill>
              </a:rPr>
              <a:t>VermaPlex</a:t>
            </a:r>
            <a:r>
              <a:rPr lang="en-US" dirty="0" smtClean="0">
                <a:solidFill>
                  <a:schemeClr val="tx1"/>
                </a:solidFill>
              </a:rPr>
              <a:t>® &amp; </a:t>
            </a:r>
            <a:r>
              <a:rPr lang="en-US" dirty="0" smtClean="0"/>
              <a:t>Pure </a:t>
            </a:r>
            <a:r>
              <a:rPr lang="en-US" dirty="0"/>
              <a:t>Black Castings™</a:t>
            </a:r>
          </a:p>
          <a:p>
            <a:r>
              <a:rPr lang="en-US" dirty="0" smtClean="0">
                <a:solidFill>
                  <a:schemeClr val="tx1"/>
                </a:solidFill>
              </a:rPr>
              <a:t> </a:t>
            </a:r>
            <a:r>
              <a:rPr lang="en-US" dirty="0">
                <a:solidFill>
                  <a:schemeClr val="tx1"/>
                </a:solidFill>
              </a:rPr>
              <a:t>may also reduce dependence on traditional fertilizers, which can burn plants and pollute the environment</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230" y="5424721"/>
            <a:ext cx="933314" cy="9046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286" y="4436406"/>
            <a:ext cx="2187363" cy="2352003"/>
          </a:xfrm>
          <a:prstGeom prst="rect">
            <a:avLst/>
          </a:prstGeom>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748" y="226006"/>
            <a:ext cx="1663881" cy="1356063"/>
          </a:xfrm>
          <a:prstGeom prst="rect">
            <a:avLst/>
          </a:prstGeom>
          <a:effectLst>
            <a:softEdge rad="127000"/>
          </a:effectLst>
        </p:spPr>
      </p:pic>
    </p:spTree>
    <p:extLst>
      <p:ext uri="{BB962C8B-B14F-4D97-AF65-F5344CB8AC3E}">
        <p14:creationId xmlns:p14="http://schemas.microsoft.com/office/powerpoint/2010/main" val="2747912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37844" y="621206"/>
            <a:ext cx="6589200" cy="1280890"/>
          </a:xfrm>
        </p:spPr>
        <p:txBody>
          <a:bodyPr/>
          <a:lstStyle/>
          <a:p>
            <a:pPr algn="ctr"/>
            <a:r>
              <a:rPr lang="en-US" sz="2400" dirty="0" smtClean="0">
                <a:solidFill>
                  <a:schemeClr val="tx1"/>
                </a:solidFill>
                <a:effectLst>
                  <a:outerShdw blurRad="38100" dist="38100" dir="2700000" algn="tl">
                    <a:srgbClr val="000000">
                      <a:alpha val="43137"/>
                    </a:srgbClr>
                  </a:outerShdw>
                </a:effectLst>
              </a:rPr>
              <a:t>Our Facility in South Carolina</a:t>
            </a:r>
            <a:br>
              <a:rPr lang="en-US" sz="2400" dirty="0" smtClean="0">
                <a:solidFill>
                  <a:schemeClr val="tx1"/>
                </a:solidFill>
                <a:effectLst>
                  <a:outerShdw blurRad="38100" dist="38100" dir="2700000" algn="tl">
                    <a:srgbClr val="000000">
                      <a:alpha val="43137"/>
                    </a:srgbClr>
                  </a:outerShdw>
                </a:effectLst>
              </a:rPr>
            </a:br>
            <a:r>
              <a:rPr lang="en-US" sz="2400" dirty="0" smtClean="0">
                <a:solidFill>
                  <a:schemeClr val="tx1"/>
                </a:solidFill>
                <a:effectLst>
                  <a:outerShdw blurRad="38100" dist="38100" dir="2700000" algn="tl">
                    <a:srgbClr val="000000">
                      <a:alpha val="43137"/>
                    </a:srgbClr>
                  </a:outerShdw>
                </a:effectLst>
              </a:rPr>
              <a:t>Ironwood Farms</a:t>
            </a:r>
            <a:endParaRPr lang="en-US" sz="2400"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916940" y="5570512"/>
            <a:ext cx="8042276" cy="680359"/>
          </a:xfrm>
        </p:spPr>
        <p:txBody>
          <a:bodyPr>
            <a:normAutofit fontScale="47500" lnSpcReduction="20000"/>
          </a:bodyPr>
          <a:lstStyle/>
          <a:p>
            <a:pPr marL="0" indent="0" algn="ctr">
              <a:buNone/>
            </a:pPr>
            <a:endParaRPr lang="en-US" dirty="0" smtClean="0"/>
          </a:p>
          <a:p>
            <a:pPr marL="0" indent="0" algn="ctr">
              <a:buNone/>
            </a:pPr>
            <a:r>
              <a:rPr lang="en-US" sz="2900" b="1" i="1" dirty="0" smtClean="0">
                <a:solidFill>
                  <a:schemeClr val="tx1"/>
                </a:solidFill>
              </a:rPr>
              <a:t>Always made with100% pure Earthworm Castings! Consistent, Uniform, Verifiable, OMRI Listed!</a:t>
            </a:r>
          </a:p>
          <a:p>
            <a:pPr marL="0" indent="0">
              <a:buNone/>
            </a:pPr>
            <a:endParaRPr lang="en-US" sz="2900" b="1" i="1" dirty="0" smtClean="0">
              <a:solidFill>
                <a:schemeClr val="bg1"/>
              </a:solidFill>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3550" y="1844453"/>
            <a:ext cx="4797788" cy="3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516" y="436508"/>
            <a:ext cx="1246850" cy="893465"/>
          </a:xfrm>
          <a:prstGeom prst="rect">
            <a:avLst/>
          </a:prstGeom>
        </p:spPr>
      </p:pic>
    </p:spTree>
    <p:extLst>
      <p:ext uri="{BB962C8B-B14F-4D97-AF65-F5344CB8AC3E}">
        <p14:creationId xmlns:p14="http://schemas.microsoft.com/office/powerpoint/2010/main" val="113671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4638" y="596086"/>
            <a:ext cx="3372345" cy="4496460"/>
          </a:xfrm>
          <a:prstGeom prst="rect">
            <a:avLst/>
          </a:prstGeom>
          <a:ln>
            <a:noFill/>
          </a:ln>
          <a:effectLst>
            <a:outerShdw blurRad="190500" algn="tl" rotWithShape="0">
              <a:srgbClr val="000000">
                <a:alpha val="70000"/>
              </a:srgbClr>
            </a:outerShdw>
          </a:effectLst>
        </p:spPr>
      </p:pic>
      <p:sp>
        <p:nvSpPr>
          <p:cNvPr id="3" name="TextBox 2"/>
          <p:cNvSpPr txBox="1"/>
          <p:nvPr/>
        </p:nvSpPr>
        <p:spPr>
          <a:xfrm>
            <a:off x="5823313" y="5140885"/>
            <a:ext cx="2551612" cy="369332"/>
          </a:xfrm>
          <a:prstGeom prst="rect">
            <a:avLst/>
          </a:prstGeom>
          <a:noFill/>
        </p:spPr>
        <p:txBody>
          <a:bodyPr wrap="square" rtlCol="0">
            <a:spAutoFit/>
          </a:bodyPr>
          <a:lstStyle/>
          <a:p>
            <a:r>
              <a:rPr lang="en-US" i="1" dirty="0" smtClean="0"/>
              <a:t>New label design! </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79" y="2973796"/>
            <a:ext cx="2001818" cy="1322190"/>
          </a:xfrm>
          <a:prstGeom prst="rect">
            <a:avLst/>
          </a:prstGeom>
        </p:spPr>
      </p:pic>
      <p:sp>
        <p:nvSpPr>
          <p:cNvPr id="8" name="TextBox 7"/>
          <p:cNvSpPr txBox="1"/>
          <p:nvPr/>
        </p:nvSpPr>
        <p:spPr>
          <a:xfrm>
            <a:off x="2161211" y="4540721"/>
            <a:ext cx="2290353" cy="784830"/>
          </a:xfrm>
          <a:prstGeom prst="rect">
            <a:avLst/>
          </a:prstGeom>
          <a:noFill/>
        </p:spPr>
        <p:txBody>
          <a:bodyPr wrap="square" rtlCol="0">
            <a:spAutoFit/>
          </a:bodyPr>
          <a:lstStyle/>
          <a:p>
            <a:pPr marL="114300" marR="0" indent="0" algn="ctr">
              <a:spcBef>
                <a:spcPts val="0"/>
              </a:spcBef>
              <a:spcAft>
                <a:spcPts val="1000"/>
              </a:spcAft>
              <a:buNone/>
            </a:pPr>
            <a:r>
              <a:rPr lang="en-US" sz="900" b="1" dirty="0">
                <a:solidFill>
                  <a:schemeClr val="accent4">
                    <a:lumMod val="50000"/>
                  </a:schemeClr>
                </a:solidFill>
              </a:rPr>
              <a:t>A root mass after treatment with </a:t>
            </a:r>
            <a:r>
              <a:rPr lang="en-US" sz="900" b="1" dirty="0" err="1">
                <a:solidFill>
                  <a:schemeClr val="accent4">
                    <a:lumMod val="50000"/>
                  </a:schemeClr>
                </a:solidFill>
              </a:rPr>
              <a:t>VermaPlex</a:t>
            </a:r>
            <a:r>
              <a:rPr lang="en-US" sz="900" b="1" dirty="0">
                <a:solidFill>
                  <a:schemeClr val="accent4">
                    <a:lumMod val="50000"/>
                  </a:schemeClr>
                </a:solidFill>
              </a:rPr>
              <a:t>® and </a:t>
            </a:r>
            <a:r>
              <a:rPr lang="en-US" sz="900" b="1" dirty="0" smtClean="0">
                <a:solidFill>
                  <a:schemeClr val="accent4">
                    <a:lumMod val="50000"/>
                  </a:schemeClr>
                </a:solidFill>
              </a:rPr>
              <a:t>Black </a:t>
            </a:r>
            <a:r>
              <a:rPr lang="en-US" sz="900" b="1" dirty="0">
                <a:solidFill>
                  <a:schemeClr val="accent4">
                    <a:lumMod val="50000"/>
                  </a:schemeClr>
                </a:solidFill>
              </a:rPr>
              <a:t>Castings™</a:t>
            </a:r>
            <a:r>
              <a:rPr lang="en-US" sz="900" b="1" dirty="0" smtClean="0">
                <a:solidFill>
                  <a:schemeClr val="accent4">
                    <a:lumMod val="50000"/>
                  </a:schemeClr>
                </a:solidFill>
              </a:rPr>
              <a:t>. </a:t>
            </a:r>
            <a:r>
              <a:rPr lang="en-US" sz="900" b="1" dirty="0">
                <a:solidFill>
                  <a:schemeClr val="accent4">
                    <a:lumMod val="50000"/>
                  </a:schemeClr>
                </a:solidFill>
              </a:rPr>
              <a:t>Hairy roots are a sign of healthy plants and, just as important, healthy soil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212" y="443146"/>
            <a:ext cx="1105222" cy="10713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748" y="5843915"/>
            <a:ext cx="1606958" cy="8487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1200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846" y="357732"/>
            <a:ext cx="5024845" cy="3534999"/>
          </a:xfrm>
          <a:prstGeom prst="rect">
            <a:avLst/>
          </a:prstGeom>
        </p:spPr>
      </p:pic>
      <p:sp>
        <p:nvSpPr>
          <p:cNvPr id="6" name="Content Placeholder 2"/>
          <p:cNvSpPr>
            <a:spLocks noGrp="1"/>
          </p:cNvSpPr>
          <p:nvPr>
            <p:ph idx="1"/>
          </p:nvPr>
        </p:nvSpPr>
        <p:spPr>
          <a:xfrm>
            <a:off x="439131" y="4088675"/>
            <a:ext cx="8377644" cy="3457303"/>
          </a:xfrm>
        </p:spPr>
        <p:txBody>
          <a:bodyPr>
            <a:normAutofit/>
          </a:bodyPr>
          <a:lstStyle/>
          <a:p>
            <a:pPr algn="ctr"/>
            <a:r>
              <a:rPr lang="en-US" sz="1300" dirty="0" smtClean="0">
                <a:solidFill>
                  <a:schemeClr val="tx1"/>
                </a:solidFill>
              </a:rPr>
              <a:t>Ammonium Nitrate </a:t>
            </a:r>
            <a:r>
              <a:rPr lang="en-US" sz="1300" dirty="0">
                <a:solidFill>
                  <a:schemeClr val="tx1"/>
                </a:solidFill>
              </a:rPr>
              <a:t>is a useful form of nitrogen because it is biologically available to plants and is therefore a valuable fertilizer. However, excessive levels of nitrate in drinking water can produce negative health impacts on infant humans and animals. </a:t>
            </a:r>
            <a:r>
              <a:rPr lang="en-US" sz="1300" dirty="0" smtClean="0">
                <a:solidFill>
                  <a:schemeClr val="tx1"/>
                </a:solidFill>
              </a:rPr>
              <a:t>To </a:t>
            </a:r>
            <a:r>
              <a:rPr lang="en-US" sz="1300" dirty="0">
                <a:solidFill>
                  <a:schemeClr val="tx1"/>
                </a:solidFill>
              </a:rPr>
              <a:t>protect human health, EPA has set a drinking water Maximum Contaminant Level (MCL) of 10 mg/l for nitrate-nitrogen. Once a water source is contaminated, the costs of protecting consumers from nitrate exposure can be significant. Nitrate is not removed by conventional drinking water treatment processes; its removal requires additional, relatively expensive treatment units.</a:t>
            </a:r>
          </a:p>
          <a:p>
            <a:pPr algn="ctr"/>
            <a:r>
              <a:rPr lang="en-US" sz="1300" dirty="0">
                <a:solidFill>
                  <a:schemeClr val="tx1"/>
                </a:solidFill>
              </a:rPr>
              <a:t>Nitrogen in livestock manure is almost always in the organic, ammonia or ammonium form but may become oxidized to nitrate after being diluted. It can reach surface waters via direct discharge of animal wastes. </a:t>
            </a:r>
            <a:r>
              <a:rPr lang="en-US" sz="1300" dirty="0" smtClean="0">
                <a:solidFill>
                  <a:schemeClr val="tx1"/>
                </a:solidFill>
              </a:rPr>
              <a:t>Nitrate </a:t>
            </a:r>
            <a:r>
              <a:rPr lang="en-US" sz="1300" dirty="0">
                <a:solidFill>
                  <a:schemeClr val="tx1"/>
                </a:solidFill>
              </a:rPr>
              <a:t>is water soluble and moves freely through most soils. Nitrate contributions to surface water from agriculture are primarily from groundwater connections and other subsurface flows rather than overland runoff (Follett, 1995).</a:t>
            </a:r>
          </a:p>
          <a:p>
            <a:pPr algn="ctr"/>
            <a:endParaRPr lang="en-US" sz="1400" dirty="0">
              <a:solidFill>
                <a:schemeClr val="tx1"/>
              </a:solidFill>
            </a:endParaRPr>
          </a:p>
        </p:txBody>
      </p:sp>
    </p:spTree>
    <p:extLst>
      <p:ext uri="{BB962C8B-B14F-4D97-AF65-F5344CB8AC3E}">
        <p14:creationId xmlns:p14="http://schemas.microsoft.com/office/powerpoint/2010/main" val="31382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525" y="704893"/>
            <a:ext cx="7181850" cy="5386090"/>
          </a:xfrm>
          <a:prstGeom prst="rect">
            <a:avLst/>
          </a:prstGeom>
        </p:spPr>
        <p:txBody>
          <a:bodyPr wrap="square">
            <a:spAutoFit/>
          </a:bodyPr>
          <a:lstStyle/>
          <a:p>
            <a:r>
              <a:rPr lang="en-US" b="1" dirty="0"/>
              <a:t>What Urea does to the soil</a:t>
            </a:r>
            <a:r>
              <a:rPr lang="en-US" b="1" dirty="0" smtClean="0"/>
              <a:t>:</a:t>
            </a:r>
          </a:p>
          <a:p>
            <a:r>
              <a:rPr lang="en-US" dirty="0"/>
              <a:t/>
            </a:r>
            <a:br>
              <a:rPr lang="en-US" dirty="0"/>
            </a:br>
            <a:r>
              <a:rPr lang="en-US" sz="1600" i="1" dirty="0"/>
              <a:t>There are two ways to sterilize the soil, using chemicals and using heat. </a:t>
            </a:r>
            <a:endParaRPr lang="en-US" sz="1600" i="1" dirty="0" smtClean="0"/>
          </a:p>
          <a:p>
            <a:endParaRPr lang="en-US" sz="400" i="1" dirty="0" smtClean="0"/>
          </a:p>
          <a:p>
            <a:pPr marL="285750" indent="-285750">
              <a:buFontTx/>
              <a:buChar char="-"/>
            </a:pPr>
            <a:r>
              <a:rPr lang="en-US" sz="1600" i="1" dirty="0"/>
              <a:t>Urea is a chemical that sterilizes the soil by killing off all the good bacteria normally found living in the soil</a:t>
            </a:r>
            <a:r>
              <a:rPr lang="en-US" sz="1600" i="1" dirty="0" smtClean="0"/>
              <a:t>.</a:t>
            </a:r>
          </a:p>
          <a:p>
            <a:endParaRPr lang="en-US" sz="400" i="1" dirty="0"/>
          </a:p>
          <a:p>
            <a:pPr marL="285750" indent="-285750">
              <a:buFontTx/>
              <a:buChar char="-"/>
            </a:pPr>
            <a:r>
              <a:rPr lang="en-US" sz="1600" i="1" dirty="0" smtClean="0"/>
              <a:t>Urea, </a:t>
            </a:r>
            <a:r>
              <a:rPr lang="en-US" sz="1600" i="1" dirty="0"/>
              <a:t>because of its identical molecular </a:t>
            </a:r>
            <a:r>
              <a:rPr lang="en-US" sz="1600" i="1" dirty="0" smtClean="0"/>
              <a:t>structure, </a:t>
            </a:r>
            <a:r>
              <a:rPr lang="en-US" sz="1600" i="1" dirty="0"/>
              <a:t>is mistaken by bacteria and plants as a food source. Because Urea is a much more concentrated source of nitrogen, the bacteria are not fed but are actually destroyed leaving behind a mutated form of bacteria which the plants cannot use. </a:t>
            </a:r>
            <a:endParaRPr lang="en-US" sz="1600" i="1" dirty="0" smtClean="0"/>
          </a:p>
          <a:p>
            <a:endParaRPr lang="en-US" sz="400" i="1" dirty="0" smtClean="0"/>
          </a:p>
          <a:p>
            <a:pPr marL="285750" indent="-285750">
              <a:buFontTx/>
              <a:buChar char="-"/>
            </a:pPr>
            <a:r>
              <a:rPr lang="en-US" sz="1600" i="1" dirty="0" smtClean="0"/>
              <a:t>Slowly </a:t>
            </a:r>
            <a:r>
              <a:rPr lang="en-US" sz="1600" i="1" dirty="0"/>
              <a:t>plants find themselves weakening, starving from lack of proper nutritionist and stressed out. </a:t>
            </a:r>
            <a:endParaRPr lang="en-US" sz="1600" i="1" dirty="0" smtClean="0"/>
          </a:p>
          <a:p>
            <a:endParaRPr lang="en-US" sz="400" i="1" dirty="0" smtClean="0"/>
          </a:p>
          <a:p>
            <a:pPr marL="285750" indent="-285750">
              <a:buFontTx/>
              <a:buChar char="-"/>
            </a:pPr>
            <a:r>
              <a:rPr lang="en-US" sz="1600" i="1" dirty="0" smtClean="0"/>
              <a:t>Their </a:t>
            </a:r>
            <a:r>
              <a:rPr lang="en-US" sz="1600" i="1" dirty="0"/>
              <a:t>root systems no longer function as they should. </a:t>
            </a:r>
            <a:endParaRPr lang="en-US" sz="1600" i="1" dirty="0" smtClean="0"/>
          </a:p>
          <a:p>
            <a:endParaRPr lang="en-US" sz="400" i="1" dirty="0" smtClean="0"/>
          </a:p>
          <a:p>
            <a:pPr marL="285750" indent="-285750">
              <a:buFontTx/>
              <a:buChar char="-"/>
            </a:pPr>
            <a:r>
              <a:rPr lang="en-US" sz="1600" i="1" dirty="0" smtClean="0"/>
              <a:t>They </a:t>
            </a:r>
            <a:r>
              <a:rPr lang="en-US" sz="1600" i="1" dirty="0"/>
              <a:t>depend more &amp; more on their chemical ‘hit’ to provide nutrition for </a:t>
            </a:r>
            <a:r>
              <a:rPr lang="en-US" sz="1600" i="1" dirty="0" smtClean="0"/>
              <a:t>them. </a:t>
            </a:r>
          </a:p>
          <a:p>
            <a:endParaRPr lang="en-US" sz="400" i="1" dirty="0" smtClean="0"/>
          </a:p>
          <a:p>
            <a:pPr marL="285750" indent="-285750">
              <a:buFontTx/>
              <a:buChar char="-"/>
            </a:pPr>
            <a:r>
              <a:rPr lang="en-US" sz="1600" i="1" dirty="0" smtClean="0"/>
              <a:t>The </a:t>
            </a:r>
            <a:r>
              <a:rPr lang="en-US" sz="1600" i="1" dirty="0"/>
              <a:t>soils natural bacterial system is converted into </a:t>
            </a:r>
            <a:r>
              <a:rPr lang="en-US" sz="1600" i="1" dirty="0" smtClean="0"/>
              <a:t>one </a:t>
            </a:r>
            <a:r>
              <a:rPr lang="en-US" sz="1600" i="1" dirty="0"/>
              <a:t>that cannot be used by plants root </a:t>
            </a:r>
            <a:r>
              <a:rPr lang="en-US" sz="1600" i="1" dirty="0" smtClean="0"/>
              <a:t>systems </a:t>
            </a:r>
            <a:r>
              <a:rPr lang="en-US" sz="1600" i="1" dirty="0"/>
              <a:t>for food </a:t>
            </a:r>
            <a:endParaRPr lang="en-US" sz="1600" i="1" dirty="0" smtClean="0"/>
          </a:p>
          <a:p>
            <a:r>
              <a:rPr lang="en-US" sz="1600" i="1" dirty="0"/>
              <a:t> </a:t>
            </a:r>
            <a:r>
              <a:rPr lang="en-US" sz="1600" i="1" dirty="0" smtClean="0"/>
              <a:t>    </a:t>
            </a:r>
            <a:r>
              <a:rPr lang="en-US" sz="1600" i="1" dirty="0" smtClean="0"/>
              <a:t>absorption but instead the </a:t>
            </a:r>
            <a:r>
              <a:rPr lang="en-US" sz="1600" i="1" dirty="0"/>
              <a:t>bad bacteria </a:t>
            </a:r>
            <a:endParaRPr lang="en-US" sz="1600" i="1" dirty="0" smtClean="0"/>
          </a:p>
          <a:p>
            <a:r>
              <a:rPr lang="en-US" sz="1600" i="1" dirty="0" smtClean="0"/>
              <a:t>     t</a:t>
            </a:r>
            <a:r>
              <a:rPr lang="en-US" sz="1600" i="1" dirty="0" smtClean="0"/>
              <a:t>hemselves begin </a:t>
            </a:r>
            <a:r>
              <a:rPr lang="en-US" sz="1600" i="1" dirty="0"/>
              <a:t>to </a:t>
            </a:r>
            <a:r>
              <a:rPr lang="en-US" sz="1600" i="1" dirty="0" smtClean="0"/>
              <a:t>feed </a:t>
            </a:r>
            <a:r>
              <a:rPr lang="en-US" sz="1600" i="1" dirty="0"/>
              <a:t>off </a:t>
            </a:r>
            <a:r>
              <a:rPr lang="en-US" sz="1600" i="1" dirty="0" smtClean="0"/>
              <a:t>the </a:t>
            </a:r>
            <a:r>
              <a:rPr lang="en-US" sz="1600" i="1" dirty="0"/>
              <a:t>plants</a:t>
            </a:r>
            <a:r>
              <a:rPr lang="en-US" sz="1600" i="1"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175" y="5245893"/>
            <a:ext cx="2133600" cy="1423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129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954" y="306225"/>
            <a:ext cx="6810102" cy="5909310"/>
          </a:xfrm>
          <a:prstGeom prst="rect">
            <a:avLst/>
          </a:prstGeom>
        </p:spPr>
        <p:txBody>
          <a:bodyPr wrap="square">
            <a:spAutoFit/>
          </a:bodyPr>
          <a:lstStyle/>
          <a:p>
            <a:r>
              <a:rPr lang="en-US" b="1" dirty="0"/>
              <a:t>What Urea does to the Plants</a:t>
            </a:r>
            <a:r>
              <a:rPr lang="en-US" b="1" dirty="0" smtClean="0"/>
              <a:t>:</a:t>
            </a:r>
          </a:p>
          <a:p>
            <a:pPr algn="ctr"/>
            <a:r>
              <a:rPr lang="en-US" dirty="0"/>
              <a:t/>
            </a:r>
            <a:br>
              <a:rPr lang="en-US" dirty="0"/>
            </a:br>
            <a:r>
              <a:rPr lang="en-US" b="1" i="1" dirty="0" smtClean="0"/>
              <a:t>The </a:t>
            </a:r>
            <a:r>
              <a:rPr lang="en-US" b="1" i="1" dirty="0"/>
              <a:t>plants get an immediate ‘relief’ when you apply or </a:t>
            </a:r>
            <a:r>
              <a:rPr lang="en-US" b="1" i="1" dirty="0" smtClean="0"/>
              <a:t>  spray </a:t>
            </a:r>
            <a:r>
              <a:rPr lang="en-US" b="1" i="1" dirty="0"/>
              <a:t>fertilizers based on urea or some other chemical form of high nitrogen, but as it wears off the plants return to their weakened state and become even more stressed. </a:t>
            </a:r>
            <a:endParaRPr lang="en-US" b="1" i="1" dirty="0" smtClean="0"/>
          </a:p>
          <a:p>
            <a:pPr marL="285750" indent="-285750">
              <a:buFontTx/>
              <a:buChar char="-"/>
            </a:pPr>
            <a:r>
              <a:rPr lang="en-US" dirty="0" smtClean="0"/>
              <a:t>This </a:t>
            </a:r>
            <a:r>
              <a:rPr lang="en-US" dirty="0"/>
              <a:t>process is repeated over and over again. </a:t>
            </a:r>
            <a:endParaRPr lang="en-US" dirty="0" smtClean="0"/>
          </a:p>
          <a:p>
            <a:pPr marL="285750" indent="-285750">
              <a:buFontTx/>
              <a:buChar char="-"/>
            </a:pPr>
            <a:r>
              <a:rPr lang="en-US" dirty="0" smtClean="0"/>
              <a:t>Less </a:t>
            </a:r>
            <a:r>
              <a:rPr lang="en-US" dirty="0"/>
              <a:t>soil </a:t>
            </a:r>
            <a:r>
              <a:rPr lang="en-US" dirty="0" smtClean="0"/>
              <a:t>bacterium, less </a:t>
            </a:r>
            <a:r>
              <a:rPr lang="en-US" dirty="0"/>
              <a:t>root hair which equal less food being absorbed by the plants which means less energy, less minerals, more stress. </a:t>
            </a:r>
            <a:endParaRPr lang="en-US" dirty="0" smtClean="0"/>
          </a:p>
          <a:p>
            <a:pPr marL="285750" indent="-285750">
              <a:buFontTx/>
              <a:buChar char="-"/>
            </a:pPr>
            <a:r>
              <a:rPr lang="en-US" dirty="0" smtClean="0"/>
              <a:t>Many </a:t>
            </a:r>
            <a:r>
              <a:rPr lang="en-US" dirty="0"/>
              <a:t>chemical fertilizers are now using timed release fertilizers that release their ‘hits’ over a time, thus reducing down time. </a:t>
            </a:r>
            <a:endParaRPr lang="en-US" dirty="0" smtClean="0"/>
          </a:p>
          <a:p>
            <a:pPr marL="285750" indent="-285750">
              <a:buFontTx/>
              <a:buChar char="-"/>
            </a:pPr>
            <a:r>
              <a:rPr lang="en-US" dirty="0" smtClean="0"/>
              <a:t>However </a:t>
            </a:r>
            <a:r>
              <a:rPr lang="en-US" dirty="0"/>
              <a:t>this is not the case at all, instead the timed release fertilizers merely are increasing stress. Now Plants are stressed out all of the time! </a:t>
            </a:r>
            <a:endParaRPr lang="en-US" dirty="0" smtClean="0"/>
          </a:p>
          <a:p>
            <a:pPr marL="285750" indent="-285750">
              <a:buFontTx/>
              <a:buChar char="-"/>
            </a:pPr>
            <a:r>
              <a:rPr lang="en-US" dirty="0" smtClean="0"/>
              <a:t>Fertilizer </a:t>
            </a:r>
            <a:r>
              <a:rPr lang="en-US" dirty="0"/>
              <a:t>companies are also adding more nutrients to their Urea based fertilizers to help plants </a:t>
            </a:r>
            <a:endParaRPr lang="en-US" dirty="0" smtClean="0"/>
          </a:p>
          <a:p>
            <a:r>
              <a:rPr lang="en-US" dirty="0"/>
              <a:t> </a:t>
            </a:r>
            <a:r>
              <a:rPr lang="en-US" dirty="0" smtClean="0"/>
              <a:t>    </a:t>
            </a:r>
            <a:r>
              <a:rPr lang="en-US" dirty="0" smtClean="0"/>
              <a:t>last longer. Plants </a:t>
            </a:r>
            <a:r>
              <a:rPr lang="en-US" dirty="0"/>
              <a:t>thus stressed out </a:t>
            </a:r>
            <a:r>
              <a:rPr lang="en-US" dirty="0" smtClean="0"/>
              <a:t>are</a:t>
            </a:r>
          </a:p>
          <a:p>
            <a:r>
              <a:rPr lang="en-US" dirty="0"/>
              <a:t> </a:t>
            </a:r>
            <a:r>
              <a:rPr lang="en-US" dirty="0" smtClean="0"/>
              <a:t>   </a:t>
            </a:r>
            <a:r>
              <a:rPr lang="en-US" dirty="0"/>
              <a:t> </a:t>
            </a:r>
            <a:r>
              <a:rPr lang="en-US" dirty="0" smtClean="0"/>
              <a:t>more inclined </a:t>
            </a:r>
            <a:r>
              <a:rPr lang="en-US" dirty="0"/>
              <a:t>to </a:t>
            </a:r>
            <a:r>
              <a:rPr lang="en-US" dirty="0" smtClean="0"/>
              <a:t>disease </a:t>
            </a:r>
            <a:r>
              <a:rPr lang="en-US" dirty="0"/>
              <a:t>and </a:t>
            </a:r>
            <a:r>
              <a:rPr lang="en-US" dirty="0" smtClean="0"/>
              <a:t>pest </a:t>
            </a:r>
          </a:p>
          <a:p>
            <a:r>
              <a:rPr lang="en-US" dirty="0"/>
              <a:t> </a:t>
            </a:r>
            <a:r>
              <a:rPr lang="en-US" dirty="0" smtClean="0"/>
              <a:t>    </a:t>
            </a:r>
            <a:r>
              <a:rPr lang="en-US" dirty="0" smtClean="0"/>
              <a:t>attacks then </a:t>
            </a:r>
            <a:r>
              <a:rPr lang="en-US" dirty="0"/>
              <a:t>organically </a:t>
            </a:r>
            <a:r>
              <a:rPr lang="en-US" dirty="0" smtClean="0"/>
              <a:t>grown </a:t>
            </a:r>
            <a:r>
              <a:rPr lang="en-US" dirty="0"/>
              <a:t>plants.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056" y="5191121"/>
            <a:ext cx="2181225" cy="14450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63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5063" y="5037670"/>
            <a:ext cx="8247018" cy="2215991"/>
          </a:xfrm>
          <a:prstGeom prst="rect">
            <a:avLst/>
          </a:prstGeom>
        </p:spPr>
        <p:txBody>
          <a:bodyPr wrap="square">
            <a:spAutoFit/>
          </a:bodyPr>
          <a:lstStyle/>
          <a:p>
            <a:pPr algn="ctr"/>
            <a:endParaRPr lang="en-US" b="1" dirty="0" smtClean="0">
              <a:solidFill>
                <a:schemeClr val="bg1"/>
              </a:solidFill>
            </a:endParaRPr>
          </a:p>
          <a:p>
            <a:pPr algn="ctr"/>
            <a:endParaRPr lang="en-US" b="1" dirty="0">
              <a:solidFill>
                <a:schemeClr val="bg1"/>
              </a:solidFill>
            </a:endParaRPr>
          </a:p>
          <a:p>
            <a:pPr algn="ctr"/>
            <a:endParaRPr lang="en-US" b="1" dirty="0" smtClean="0">
              <a:solidFill>
                <a:schemeClr val="bg1"/>
              </a:solidFill>
            </a:endParaRPr>
          </a:p>
          <a:p>
            <a:pPr algn="ctr"/>
            <a:r>
              <a:rPr lang="en-US" sz="1600" b="1" dirty="0" smtClean="0"/>
              <a:t>Remember</a:t>
            </a:r>
            <a:r>
              <a:rPr lang="en-US" sz="1600" b="1" dirty="0"/>
              <a:t>: High Nitrogen=High Stress=Disease/Pests=Low Minerals=Low Nutrient levels=Low Energy, High Energy=High Nutrient Levels=No Stress=No Pests/ Diseases!</a:t>
            </a:r>
            <a:endParaRPr lang="en-US" sz="1600" dirty="0"/>
          </a:p>
          <a:p>
            <a:pPr algn="ctr"/>
            <a:endParaRPr lang="en-US" b="1" i="1" dirty="0" smtClean="0">
              <a:solidFill>
                <a:schemeClr val="bg1"/>
              </a:solidFill>
            </a:endParaRPr>
          </a:p>
          <a:p>
            <a:pPr algn="ctr"/>
            <a:endParaRPr lang="en-US" b="1" i="1" dirty="0" smtClean="0">
              <a:solidFill>
                <a:schemeClr val="bg1"/>
              </a:solidFill>
            </a:endParaRPr>
          </a:p>
        </p:txBody>
      </p:sp>
      <p:sp>
        <p:nvSpPr>
          <p:cNvPr id="4" name="TextBox 3"/>
          <p:cNvSpPr txBox="1"/>
          <p:nvPr/>
        </p:nvSpPr>
        <p:spPr>
          <a:xfrm>
            <a:off x="1489166" y="204148"/>
            <a:ext cx="7193280" cy="4308872"/>
          </a:xfrm>
          <a:prstGeom prst="rect">
            <a:avLst/>
          </a:prstGeom>
          <a:noFill/>
        </p:spPr>
        <p:txBody>
          <a:bodyPr wrap="square" rtlCol="0">
            <a:spAutoFit/>
          </a:bodyPr>
          <a:lstStyle/>
          <a:p>
            <a:endParaRPr lang="en-US" sz="2000" i="1" dirty="0" smtClean="0"/>
          </a:p>
          <a:p>
            <a:endParaRPr lang="en-US" sz="2000" i="1" dirty="0"/>
          </a:p>
          <a:p>
            <a:r>
              <a:rPr lang="en-US" i="1" dirty="0" smtClean="0"/>
              <a:t>Ammonia Nitrate and Urea provide plant fertility that is used up almost immediately. Whatever is left behind, (which can be a significant amount at times), leaches out and becomes a water contaminant and can even damage ponds &amp; lakes by causing excessive algae bloom which, in turn, lowers oxygen levels in the water; creates toxins that leach into the water. </a:t>
            </a:r>
          </a:p>
          <a:p>
            <a:endParaRPr lang="en-US" i="1" dirty="0" smtClean="0"/>
          </a:p>
          <a:p>
            <a:r>
              <a:rPr lang="en-US" i="1" dirty="0" smtClean="0"/>
              <a:t>SOIL: </a:t>
            </a:r>
            <a:r>
              <a:rPr lang="en-US" i="1" dirty="0"/>
              <a:t>Ammonia Nitrate and </a:t>
            </a:r>
            <a:r>
              <a:rPr lang="en-US" i="1" dirty="0" smtClean="0"/>
              <a:t>Urea do nothing to build or improve soil conditions. Often times, losing 90% of organic material in the soil over time. After awhile, crops become dependent on synthetic fertilizers, leaves no reason for plants to grow deep roots, making them more susceptible to drought and loss of overall biomass.</a:t>
            </a:r>
            <a:endParaRPr lang="en-US" i="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114" b="37442"/>
          <a:stretch/>
        </p:blipFill>
        <p:spPr>
          <a:xfrm>
            <a:off x="5185955" y="4348918"/>
            <a:ext cx="2893848" cy="1306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617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343" y="691555"/>
            <a:ext cx="6217920" cy="3970318"/>
          </a:xfrm>
          <a:prstGeom prst="rect">
            <a:avLst/>
          </a:prstGeom>
        </p:spPr>
        <p:txBody>
          <a:bodyPr wrap="square">
            <a:spAutoFit/>
          </a:bodyPr>
          <a:lstStyle/>
          <a:p>
            <a:r>
              <a:rPr lang="en-US" b="1" dirty="0"/>
              <a:t>How you feed your plants is as important as what you feed them?</a:t>
            </a:r>
            <a:endParaRPr lang="en-US" dirty="0"/>
          </a:p>
          <a:p>
            <a:endParaRPr lang="en-US" dirty="0" smtClean="0"/>
          </a:p>
          <a:p>
            <a:r>
              <a:rPr lang="en-US" dirty="0" smtClean="0"/>
              <a:t>	</a:t>
            </a:r>
          </a:p>
          <a:p>
            <a:r>
              <a:rPr lang="en-US" sz="2000" dirty="0" smtClean="0">
                <a:latin typeface="+mj-lt"/>
              </a:rPr>
              <a:t>Some </a:t>
            </a:r>
            <a:r>
              <a:rPr lang="en-US" sz="2000" dirty="0">
                <a:latin typeface="+mj-lt"/>
              </a:rPr>
              <a:t>Factors that cause stress in </a:t>
            </a:r>
            <a:r>
              <a:rPr lang="en-US" sz="2000" dirty="0" smtClean="0">
                <a:latin typeface="+mj-lt"/>
              </a:rPr>
              <a:t>plants &amp; crops:</a:t>
            </a:r>
          </a:p>
          <a:p>
            <a:r>
              <a:rPr lang="en-US" sz="2000" dirty="0">
                <a:latin typeface="+mj-lt"/>
              </a:rPr>
              <a:t/>
            </a:r>
            <a:br>
              <a:rPr lang="en-US" sz="2000" dirty="0">
                <a:latin typeface="+mj-lt"/>
              </a:rPr>
            </a:br>
            <a:r>
              <a:rPr lang="en-US" sz="2000" dirty="0" smtClean="0">
                <a:latin typeface="+mj-lt"/>
              </a:rPr>
              <a:t>      		- dead soil</a:t>
            </a:r>
            <a:r>
              <a:rPr lang="en-US" sz="2000" dirty="0">
                <a:latin typeface="+mj-lt"/>
              </a:rPr>
              <a:t/>
            </a:r>
            <a:br>
              <a:rPr lang="en-US" sz="2000" dirty="0">
                <a:latin typeface="+mj-lt"/>
              </a:rPr>
            </a:br>
            <a:r>
              <a:rPr lang="en-US" sz="2000" dirty="0" smtClean="0">
                <a:latin typeface="+mj-lt"/>
              </a:rPr>
              <a:t>	 	- low </a:t>
            </a:r>
            <a:r>
              <a:rPr lang="en-US" sz="2000" dirty="0">
                <a:latin typeface="+mj-lt"/>
              </a:rPr>
              <a:t>nutrition levels</a:t>
            </a:r>
            <a:br>
              <a:rPr lang="en-US" sz="2000" dirty="0">
                <a:latin typeface="+mj-lt"/>
              </a:rPr>
            </a:br>
            <a:r>
              <a:rPr lang="en-US" sz="2000" dirty="0" smtClean="0">
                <a:latin typeface="+mj-lt"/>
              </a:rPr>
              <a:t>		- low </a:t>
            </a:r>
            <a:r>
              <a:rPr lang="en-US" sz="2000" dirty="0">
                <a:latin typeface="+mj-lt"/>
              </a:rPr>
              <a:t>mineral levels</a:t>
            </a:r>
            <a:br>
              <a:rPr lang="en-US" sz="2000" dirty="0">
                <a:latin typeface="+mj-lt"/>
              </a:rPr>
            </a:br>
            <a:r>
              <a:rPr lang="en-US" sz="2000" dirty="0" smtClean="0">
                <a:latin typeface="+mj-lt"/>
              </a:rPr>
              <a:t>		- planted </a:t>
            </a:r>
            <a:r>
              <a:rPr lang="en-US" sz="2000" dirty="0">
                <a:latin typeface="+mj-lt"/>
              </a:rPr>
              <a:t>in wrong environment</a:t>
            </a:r>
            <a:br>
              <a:rPr lang="en-US" sz="2000" dirty="0">
                <a:latin typeface="+mj-lt"/>
              </a:rPr>
            </a:br>
            <a:r>
              <a:rPr lang="en-US" sz="2000" dirty="0" smtClean="0">
                <a:latin typeface="+mj-lt"/>
              </a:rPr>
              <a:t>		- wrong </a:t>
            </a:r>
            <a:r>
              <a:rPr lang="en-US" sz="2000" dirty="0">
                <a:latin typeface="+mj-lt"/>
              </a:rPr>
              <a:t>variety planted</a:t>
            </a:r>
            <a:br>
              <a:rPr lang="en-US" sz="2000" dirty="0">
                <a:latin typeface="+mj-lt"/>
              </a:rPr>
            </a:br>
            <a:r>
              <a:rPr lang="en-US" sz="2000" dirty="0" smtClean="0">
                <a:latin typeface="+mj-lt"/>
              </a:rPr>
              <a:t>		- other </a:t>
            </a:r>
            <a:r>
              <a:rPr lang="en-US" sz="2000" dirty="0">
                <a:latin typeface="+mj-lt"/>
              </a:rPr>
              <a:t>chemical use such as herbicides, </a:t>
            </a:r>
            <a:r>
              <a:rPr lang="en-US" sz="2000" dirty="0" smtClean="0">
                <a:latin typeface="+mj-lt"/>
              </a:rPr>
              <a:t>			          pesticides</a:t>
            </a:r>
            <a:r>
              <a:rPr lang="en-US" sz="2000" dirty="0">
                <a:latin typeface="+mj-lt"/>
              </a:rPr>
              <a:t>, etc.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13" r="25345" b="9079"/>
          <a:stretch/>
        </p:blipFill>
        <p:spPr>
          <a:xfrm>
            <a:off x="6186274" y="4390905"/>
            <a:ext cx="2374251" cy="2305985"/>
          </a:xfrm>
          <a:prstGeom prst="rect">
            <a:avLst/>
          </a:prstGeom>
          <a:ln>
            <a:noFill/>
          </a:ln>
          <a:effectLst>
            <a:softEdge rad="112500"/>
          </a:effectLst>
        </p:spPr>
      </p:pic>
    </p:spTree>
    <p:extLst>
      <p:ext uri="{BB962C8B-B14F-4D97-AF65-F5344CB8AC3E}">
        <p14:creationId xmlns:p14="http://schemas.microsoft.com/office/powerpoint/2010/main" val="6518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96529" y="498207"/>
            <a:ext cx="8042276" cy="4973674"/>
          </a:xfrm>
        </p:spPr>
        <p:txBody>
          <a:bodyPr>
            <a:noAutofit/>
          </a:bodyPr>
          <a:lstStyle/>
          <a:p>
            <a:pPr marL="0" indent="0">
              <a:buNone/>
            </a:pPr>
            <a:endParaRPr lang="en-US" dirty="0" smtClean="0">
              <a:solidFill>
                <a:schemeClr val="bg1"/>
              </a:solidFill>
            </a:endParaRPr>
          </a:p>
          <a:p>
            <a:pPr marL="0" indent="0" algn="ctr">
              <a:buNone/>
            </a:pPr>
            <a:r>
              <a:rPr lang="en-US" dirty="0" smtClean="0">
                <a:solidFill>
                  <a:schemeClr val="tx1"/>
                </a:solidFill>
              </a:rPr>
              <a:t>You may be told that</a:t>
            </a:r>
            <a:r>
              <a:rPr lang="en-US" dirty="0" smtClean="0">
                <a:solidFill>
                  <a:schemeClr val="tx1"/>
                </a:solidFill>
              </a:rPr>
              <a:t>:</a:t>
            </a:r>
          </a:p>
          <a:p>
            <a:pPr marL="0" indent="0" algn="ctr">
              <a:buNone/>
            </a:pPr>
            <a:endParaRPr lang="en-US" dirty="0" smtClean="0">
              <a:solidFill>
                <a:schemeClr val="tx1"/>
              </a:solidFill>
            </a:endParaRPr>
          </a:p>
          <a:p>
            <a:pPr marL="0" indent="0" algn="ctr">
              <a:buNone/>
            </a:pPr>
            <a:r>
              <a:rPr lang="en-US" dirty="0" smtClean="0">
                <a:solidFill>
                  <a:schemeClr val="tx1"/>
                </a:solidFill>
              </a:rPr>
              <a:t>“Compost tea needs food, O2, refrigeration, unstable, microbial population drops once applied”. </a:t>
            </a:r>
            <a:endParaRPr lang="en-US" sz="1800" b="1" dirty="0" smtClean="0">
              <a:solidFill>
                <a:schemeClr val="tx1"/>
              </a:solidFill>
            </a:endParaRPr>
          </a:p>
          <a:p>
            <a:pPr marL="0" indent="0" algn="ctr">
              <a:buNone/>
            </a:pPr>
            <a:endParaRPr lang="en-US" sz="1700" b="1" dirty="0" smtClean="0">
              <a:solidFill>
                <a:schemeClr val="tx1"/>
              </a:solidFill>
            </a:endParaRPr>
          </a:p>
          <a:p>
            <a:pPr marL="0" indent="0" algn="ctr">
              <a:buNone/>
            </a:pPr>
            <a:r>
              <a:rPr lang="en-US" sz="1700" dirty="0" smtClean="0">
                <a:solidFill>
                  <a:schemeClr val="tx1"/>
                </a:solidFill>
              </a:rPr>
              <a:t>Of course it does because it is NOT a true Earthworm </a:t>
            </a:r>
            <a:r>
              <a:rPr lang="en-US" sz="1700" dirty="0" smtClean="0">
                <a:solidFill>
                  <a:schemeClr val="tx1"/>
                </a:solidFill>
              </a:rPr>
              <a:t>Castings</a:t>
            </a:r>
          </a:p>
          <a:p>
            <a:pPr marL="0" indent="0" algn="ctr">
              <a:buNone/>
            </a:pPr>
            <a:r>
              <a:rPr lang="en-US" sz="1700" dirty="0" smtClean="0">
                <a:solidFill>
                  <a:schemeClr val="tx1"/>
                </a:solidFill>
              </a:rPr>
              <a:t> product! </a:t>
            </a:r>
            <a:r>
              <a:rPr lang="en-US" sz="1700" dirty="0" smtClean="0">
                <a:solidFill>
                  <a:schemeClr val="tx1"/>
                </a:solidFill>
              </a:rPr>
              <a:t>More than likely cow manure is being used in </a:t>
            </a:r>
            <a:r>
              <a:rPr lang="en-US" sz="1700" dirty="0" smtClean="0">
                <a:solidFill>
                  <a:schemeClr val="tx1"/>
                </a:solidFill>
              </a:rPr>
              <a:t>the</a:t>
            </a:r>
          </a:p>
          <a:p>
            <a:pPr marL="0" indent="0" algn="ctr">
              <a:buNone/>
            </a:pPr>
            <a:r>
              <a:rPr lang="en-US" sz="1700" dirty="0" smtClean="0">
                <a:solidFill>
                  <a:schemeClr val="tx1"/>
                </a:solidFill>
              </a:rPr>
              <a:t> </a:t>
            </a:r>
            <a:r>
              <a:rPr lang="en-US" sz="1700" dirty="0" smtClean="0">
                <a:solidFill>
                  <a:schemeClr val="tx1"/>
                </a:solidFill>
              </a:rPr>
              <a:t>product which in turn causes nutrient deficiencies! Keep in mind</a:t>
            </a:r>
            <a:r>
              <a:rPr lang="en-US" sz="1700" dirty="0" smtClean="0">
                <a:solidFill>
                  <a:schemeClr val="tx1"/>
                </a:solidFill>
              </a:rPr>
              <a:t>,</a:t>
            </a:r>
          </a:p>
          <a:p>
            <a:pPr marL="0" indent="0" algn="ctr">
              <a:buNone/>
            </a:pPr>
            <a:r>
              <a:rPr lang="en-US" sz="1700" dirty="0" smtClean="0">
                <a:solidFill>
                  <a:schemeClr val="tx1"/>
                </a:solidFill>
              </a:rPr>
              <a:t> </a:t>
            </a:r>
            <a:r>
              <a:rPr lang="en-US" sz="1700" dirty="0" smtClean="0">
                <a:solidFill>
                  <a:schemeClr val="tx1"/>
                </a:solidFill>
              </a:rPr>
              <a:t>cows have 4 stomachs instead of one which means </a:t>
            </a:r>
            <a:r>
              <a:rPr lang="en-US" sz="1700" dirty="0" smtClean="0">
                <a:solidFill>
                  <a:schemeClr val="tx1"/>
                </a:solidFill>
              </a:rPr>
              <a:t>cows</a:t>
            </a:r>
          </a:p>
          <a:p>
            <a:pPr marL="0" indent="0" algn="ctr">
              <a:buNone/>
            </a:pPr>
            <a:r>
              <a:rPr lang="en-US" sz="1700" dirty="0" smtClean="0">
                <a:solidFill>
                  <a:schemeClr val="tx1"/>
                </a:solidFill>
              </a:rPr>
              <a:t> </a:t>
            </a:r>
            <a:r>
              <a:rPr lang="en-US" sz="1700" dirty="0" smtClean="0">
                <a:solidFill>
                  <a:schemeClr val="tx1"/>
                </a:solidFill>
              </a:rPr>
              <a:t>extracts maximum nutrients out of the food. By the time it </a:t>
            </a:r>
            <a:r>
              <a:rPr lang="en-US" sz="1700" dirty="0" smtClean="0">
                <a:solidFill>
                  <a:schemeClr val="tx1"/>
                </a:solidFill>
              </a:rPr>
              <a:t>gets</a:t>
            </a:r>
          </a:p>
          <a:p>
            <a:pPr marL="0" indent="0" algn="ctr">
              <a:buNone/>
            </a:pPr>
            <a:r>
              <a:rPr lang="en-US" sz="1700" dirty="0" smtClean="0">
                <a:solidFill>
                  <a:schemeClr val="tx1"/>
                </a:solidFill>
              </a:rPr>
              <a:t> </a:t>
            </a:r>
            <a:r>
              <a:rPr lang="en-US" sz="1700" dirty="0" smtClean="0">
                <a:solidFill>
                  <a:schemeClr val="tx1"/>
                </a:solidFill>
              </a:rPr>
              <a:t>to the worms, the nutrient density is almost depleted! Since </a:t>
            </a:r>
            <a:r>
              <a:rPr lang="en-US" sz="1700" dirty="0" smtClean="0">
                <a:solidFill>
                  <a:schemeClr val="tx1"/>
                </a:solidFill>
              </a:rPr>
              <a:t>our</a:t>
            </a:r>
          </a:p>
          <a:p>
            <a:pPr marL="0" indent="0" algn="ctr">
              <a:buNone/>
            </a:pPr>
            <a:r>
              <a:rPr lang="en-US" sz="1700" dirty="0" smtClean="0">
                <a:solidFill>
                  <a:schemeClr val="tx1"/>
                </a:solidFill>
              </a:rPr>
              <a:t> </a:t>
            </a:r>
            <a:r>
              <a:rPr lang="en-US" sz="1700" dirty="0" smtClean="0">
                <a:solidFill>
                  <a:schemeClr val="tx1"/>
                </a:solidFill>
              </a:rPr>
              <a:t>proprietary process does not involve the use of cow manure</a:t>
            </a:r>
            <a:r>
              <a:rPr lang="en-US" sz="1700" dirty="0" smtClean="0">
                <a:solidFill>
                  <a:schemeClr val="tx1"/>
                </a:solidFill>
              </a:rPr>
              <a:t>,</a:t>
            </a:r>
          </a:p>
          <a:p>
            <a:pPr marL="0" indent="0" algn="ctr">
              <a:buNone/>
            </a:pPr>
            <a:r>
              <a:rPr lang="en-US" sz="1700" dirty="0" smtClean="0">
                <a:solidFill>
                  <a:schemeClr val="tx1"/>
                </a:solidFill>
              </a:rPr>
              <a:t> </a:t>
            </a:r>
            <a:r>
              <a:rPr lang="en-US" sz="1700" dirty="0" smtClean="0">
                <a:solidFill>
                  <a:schemeClr val="tx1"/>
                </a:solidFill>
              </a:rPr>
              <a:t>poultry or any other animal manure, that never happens!</a:t>
            </a:r>
            <a:endParaRPr lang="en-US" sz="800" dirty="0" smtClean="0">
              <a:solidFill>
                <a:schemeClr val="tx1"/>
              </a:solidFill>
            </a:endParaRPr>
          </a:p>
          <a:p>
            <a:pPr marL="0" indent="0">
              <a:buNone/>
            </a:pPr>
            <a:endParaRPr lang="en-US" b="1" i="1" dirty="0" smtClean="0">
              <a:solidFill>
                <a:schemeClr val="tx1"/>
              </a:solidFill>
            </a:endParaRPr>
          </a:p>
        </p:txBody>
      </p:sp>
    </p:spTree>
    <p:extLst>
      <p:ext uri="{BB962C8B-B14F-4D97-AF65-F5344CB8AC3E}">
        <p14:creationId xmlns:p14="http://schemas.microsoft.com/office/powerpoint/2010/main" val="6949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875740" y="812163"/>
            <a:ext cx="3197532" cy="3105703"/>
          </a:xfrm>
        </p:spPr>
        <p:txBody>
          <a:bodyPr>
            <a:normAutofit fontScale="25000" lnSpcReduction="20000"/>
          </a:bodyPr>
          <a:lstStyle/>
          <a:p>
            <a:pPr marL="0" indent="0" algn="ctr">
              <a:buNone/>
            </a:pPr>
            <a:endParaRPr lang="en-US" dirty="0" smtClean="0"/>
          </a:p>
          <a:p>
            <a:r>
              <a:rPr lang="en-US" sz="5800" dirty="0" smtClean="0">
                <a:latin typeface="Gill Sans MT" panose="020B0502020104020203" pitchFamily="34" charset="0"/>
              </a:rPr>
              <a:t>All </a:t>
            </a:r>
            <a:r>
              <a:rPr lang="en-US" sz="5800" dirty="0">
                <a:latin typeface="Gill Sans MT" panose="020B0502020104020203" pitchFamily="34" charset="0"/>
              </a:rPr>
              <a:t>purpose indoor/Outdoor Environmentally Friendly Does Not Burn Promotes Vigorous Root Growth Reduces Watering Requirements </a:t>
            </a:r>
          </a:p>
          <a:p>
            <a:r>
              <a:rPr lang="en-US" sz="5800" dirty="0" smtClean="0">
                <a:latin typeface="Gill Sans MT" panose="020B0502020104020203" pitchFamily="34" charset="0"/>
              </a:rPr>
              <a:t>The </a:t>
            </a:r>
            <a:r>
              <a:rPr lang="en-US" sz="5800" dirty="0">
                <a:latin typeface="Gill Sans MT" panose="020B0502020104020203" pitchFamily="34" charset="0"/>
              </a:rPr>
              <a:t>organic matter (</a:t>
            </a:r>
            <a:r>
              <a:rPr lang="en-US" sz="5800" dirty="0" err="1">
                <a:latin typeface="Gill Sans MT" panose="020B0502020104020203" pitchFamily="34" charset="0"/>
              </a:rPr>
              <a:t>humate</a:t>
            </a:r>
            <a:r>
              <a:rPr lang="en-US" sz="5800" dirty="0">
                <a:latin typeface="Gill Sans MT" panose="020B0502020104020203" pitchFamily="34" charset="0"/>
              </a:rPr>
              <a:t>) content in Pure Black Castings™ retains water, and the </a:t>
            </a:r>
            <a:r>
              <a:rPr lang="en-US" sz="5800" dirty="0" err="1">
                <a:latin typeface="Gill Sans MT" panose="020B0502020104020203" pitchFamily="34" charset="0"/>
              </a:rPr>
              <a:t>humic</a:t>
            </a:r>
            <a:r>
              <a:rPr lang="en-US" sz="5800" dirty="0">
                <a:latin typeface="Gill Sans MT" panose="020B0502020104020203" pitchFamily="34" charset="0"/>
              </a:rPr>
              <a:t> acid enhances soil nutrient availability. </a:t>
            </a:r>
          </a:p>
          <a:p>
            <a:r>
              <a:rPr lang="en-US" sz="5800" dirty="0" smtClean="0">
                <a:latin typeface="Gill Sans MT" panose="020B0502020104020203" pitchFamily="34" charset="0"/>
              </a:rPr>
              <a:t>Application </a:t>
            </a:r>
            <a:r>
              <a:rPr lang="en-US" sz="5800" dirty="0">
                <a:latin typeface="Gill Sans MT" panose="020B0502020104020203" pitchFamily="34" charset="0"/>
              </a:rPr>
              <a:t>is worry free because Pure Black Castings™ never burns plants. </a:t>
            </a:r>
            <a:endParaRPr lang="en-US" sz="5800" dirty="0" smtClean="0">
              <a:latin typeface="Gill Sans MT" panose="020B0502020104020203" pitchFamily="34" charset="0"/>
            </a:endParaRPr>
          </a:p>
          <a:p>
            <a:r>
              <a:rPr lang="en-US" sz="5800" dirty="0" smtClean="0">
                <a:latin typeface="Gill Sans MT" panose="020B0502020104020203" pitchFamily="34" charset="0"/>
              </a:rPr>
              <a:t>There’s </a:t>
            </a:r>
            <a:r>
              <a:rPr lang="en-US" sz="5800" dirty="0">
                <a:latin typeface="Gill Sans MT" panose="020B0502020104020203" pitchFamily="34" charset="0"/>
              </a:rPr>
              <a:t>no need to post warning signs. These organic fertilizers are completely safe. Children, pets and people can play and work on the area as soon as they are </a:t>
            </a:r>
            <a:r>
              <a:rPr lang="en-US" sz="5800" dirty="0" smtClean="0">
                <a:latin typeface="Gill Sans MT" panose="020B0502020104020203" pitchFamily="34" charset="0"/>
              </a:rPr>
              <a:t>applied</a:t>
            </a:r>
          </a:p>
          <a:p>
            <a:r>
              <a:rPr lang="en-US" sz="5800" dirty="0">
                <a:latin typeface="Gill Sans MT" panose="020B0502020104020203" pitchFamily="34" charset="0"/>
              </a:rPr>
              <a:t>New Process Takes Earthworm Castings to Highest Level of Potency </a:t>
            </a:r>
          </a:p>
          <a:p>
            <a:pPr marL="0" indent="0">
              <a:buNone/>
            </a:pPr>
            <a:endParaRPr lang="en-US" sz="5600" dirty="0">
              <a:latin typeface="Gill Sans MT" panose="020B0502020104020203" pitchFamily="34" charset="0"/>
            </a:endParaRPr>
          </a:p>
        </p:txBody>
      </p:sp>
      <p:sp>
        <p:nvSpPr>
          <p:cNvPr id="6" name="Content Placeholder 5"/>
          <p:cNvSpPr>
            <a:spLocks noGrp="1"/>
          </p:cNvSpPr>
          <p:nvPr>
            <p:ph sz="quarter" idx="4"/>
          </p:nvPr>
        </p:nvSpPr>
        <p:spPr>
          <a:xfrm>
            <a:off x="5300377" y="995883"/>
            <a:ext cx="3195680" cy="4495663"/>
          </a:xfrm>
        </p:spPr>
        <p:txBody>
          <a:bodyPr>
            <a:noAutofit/>
          </a:bodyPr>
          <a:lstStyle/>
          <a:p>
            <a:r>
              <a:rPr lang="en-US" sz="1400" dirty="0">
                <a:latin typeface="Gill Sans MT" panose="020B0502020104020203" pitchFamily="34" charset="0"/>
              </a:rPr>
              <a:t>Earthworm castings have always been a viable alternative to chemical fertilizer. But, with the rising cost of oil, their place in agriculture and horticulture is becoming more important than ever. </a:t>
            </a:r>
          </a:p>
          <a:p>
            <a:r>
              <a:rPr lang="en-US" sz="1400" dirty="0" smtClean="0">
                <a:latin typeface="Gill Sans MT" panose="020B0502020104020203" pitchFamily="34" charset="0"/>
              </a:rPr>
              <a:t>You </a:t>
            </a:r>
            <a:r>
              <a:rPr lang="en-US" sz="1400" dirty="0">
                <a:latin typeface="Gill Sans MT" panose="020B0502020104020203" pitchFamily="34" charset="0"/>
              </a:rPr>
              <a:t>get a more powerful and beneficial fertilizer at a lower cost. </a:t>
            </a:r>
          </a:p>
        </p:txBody>
      </p:sp>
      <p:sp>
        <p:nvSpPr>
          <p:cNvPr id="7" name="Text Placeholder 2"/>
          <p:cNvSpPr>
            <a:spLocks noGrp="1"/>
          </p:cNvSpPr>
          <p:nvPr>
            <p:ph type="body" idx="1"/>
          </p:nvPr>
        </p:nvSpPr>
        <p:spPr>
          <a:xfrm>
            <a:off x="2762249" y="235901"/>
            <a:ext cx="4314825" cy="576262"/>
          </a:xfrm>
        </p:spPr>
        <p:txBody>
          <a:bodyPr/>
          <a:lstStyle/>
          <a:p>
            <a:r>
              <a:rPr lang="en-US" sz="2600" b="1" dirty="0"/>
              <a:t>Pure </a:t>
            </a:r>
            <a:r>
              <a:rPr lang="en-US" sz="2600" b="1" dirty="0" smtClean="0"/>
              <a:t>Black Castings</a:t>
            </a:r>
            <a:r>
              <a:rPr lang="en-US" sz="2600" b="1" dirty="0"/>
              <a:t>™</a:t>
            </a:r>
            <a:endParaRPr lang="en-US" sz="2600" b="1"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150" y="3092915"/>
            <a:ext cx="2840952" cy="3122147"/>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337" t="19140" r="35462" b="45631"/>
          <a:stretch/>
        </p:blipFill>
        <p:spPr>
          <a:xfrm>
            <a:off x="3385236" y="5206439"/>
            <a:ext cx="922653" cy="1531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65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0" y="472165"/>
            <a:ext cx="4772025" cy="5893921"/>
          </a:xfrm>
          <a:prstGeom prst="rect">
            <a:avLst/>
          </a:prstGeom>
        </p:spPr>
        <p:txBody>
          <a:bodyPr wrap="square">
            <a:spAutoFit/>
          </a:bodyPr>
          <a:lstStyle/>
          <a:p>
            <a:endParaRPr lang="en-US" sz="1400" b="1" i="1" dirty="0" smtClean="0"/>
          </a:p>
          <a:p>
            <a:r>
              <a:rPr lang="en-US" sz="1400" b="1" i="1" dirty="0" smtClean="0"/>
              <a:t>Super-Charged </a:t>
            </a:r>
            <a:r>
              <a:rPr lang="en-US" sz="1400" b="1" i="1" dirty="0"/>
              <a:t>Worm Poop </a:t>
            </a:r>
            <a:endParaRPr lang="en-US" sz="1400" b="1" i="1" dirty="0" smtClean="0"/>
          </a:p>
          <a:p>
            <a:endParaRPr lang="en-US" sz="1400" b="1" i="1" dirty="0"/>
          </a:p>
          <a:p>
            <a:pPr algn="ctr"/>
            <a:r>
              <a:rPr lang="en-US" sz="1450" dirty="0" err="1" smtClean="0">
                <a:solidFill>
                  <a:schemeClr val="tx1">
                    <a:lumMod val="95000"/>
                    <a:lumOff val="5000"/>
                  </a:schemeClr>
                </a:solidFill>
              </a:rPr>
              <a:t>Vermitechnology</a:t>
            </a:r>
            <a:r>
              <a:rPr lang="en-US" sz="1450" dirty="0" smtClean="0">
                <a:solidFill>
                  <a:schemeClr val="tx1">
                    <a:lumMod val="95000"/>
                    <a:lumOff val="5000"/>
                  </a:schemeClr>
                </a:solidFill>
              </a:rPr>
              <a:t> has discovered a way to supercharge the castings created naturally by earthworms, producing a more potent plant fertilizer. </a:t>
            </a:r>
          </a:p>
          <a:p>
            <a:pPr algn="ctr"/>
            <a:endParaRPr lang="en-US" sz="400" dirty="0" smtClean="0">
              <a:solidFill>
                <a:schemeClr val="tx1">
                  <a:lumMod val="95000"/>
                  <a:lumOff val="5000"/>
                </a:schemeClr>
              </a:solidFill>
            </a:endParaRPr>
          </a:p>
          <a:p>
            <a:pPr algn="ctr"/>
            <a:r>
              <a:rPr lang="en-US" sz="1450" dirty="0" smtClean="0">
                <a:solidFill>
                  <a:schemeClr val="tx1">
                    <a:lumMod val="95000"/>
                    <a:lumOff val="5000"/>
                  </a:schemeClr>
                </a:solidFill>
              </a:rPr>
              <a:t>This patented process boosts to maximum potency the broad spectrum plant nutrients found in “worm poop” creating Pure Black Castings™. From these enhanced castings, Southern Organics &amp; Supply developed </a:t>
            </a:r>
            <a:r>
              <a:rPr lang="en-US" sz="1450" dirty="0" err="1" smtClean="0">
                <a:solidFill>
                  <a:schemeClr val="tx1">
                    <a:lumMod val="95000"/>
                    <a:lumOff val="5000"/>
                  </a:schemeClr>
                </a:solidFill>
              </a:rPr>
              <a:t>VermaPlex</a:t>
            </a:r>
            <a:r>
              <a:rPr lang="en-US" sz="1450" dirty="0" smtClean="0">
                <a:solidFill>
                  <a:schemeClr val="tx1">
                    <a:lumMod val="95000"/>
                    <a:lumOff val="5000"/>
                  </a:schemeClr>
                </a:solidFill>
              </a:rPr>
              <a:t>®, a powerful, safe liquid specialty fertilizer. </a:t>
            </a:r>
          </a:p>
          <a:p>
            <a:pPr algn="ctr"/>
            <a:endParaRPr lang="en-US" sz="400" dirty="0" smtClean="0">
              <a:solidFill>
                <a:schemeClr val="tx1">
                  <a:lumMod val="95000"/>
                  <a:lumOff val="5000"/>
                </a:schemeClr>
              </a:solidFill>
            </a:endParaRPr>
          </a:p>
          <a:p>
            <a:pPr algn="ctr"/>
            <a:r>
              <a:rPr lang="en-US" sz="1450" dirty="0" smtClean="0">
                <a:solidFill>
                  <a:schemeClr val="tx1">
                    <a:lumMod val="95000"/>
                    <a:lumOff val="5000"/>
                  </a:schemeClr>
                </a:solidFill>
              </a:rPr>
              <a:t>Improved Soil, Superior Yields, Reduced Cost </a:t>
            </a:r>
          </a:p>
          <a:p>
            <a:pPr algn="ctr"/>
            <a:r>
              <a:rPr lang="en-US" sz="1450" dirty="0" err="1" smtClean="0">
                <a:solidFill>
                  <a:schemeClr val="tx1">
                    <a:lumMod val="95000"/>
                    <a:lumOff val="5000"/>
                  </a:schemeClr>
                </a:solidFill>
              </a:rPr>
              <a:t>VermaPlex</a:t>
            </a:r>
            <a:r>
              <a:rPr lang="en-US" sz="1450" dirty="0" smtClean="0">
                <a:solidFill>
                  <a:schemeClr val="tx1">
                    <a:lumMod val="95000"/>
                    <a:lumOff val="5000"/>
                  </a:schemeClr>
                </a:solidFill>
              </a:rPr>
              <a:t>® and Pure Black Castings™ provide </a:t>
            </a:r>
          </a:p>
          <a:p>
            <a:pPr algn="ctr"/>
            <a:r>
              <a:rPr lang="en-US" sz="1450" dirty="0" smtClean="0">
                <a:solidFill>
                  <a:schemeClr val="tx1">
                    <a:lumMod val="95000"/>
                    <a:lumOff val="5000"/>
                  </a:schemeClr>
                </a:solidFill>
              </a:rPr>
              <a:t>the essential nutrients plants need to thrive and grow in a form that is readily available. They are not derived from petroleum products, but from organic matter first processed by earthworms.  </a:t>
            </a:r>
          </a:p>
          <a:p>
            <a:pPr algn="ctr"/>
            <a:endParaRPr lang="en-US" sz="400" dirty="0" smtClean="0">
              <a:solidFill>
                <a:schemeClr val="tx1">
                  <a:lumMod val="95000"/>
                  <a:lumOff val="5000"/>
                </a:schemeClr>
              </a:solidFill>
            </a:endParaRPr>
          </a:p>
          <a:p>
            <a:pPr algn="ctr"/>
            <a:endParaRPr lang="en-US" sz="400" dirty="0" smtClean="0">
              <a:solidFill>
                <a:schemeClr val="tx1">
                  <a:lumMod val="95000"/>
                  <a:lumOff val="5000"/>
                </a:schemeClr>
              </a:solidFill>
            </a:endParaRPr>
          </a:p>
          <a:p>
            <a:pPr algn="ctr"/>
            <a:r>
              <a:rPr lang="en-US" sz="1450" dirty="0" smtClean="0">
                <a:solidFill>
                  <a:schemeClr val="tx1">
                    <a:lumMod val="95000"/>
                    <a:lumOff val="5000"/>
                  </a:schemeClr>
                </a:solidFill>
              </a:rPr>
              <a:t>When you use </a:t>
            </a:r>
            <a:r>
              <a:rPr lang="en-US" sz="1450" dirty="0" err="1" smtClean="0">
                <a:solidFill>
                  <a:schemeClr val="tx1">
                    <a:lumMod val="95000"/>
                    <a:lumOff val="5000"/>
                  </a:schemeClr>
                </a:solidFill>
              </a:rPr>
              <a:t>VermaPlex</a:t>
            </a:r>
            <a:r>
              <a:rPr lang="en-US" sz="1450" dirty="0" smtClean="0">
                <a:solidFill>
                  <a:schemeClr val="tx1">
                    <a:lumMod val="95000"/>
                    <a:lumOff val="5000"/>
                  </a:schemeClr>
                </a:solidFill>
              </a:rPr>
              <a:t>® and Pure Black Castings™, yields increase while costs decrease. </a:t>
            </a:r>
          </a:p>
          <a:p>
            <a:pPr algn="ctr"/>
            <a:r>
              <a:rPr lang="en-US" sz="1450" dirty="0" smtClean="0">
                <a:solidFill>
                  <a:schemeClr val="tx1">
                    <a:lumMod val="95000"/>
                    <a:lumOff val="5000"/>
                  </a:schemeClr>
                </a:solidFill>
              </a:rPr>
              <a:t>Why not offer your customers this highly effective alternative to expensive chemical fertilizer? It gets stunning results and improves the soil</a:t>
            </a:r>
            <a:r>
              <a:rPr lang="en-US" sz="1450" i="1" dirty="0" smtClean="0">
                <a:solidFill>
                  <a:schemeClr val="tx1">
                    <a:lumMod val="95000"/>
                    <a:lumOff val="5000"/>
                  </a:schemeClr>
                </a:solidFill>
              </a:rPr>
              <a:t>. </a:t>
            </a:r>
            <a:endParaRPr lang="en-US" sz="1450" i="1" dirty="0">
              <a:solidFill>
                <a:schemeClr val="tx1">
                  <a:lumMod val="95000"/>
                  <a:lumOff val="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725" y="3028950"/>
            <a:ext cx="2671763" cy="291465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62690"/>
            <a:ext cx="2222500" cy="11738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850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926</TotalTime>
  <Words>1420</Words>
  <Application>Microsoft Office PowerPoint</Application>
  <PresentationFormat>On-screen Show (4:3)</PresentationFormat>
  <Paragraphs>157</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Century Gothic</vt:lpstr>
      <vt:lpstr>Gill Sans MT</vt:lpstr>
      <vt:lpstr>News Gothic MT</vt:lpstr>
      <vt:lpstr>Segoe UI</vt:lpstr>
      <vt:lpstr>Times New Roman</vt:lpstr>
      <vt:lpstr>Wingdings 3</vt:lpstr>
      <vt:lpstr>Office Theme</vt:lpstr>
      <vt:lpstr>Wisp</vt:lpstr>
      <vt:lpstr>Ammonium nitrate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Derived 100% from Earthworm Castings</vt:lpstr>
      <vt:lpstr>PowerPoint Presentation</vt:lpstr>
      <vt:lpstr>PowerPoint Presentation</vt:lpstr>
      <vt:lpstr>PowerPoint Presentation</vt:lpstr>
      <vt:lpstr>What our Vermacompost is NOT…….</vt:lpstr>
      <vt:lpstr>VermaPlex® &amp; Pure Black Castings™ </vt:lpstr>
      <vt:lpstr>Our Facility in South Carolina Ironwood Farms</vt:lpstr>
      <vt:lpstr>PowerPoint Presentation</vt:lpstr>
    </vt:vector>
  </TitlesOfParts>
  <Company>Aqua Aid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Worm Power Liquid Extract Its like a Party in your Plants</dc:title>
  <dc:creator>Sam Green</dc:creator>
  <cp:lastModifiedBy>ron danise</cp:lastModifiedBy>
  <cp:revision>115</cp:revision>
  <cp:lastPrinted>2015-08-11T20:36:37Z</cp:lastPrinted>
  <dcterms:created xsi:type="dcterms:W3CDTF">2015-08-11T12:38:49Z</dcterms:created>
  <dcterms:modified xsi:type="dcterms:W3CDTF">2015-08-29T15:19:09Z</dcterms:modified>
</cp:coreProperties>
</file>