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97" r:id="rId3"/>
    <p:sldId id="298" r:id="rId4"/>
    <p:sldId id="299"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8" r:id="rId52"/>
    <p:sldId id="289" r:id="rId53"/>
    <p:sldId id="290" r:id="rId54"/>
    <p:sldId id="291" r:id="rId55"/>
    <p:sldId id="286" r:id="rId56"/>
    <p:sldId id="293" r:id="rId57"/>
    <p:sldId id="294" r:id="rId58"/>
    <p:sldId id="295" r:id="rId59"/>
    <p:sldId id="296" r:id="rId60"/>
    <p:sldId id="287" r:id="rId61"/>
  </p:sldIdLst>
  <p:sldSz cx="10693400" cy="7556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48"/>
  </p:normalViewPr>
  <p:slideViewPr>
    <p:cSldViewPr snapToGrid="0" snapToObjects="1">
      <p:cViewPr>
        <p:scale>
          <a:sx n="85" d="100"/>
          <a:sy n="85" d="100"/>
        </p:scale>
        <p:origin x="1992"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02363" y="884015"/>
            <a:ext cx="6570541" cy="2800280"/>
          </a:xfrm>
        </p:spPr>
        <p:txBody>
          <a:bodyPr bIns="0" anchor="b">
            <a:normAutofit/>
          </a:bodyPr>
          <a:lstStyle>
            <a:lvl1pPr algn="l">
              <a:defRPr sz="5950"/>
            </a:lvl1pPr>
          </a:lstStyle>
          <a:p>
            <a:r>
              <a:rPr lang="en-US"/>
              <a:t>Click to edit Master title style</a:t>
            </a:r>
            <a:endParaRPr lang="en-US" dirty="0"/>
          </a:p>
        </p:txBody>
      </p:sp>
      <p:sp>
        <p:nvSpPr>
          <p:cNvPr id="3" name="Subtitle 2"/>
          <p:cNvSpPr>
            <a:spLocks noGrp="1"/>
          </p:cNvSpPr>
          <p:nvPr>
            <p:ph type="subTitle" idx="1"/>
          </p:nvPr>
        </p:nvSpPr>
        <p:spPr>
          <a:xfrm>
            <a:off x="2802363" y="3890865"/>
            <a:ext cx="6570541" cy="1077194"/>
          </a:xfrm>
        </p:spPr>
        <p:txBody>
          <a:bodyPr tIns="91440" bIns="91440">
            <a:normAutofit/>
          </a:bodyPr>
          <a:lstStyle>
            <a:lvl1pPr marL="0" indent="0" algn="l">
              <a:buNone/>
              <a:defRPr sz="1763" b="0" cap="all" baseline="0">
                <a:solidFill>
                  <a:schemeClr val="tx1"/>
                </a:solidFill>
              </a:defRPr>
            </a:lvl1pPr>
            <a:lvl2pPr marL="377842" indent="0" algn="ctr">
              <a:buNone/>
              <a:defRPr sz="1653"/>
            </a:lvl2pPr>
            <a:lvl3pPr marL="755683" indent="0" algn="ctr">
              <a:buNone/>
              <a:defRPr sz="1488"/>
            </a:lvl3pPr>
            <a:lvl4pPr marL="1133525" indent="0" algn="ctr">
              <a:buNone/>
              <a:defRPr sz="1322"/>
            </a:lvl4pPr>
            <a:lvl5pPr marL="1511366" indent="0" algn="ctr">
              <a:buNone/>
              <a:defRPr sz="1322"/>
            </a:lvl5pPr>
            <a:lvl6pPr marL="1889208" indent="0" algn="ctr">
              <a:buNone/>
              <a:defRPr sz="1322"/>
            </a:lvl6pPr>
            <a:lvl7pPr marL="2267049" indent="0" algn="ctr">
              <a:buNone/>
              <a:defRPr sz="1322"/>
            </a:lvl7pPr>
            <a:lvl8pPr marL="2644891" indent="0" algn="ctr">
              <a:buNone/>
              <a:defRPr sz="1322"/>
            </a:lvl8pPr>
            <a:lvl9pPr marL="3022732" indent="0" algn="ctr">
              <a:buNone/>
              <a:defRPr sz="13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56DD26-32A4-2A43-990A-6F7E5E73786E}" type="datetimeFigureOut">
              <a:rPr lang="en-US" smtClean="0"/>
              <a:t>1/26/23</a:t>
            </a:fld>
            <a:endParaRPr lang="en-US"/>
          </a:p>
        </p:txBody>
      </p:sp>
      <p:sp>
        <p:nvSpPr>
          <p:cNvPr id="5" name="Footer Placeholder 4"/>
          <p:cNvSpPr>
            <a:spLocks noGrp="1"/>
          </p:cNvSpPr>
          <p:nvPr>
            <p:ph type="ftr" sz="quarter" idx="11"/>
          </p:nvPr>
        </p:nvSpPr>
        <p:spPr>
          <a:xfrm>
            <a:off x="2802362" y="362849"/>
            <a:ext cx="3609247" cy="340694"/>
          </a:xfrm>
        </p:spPr>
        <p:txBody>
          <a:bodyPr/>
          <a:lstStyle/>
          <a:p>
            <a:endParaRPr lang="en-US"/>
          </a:p>
        </p:txBody>
      </p:sp>
      <p:sp>
        <p:nvSpPr>
          <p:cNvPr id="6" name="Slide Number Placeholder 5"/>
          <p:cNvSpPr>
            <a:spLocks noGrp="1"/>
          </p:cNvSpPr>
          <p:nvPr>
            <p:ph type="sldNum" sz="quarter" idx="12"/>
          </p:nvPr>
        </p:nvSpPr>
        <p:spPr>
          <a:xfrm>
            <a:off x="1677806" y="880350"/>
            <a:ext cx="937900" cy="554868"/>
          </a:xfrm>
        </p:spPr>
        <p:txBody>
          <a:bodyPr/>
          <a:lstStyle/>
          <a:p>
            <a:fld id="{186AF604-6CBA-6F4A-A6F6-26E48A4D0EE4}" type="slidenum">
              <a:rPr lang="en-US" smtClean="0"/>
              <a:t>‹#›</a:t>
            </a:fld>
            <a:endParaRPr lang="en-US"/>
          </a:p>
        </p:txBody>
      </p:sp>
      <p:cxnSp>
        <p:nvCxnSpPr>
          <p:cNvPr id="15" name="Straight Connector 14"/>
          <p:cNvCxnSpPr/>
          <p:nvPr/>
        </p:nvCxnSpPr>
        <p:spPr>
          <a:xfrm>
            <a:off x="2802363" y="3887931"/>
            <a:ext cx="657054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830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688083" y="2035217"/>
            <a:ext cx="768482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6DD26-32A4-2A43-990A-6F7E5E73786E}"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58991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90250" y="880352"/>
            <a:ext cx="1289929" cy="513450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688083" y="880352"/>
            <a:ext cx="6199336" cy="51345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6DD26-32A4-2A43-990A-6F7E5E73786E}"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cxnSp>
        <p:nvCxnSpPr>
          <p:cNvPr id="15" name="Straight Connector 14"/>
          <p:cNvCxnSpPr/>
          <p:nvPr/>
        </p:nvCxnSpPr>
        <p:spPr>
          <a:xfrm>
            <a:off x="8090249" y="880352"/>
            <a:ext cx="0" cy="513450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962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6DD26-32A4-2A43-990A-6F7E5E73786E}"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cxnSp>
        <p:nvCxnSpPr>
          <p:cNvPr id="33" name="Straight Connector 32"/>
          <p:cNvCxnSpPr/>
          <p:nvPr/>
        </p:nvCxnSpPr>
        <p:spPr>
          <a:xfrm>
            <a:off x="1688083" y="2035217"/>
            <a:ext cx="768482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621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8082" y="1934995"/>
            <a:ext cx="6568772" cy="2080241"/>
          </a:xfrm>
        </p:spPr>
        <p:txBody>
          <a:bodyPr anchor="b">
            <a:normAutofit/>
          </a:bodyPr>
          <a:lstStyle>
            <a:lvl1pPr algn="l">
              <a:defRPr sz="3526"/>
            </a:lvl1pPr>
          </a:lstStyle>
          <a:p>
            <a:r>
              <a:rPr lang="en-US"/>
              <a:t>Click to edit Master title style</a:t>
            </a:r>
            <a:endParaRPr lang="en-US" dirty="0"/>
          </a:p>
        </p:txBody>
      </p:sp>
      <p:sp>
        <p:nvSpPr>
          <p:cNvPr id="3" name="Text Placeholder 2"/>
          <p:cNvSpPr>
            <a:spLocks noGrp="1"/>
          </p:cNvSpPr>
          <p:nvPr>
            <p:ph type="body" idx="1"/>
          </p:nvPr>
        </p:nvSpPr>
        <p:spPr>
          <a:xfrm>
            <a:off x="1688084" y="4193865"/>
            <a:ext cx="6568772" cy="1116098"/>
          </a:xfrm>
        </p:spPr>
        <p:txBody>
          <a:bodyPr tIns="91440">
            <a:normAutofit/>
          </a:bodyPr>
          <a:lstStyle>
            <a:lvl1pPr marL="0" indent="0" algn="l">
              <a:buNone/>
              <a:defRPr sz="1983">
                <a:solidFill>
                  <a:schemeClr val="tx1"/>
                </a:solidFill>
              </a:defRPr>
            </a:lvl1pPr>
            <a:lvl2pPr marL="377842" indent="0">
              <a:buNone/>
              <a:defRPr sz="1653">
                <a:solidFill>
                  <a:schemeClr val="tx1">
                    <a:tint val="75000"/>
                  </a:schemeClr>
                </a:solidFill>
              </a:defRPr>
            </a:lvl2pPr>
            <a:lvl3pPr marL="755683" indent="0">
              <a:buNone/>
              <a:defRPr sz="1488">
                <a:solidFill>
                  <a:schemeClr val="tx1">
                    <a:tint val="75000"/>
                  </a:schemeClr>
                </a:solidFill>
              </a:defRPr>
            </a:lvl3pPr>
            <a:lvl4pPr marL="1133525" indent="0">
              <a:buNone/>
              <a:defRPr sz="1322">
                <a:solidFill>
                  <a:schemeClr val="tx1">
                    <a:tint val="75000"/>
                  </a:schemeClr>
                </a:solidFill>
              </a:defRPr>
            </a:lvl4pPr>
            <a:lvl5pPr marL="1511366" indent="0">
              <a:buNone/>
              <a:defRPr sz="1322">
                <a:solidFill>
                  <a:schemeClr val="tx1">
                    <a:tint val="75000"/>
                  </a:schemeClr>
                </a:solidFill>
              </a:defRPr>
            </a:lvl5pPr>
            <a:lvl6pPr marL="1889208" indent="0">
              <a:buNone/>
              <a:defRPr sz="1322">
                <a:solidFill>
                  <a:schemeClr val="tx1">
                    <a:tint val="75000"/>
                  </a:schemeClr>
                </a:solidFill>
              </a:defRPr>
            </a:lvl6pPr>
            <a:lvl7pPr marL="2267049" indent="0">
              <a:buNone/>
              <a:defRPr sz="1322">
                <a:solidFill>
                  <a:schemeClr val="tx1">
                    <a:tint val="75000"/>
                  </a:schemeClr>
                </a:solidFill>
              </a:defRPr>
            </a:lvl7pPr>
            <a:lvl8pPr marL="2644891" indent="0">
              <a:buNone/>
              <a:defRPr sz="1322">
                <a:solidFill>
                  <a:schemeClr val="tx1">
                    <a:tint val="75000"/>
                  </a:schemeClr>
                </a:solidFill>
              </a:defRPr>
            </a:lvl8pPr>
            <a:lvl9pPr marL="3022732" indent="0">
              <a:buNone/>
              <a:defRPr sz="132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cxnSp>
        <p:nvCxnSpPr>
          <p:cNvPr id="15" name="Straight Connector 14"/>
          <p:cNvCxnSpPr/>
          <p:nvPr/>
        </p:nvCxnSpPr>
        <p:spPr>
          <a:xfrm>
            <a:off x="1688082" y="4192530"/>
            <a:ext cx="65687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70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88083" y="886870"/>
            <a:ext cx="7684821" cy="116719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688082" y="2219059"/>
            <a:ext cx="3655532" cy="3787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7627" y="2219060"/>
            <a:ext cx="3655276" cy="3787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56DD26-32A4-2A43-990A-6F7E5E73786E}" type="datetimeFigureOut">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cxnSp>
        <p:nvCxnSpPr>
          <p:cNvPr id="33" name="Straight Connector 32"/>
          <p:cNvCxnSpPr/>
          <p:nvPr/>
        </p:nvCxnSpPr>
        <p:spPr>
          <a:xfrm>
            <a:off x="1688083" y="2035217"/>
            <a:ext cx="768482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845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688083" y="2035217"/>
            <a:ext cx="768482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688082" y="886070"/>
            <a:ext cx="7684822" cy="116390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88082" y="2225246"/>
            <a:ext cx="3655410" cy="883622"/>
          </a:xfrm>
        </p:spPr>
        <p:txBody>
          <a:bodyPr anchor="b">
            <a:normAutofit/>
          </a:bodyPr>
          <a:lstStyle>
            <a:lvl1pPr marL="0" indent="0">
              <a:lnSpc>
                <a:spcPct val="100000"/>
              </a:lnSpc>
              <a:buNone/>
              <a:defRPr sz="2424" b="0" cap="all" baseline="0">
                <a:solidFill>
                  <a:schemeClr val="accent1"/>
                </a:solidFill>
              </a:defRPr>
            </a:lvl1pPr>
            <a:lvl2pPr marL="377842" indent="0">
              <a:buNone/>
              <a:defRPr sz="1653" b="1"/>
            </a:lvl2pPr>
            <a:lvl3pPr marL="755683" indent="0">
              <a:buNone/>
              <a:defRPr sz="1488" b="1"/>
            </a:lvl3pPr>
            <a:lvl4pPr marL="1133525" indent="0">
              <a:buNone/>
              <a:defRPr sz="1322" b="1"/>
            </a:lvl4pPr>
            <a:lvl5pPr marL="1511366" indent="0">
              <a:buNone/>
              <a:defRPr sz="1322" b="1"/>
            </a:lvl5pPr>
            <a:lvl6pPr marL="1889208" indent="0">
              <a:buNone/>
              <a:defRPr sz="1322" b="1"/>
            </a:lvl6pPr>
            <a:lvl7pPr marL="2267049" indent="0">
              <a:buNone/>
              <a:defRPr sz="1322" b="1"/>
            </a:lvl7pPr>
            <a:lvl8pPr marL="2644891" indent="0">
              <a:buNone/>
              <a:defRPr sz="1322" b="1"/>
            </a:lvl8pPr>
            <a:lvl9pPr marL="3022732" indent="0">
              <a:buNone/>
              <a:defRPr sz="1322" b="1"/>
            </a:lvl9pPr>
          </a:lstStyle>
          <a:p>
            <a:pPr lvl="0"/>
            <a:r>
              <a:rPr lang="en-US"/>
              <a:t>Edit Master text styles</a:t>
            </a:r>
          </a:p>
        </p:txBody>
      </p:sp>
      <p:sp>
        <p:nvSpPr>
          <p:cNvPr id="4" name="Content Placeholder 3"/>
          <p:cNvSpPr>
            <a:spLocks noGrp="1"/>
          </p:cNvSpPr>
          <p:nvPr>
            <p:ph sz="half" idx="2"/>
          </p:nvPr>
        </p:nvSpPr>
        <p:spPr>
          <a:xfrm>
            <a:off x="1688082" y="3111928"/>
            <a:ext cx="3655410" cy="2913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17627" y="2229051"/>
            <a:ext cx="3655276" cy="883946"/>
          </a:xfrm>
        </p:spPr>
        <p:txBody>
          <a:bodyPr anchor="b">
            <a:normAutofit/>
          </a:bodyPr>
          <a:lstStyle>
            <a:lvl1pPr marL="0" indent="0">
              <a:lnSpc>
                <a:spcPct val="100000"/>
              </a:lnSpc>
              <a:buNone/>
              <a:defRPr sz="2424" b="0" cap="all" baseline="0">
                <a:solidFill>
                  <a:schemeClr val="accent1"/>
                </a:solidFill>
              </a:defRPr>
            </a:lvl1pPr>
            <a:lvl2pPr marL="377842" indent="0">
              <a:buNone/>
              <a:defRPr sz="1653" b="1"/>
            </a:lvl2pPr>
            <a:lvl3pPr marL="755683" indent="0">
              <a:buNone/>
              <a:defRPr sz="1488" b="1"/>
            </a:lvl3pPr>
            <a:lvl4pPr marL="1133525" indent="0">
              <a:buNone/>
              <a:defRPr sz="1322" b="1"/>
            </a:lvl4pPr>
            <a:lvl5pPr marL="1511366" indent="0">
              <a:buNone/>
              <a:defRPr sz="1322" b="1"/>
            </a:lvl5pPr>
            <a:lvl6pPr marL="1889208" indent="0">
              <a:buNone/>
              <a:defRPr sz="1322" b="1"/>
            </a:lvl6pPr>
            <a:lvl7pPr marL="2267049" indent="0">
              <a:buNone/>
              <a:defRPr sz="1322" b="1"/>
            </a:lvl7pPr>
            <a:lvl8pPr marL="2644891" indent="0">
              <a:buNone/>
              <a:defRPr sz="1322" b="1"/>
            </a:lvl8pPr>
            <a:lvl9pPr marL="3022732" indent="0">
              <a:buNone/>
              <a:defRPr sz="1322" b="1"/>
            </a:lvl9pPr>
          </a:lstStyle>
          <a:p>
            <a:pPr lvl="0"/>
            <a:r>
              <a:rPr lang="en-US"/>
              <a:t>Edit Master text styles</a:t>
            </a:r>
          </a:p>
        </p:txBody>
      </p:sp>
      <p:sp>
        <p:nvSpPr>
          <p:cNvPr id="6" name="Content Placeholder 5"/>
          <p:cNvSpPr>
            <a:spLocks noGrp="1"/>
          </p:cNvSpPr>
          <p:nvPr>
            <p:ph sz="quarter" idx="4"/>
          </p:nvPr>
        </p:nvSpPr>
        <p:spPr>
          <a:xfrm>
            <a:off x="5717627" y="3108866"/>
            <a:ext cx="3655276" cy="2905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56DD26-32A4-2A43-990A-6F7E5E73786E}" type="datetimeFigureOut">
              <a:rPr lang="en-US" smtClean="0"/>
              <a:t>1/26/23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502339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688083" y="2035217"/>
            <a:ext cx="768482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56DD26-32A4-2A43-990A-6F7E5E73786E}" type="datetimeFigureOut">
              <a:rPr lang="en-US" smtClean="0"/>
              <a:t>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423043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t>1/26/23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348221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2880" y="880350"/>
            <a:ext cx="2837014" cy="2475990"/>
          </a:xfrm>
        </p:spPr>
        <p:txBody>
          <a:bodyPr anchor="b">
            <a:normAutofit/>
          </a:bodyPr>
          <a:lstStyle>
            <a:lvl1pPr algn="l">
              <a:defRPr sz="2645"/>
            </a:lvl1pPr>
          </a:lstStyle>
          <a:p>
            <a:r>
              <a:rPr lang="en-US"/>
              <a:t>Click to edit Master title style</a:t>
            </a:r>
            <a:endParaRPr lang="en-US" dirty="0"/>
          </a:p>
        </p:txBody>
      </p:sp>
      <p:sp>
        <p:nvSpPr>
          <p:cNvPr id="3" name="Content Placeholder 2"/>
          <p:cNvSpPr>
            <a:spLocks noGrp="1"/>
          </p:cNvSpPr>
          <p:nvPr>
            <p:ph idx="1"/>
          </p:nvPr>
        </p:nvSpPr>
        <p:spPr>
          <a:xfrm>
            <a:off x="4896062" y="880351"/>
            <a:ext cx="4476841" cy="513333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82880" y="3531978"/>
            <a:ext cx="2838673" cy="2477162"/>
          </a:xfrm>
        </p:spPr>
        <p:txBody>
          <a:bodyPr>
            <a:normAutofit/>
          </a:bodyPr>
          <a:lstStyle>
            <a:lvl1pPr marL="0" indent="0" algn="l">
              <a:buNone/>
              <a:defRPr sz="1763"/>
            </a:lvl1pPr>
            <a:lvl2pPr marL="377842" indent="0">
              <a:buNone/>
              <a:defRPr sz="1157"/>
            </a:lvl2pPr>
            <a:lvl3pPr marL="755683" indent="0">
              <a:buNone/>
              <a:defRPr sz="992"/>
            </a:lvl3pPr>
            <a:lvl4pPr marL="1133525" indent="0">
              <a:buNone/>
              <a:defRPr sz="826"/>
            </a:lvl4pPr>
            <a:lvl5pPr marL="1511366" indent="0">
              <a:buNone/>
              <a:defRPr sz="826"/>
            </a:lvl5pPr>
            <a:lvl6pPr marL="1889208" indent="0">
              <a:buNone/>
              <a:defRPr sz="826"/>
            </a:lvl6pPr>
            <a:lvl7pPr marL="2267049" indent="0">
              <a:buNone/>
              <a:defRPr sz="826"/>
            </a:lvl7pPr>
            <a:lvl8pPr marL="2644891" indent="0">
              <a:buNone/>
              <a:defRPr sz="826"/>
            </a:lvl8pPr>
            <a:lvl9pPr marL="3022732" indent="0">
              <a:buNone/>
              <a:defRPr sz="826"/>
            </a:lvl9pPr>
          </a:lstStyle>
          <a:p>
            <a:pPr lvl="0"/>
            <a:r>
              <a:rPr lang="en-US"/>
              <a:t>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cxnSp>
        <p:nvCxnSpPr>
          <p:cNvPr id="17" name="Straight Connector 16"/>
          <p:cNvCxnSpPr/>
          <p:nvPr/>
        </p:nvCxnSpPr>
        <p:spPr>
          <a:xfrm>
            <a:off x="1686044" y="3531976"/>
            <a:ext cx="283388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52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5843131" y="531282"/>
            <a:ext cx="4106372" cy="5673546"/>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688852" y="1244556"/>
            <a:ext cx="3794771" cy="2017032"/>
          </a:xfrm>
        </p:spPr>
        <p:txBody>
          <a:bodyPr anchor="b">
            <a:normAutofit/>
          </a:bodyPr>
          <a:lstStyle>
            <a:lvl1pPr>
              <a:defRPr sz="3526"/>
            </a:lvl1pPr>
          </a:lstStyle>
          <a:p>
            <a:r>
              <a:rPr lang="en-US"/>
              <a:t>Click to edit Master title style</a:t>
            </a:r>
            <a:endParaRPr lang="en-US" dirty="0"/>
          </a:p>
        </p:txBody>
      </p:sp>
      <p:sp>
        <p:nvSpPr>
          <p:cNvPr id="3" name="Picture Placeholder 2"/>
          <p:cNvSpPr>
            <a:spLocks noGrp="1" noChangeAspect="1"/>
          </p:cNvSpPr>
          <p:nvPr>
            <p:ph type="pic" idx="1"/>
          </p:nvPr>
        </p:nvSpPr>
        <p:spPr>
          <a:xfrm>
            <a:off x="6595816" y="1236876"/>
            <a:ext cx="2613706" cy="4260120"/>
          </a:xfrm>
          <a:solidFill>
            <a:schemeClr val="bg1">
              <a:lumMod val="85000"/>
            </a:schemeClr>
          </a:solidFill>
          <a:ln w="9525" cap="sq">
            <a:noFill/>
            <a:miter lim="800000"/>
          </a:ln>
          <a:effectLst/>
        </p:spPr>
        <p:txBody>
          <a:bodyPr anchor="t"/>
          <a:lstStyle>
            <a:lvl1pPr marL="0" indent="0" algn="ctr">
              <a:buNone/>
              <a:defRPr sz="2645"/>
            </a:lvl1pPr>
            <a:lvl2pPr marL="377842" indent="0">
              <a:buNone/>
              <a:defRPr sz="2314"/>
            </a:lvl2pPr>
            <a:lvl3pPr marL="755683" indent="0">
              <a:buNone/>
              <a:defRPr sz="1983"/>
            </a:lvl3pPr>
            <a:lvl4pPr marL="1133525" indent="0">
              <a:buNone/>
              <a:defRPr sz="1653"/>
            </a:lvl4pPr>
            <a:lvl5pPr marL="1511366" indent="0">
              <a:buNone/>
              <a:defRPr sz="1653"/>
            </a:lvl5pPr>
            <a:lvl6pPr marL="1889208" indent="0">
              <a:buNone/>
              <a:defRPr sz="1653"/>
            </a:lvl6pPr>
            <a:lvl7pPr marL="2267049" indent="0">
              <a:buNone/>
              <a:defRPr sz="1653"/>
            </a:lvl7pPr>
            <a:lvl8pPr marL="2644891" indent="0">
              <a:buNone/>
              <a:defRPr sz="1653"/>
            </a:lvl8pPr>
            <a:lvl9pPr marL="3022732"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1688084" y="3466417"/>
            <a:ext cx="3789334" cy="2207827"/>
          </a:xfrm>
        </p:spPr>
        <p:txBody>
          <a:bodyPr>
            <a:normAutofit/>
          </a:bodyPr>
          <a:lstStyle>
            <a:lvl1pPr marL="0" indent="0" algn="l">
              <a:buNone/>
              <a:defRPr sz="1983"/>
            </a:lvl1pPr>
            <a:lvl2pPr marL="377842" indent="0">
              <a:buNone/>
              <a:defRPr sz="1157"/>
            </a:lvl2pPr>
            <a:lvl3pPr marL="755683" indent="0">
              <a:buNone/>
              <a:defRPr sz="992"/>
            </a:lvl3pPr>
            <a:lvl4pPr marL="1133525" indent="0">
              <a:buNone/>
              <a:defRPr sz="826"/>
            </a:lvl4pPr>
            <a:lvl5pPr marL="1511366" indent="0">
              <a:buNone/>
              <a:defRPr sz="826"/>
            </a:lvl5pPr>
            <a:lvl6pPr marL="1889208" indent="0">
              <a:buNone/>
              <a:defRPr sz="826"/>
            </a:lvl6pPr>
            <a:lvl7pPr marL="2267049" indent="0">
              <a:buNone/>
              <a:defRPr sz="826"/>
            </a:lvl7pPr>
            <a:lvl8pPr marL="2644891" indent="0">
              <a:buNone/>
              <a:defRPr sz="826"/>
            </a:lvl8pPr>
            <a:lvl9pPr marL="3022732" indent="0">
              <a:buNone/>
              <a:defRPr sz="826"/>
            </a:lvl9pPr>
          </a:lstStyle>
          <a:p>
            <a:pPr lvl="0"/>
            <a:r>
              <a:rPr lang="en-US"/>
              <a:t>Edit Master text styles</a:t>
            </a:r>
          </a:p>
        </p:txBody>
      </p:sp>
      <p:sp>
        <p:nvSpPr>
          <p:cNvPr id="5" name="Date Placeholder 4"/>
          <p:cNvSpPr>
            <a:spLocks noGrp="1"/>
          </p:cNvSpPr>
          <p:nvPr>
            <p:ph type="dt" sz="half" idx="10"/>
          </p:nvPr>
        </p:nvSpPr>
        <p:spPr>
          <a:xfrm>
            <a:off x="1680098" y="6026973"/>
            <a:ext cx="3803525" cy="352728"/>
          </a:xfrm>
        </p:spPr>
        <p:txBody>
          <a:bodyPr/>
          <a:lstStyle>
            <a:lvl1pPr algn="l">
              <a:defRPr/>
            </a:lvl1pPr>
          </a:lstStyle>
          <a:p>
            <a:fld id="{7A56DD26-32A4-2A43-990A-6F7E5E73786E}" type="datetimeFigureOut">
              <a:rPr lang="en-US" smtClean="0"/>
              <a:t>1/26/23</a:t>
            </a:fld>
            <a:endParaRPr lang="en-US"/>
          </a:p>
        </p:txBody>
      </p:sp>
      <p:sp>
        <p:nvSpPr>
          <p:cNvPr id="6" name="Footer Placeholder 5"/>
          <p:cNvSpPr>
            <a:spLocks noGrp="1"/>
          </p:cNvSpPr>
          <p:nvPr>
            <p:ph type="ftr" sz="quarter" idx="11"/>
          </p:nvPr>
        </p:nvSpPr>
        <p:spPr>
          <a:xfrm>
            <a:off x="1681112" y="351096"/>
            <a:ext cx="3802511" cy="353618"/>
          </a:xfrm>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cxnSp>
        <p:nvCxnSpPr>
          <p:cNvPr id="31" name="Straight Connector 30"/>
          <p:cNvCxnSpPr/>
          <p:nvPr/>
        </p:nvCxnSpPr>
        <p:spPr>
          <a:xfrm>
            <a:off x="1685498" y="3463787"/>
            <a:ext cx="379135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32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221040"/>
            <a:ext cx="10693400" cy="4495027"/>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716067"/>
            <a:ext cx="10693401" cy="853634"/>
          </a:xfrm>
          <a:prstGeom prst="rect">
            <a:avLst/>
          </a:prstGeom>
        </p:spPr>
      </p:pic>
      <p:cxnSp>
        <p:nvCxnSpPr>
          <p:cNvPr id="13" name="Straight Connector 12"/>
          <p:cNvCxnSpPr/>
          <p:nvPr/>
        </p:nvCxnSpPr>
        <p:spPr>
          <a:xfrm>
            <a:off x="0" y="6722538"/>
            <a:ext cx="106934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688083" y="886462"/>
            <a:ext cx="7684821" cy="115610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688083" y="2221040"/>
            <a:ext cx="7684821" cy="38020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603317" y="364019"/>
            <a:ext cx="2769586" cy="340694"/>
          </a:xfrm>
          <a:prstGeom prst="rect">
            <a:avLst/>
          </a:prstGeom>
        </p:spPr>
        <p:txBody>
          <a:bodyPr vert="horz" lIns="91440" tIns="45720" rIns="91440" bIns="45720" rtlCol="0" anchor="ctr"/>
          <a:lstStyle>
            <a:lvl1pPr algn="r">
              <a:defRPr sz="1102">
                <a:solidFill>
                  <a:schemeClr val="tx1">
                    <a:tint val="75000"/>
                  </a:schemeClr>
                </a:solidFill>
              </a:defRPr>
            </a:lvl1pPr>
          </a:lstStyle>
          <a:p>
            <a:fld id="{7A56DD26-32A4-2A43-990A-6F7E5E73786E}" type="datetimeFigureOut">
              <a:rPr lang="en-US" smtClean="0"/>
              <a:t>1/26/23</a:t>
            </a:fld>
            <a:endParaRPr lang="en-US"/>
          </a:p>
        </p:txBody>
      </p:sp>
      <p:sp>
        <p:nvSpPr>
          <p:cNvPr id="5" name="Footer Placeholder 4"/>
          <p:cNvSpPr>
            <a:spLocks noGrp="1"/>
          </p:cNvSpPr>
          <p:nvPr>
            <p:ph type="ftr" sz="quarter" idx="3"/>
          </p:nvPr>
        </p:nvSpPr>
        <p:spPr>
          <a:xfrm>
            <a:off x="1688082" y="362849"/>
            <a:ext cx="4717544" cy="340694"/>
          </a:xfrm>
          <a:prstGeom prst="rect">
            <a:avLst/>
          </a:prstGeom>
        </p:spPr>
        <p:txBody>
          <a:bodyPr vert="horz" lIns="91440" tIns="45720" rIns="91440" bIns="45720" rtlCol="0" anchor="ctr"/>
          <a:lstStyle>
            <a:lvl1pPr algn="l">
              <a:defRPr sz="110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0367" y="880350"/>
            <a:ext cx="930581" cy="554868"/>
          </a:xfrm>
          <a:prstGeom prst="rect">
            <a:avLst/>
          </a:prstGeom>
        </p:spPr>
        <p:txBody>
          <a:bodyPr vert="horz" lIns="91440" tIns="45720" rIns="91440" bIns="45720" rtlCol="0" anchor="t"/>
          <a:lstStyle>
            <a:lvl1pPr algn="r">
              <a:defRPr sz="3085">
                <a:solidFill>
                  <a:schemeClr val="accent1"/>
                </a:solidFill>
              </a:defRPr>
            </a:lvl1pPr>
          </a:lstStyle>
          <a:p>
            <a:fld id="{186AF604-6CBA-6F4A-A6F6-26E48A4D0EE4}" type="slidenum">
              <a:rPr lang="en-US" smtClean="0"/>
              <a:t>‹#›</a:t>
            </a:fld>
            <a:endParaRPr lang="en-US"/>
          </a:p>
        </p:txBody>
      </p:sp>
    </p:spTree>
    <p:extLst>
      <p:ext uri="{BB962C8B-B14F-4D97-AF65-F5344CB8AC3E}">
        <p14:creationId xmlns:p14="http://schemas.microsoft.com/office/powerpoint/2010/main" val="1448322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683" rtl="0" eaLnBrk="1" latinLnBrk="0" hangingPunct="1">
        <a:lnSpc>
          <a:spcPct val="90000"/>
        </a:lnSpc>
        <a:spcBef>
          <a:spcPct val="0"/>
        </a:spcBef>
        <a:buNone/>
        <a:defRPr sz="3526" b="0" i="0" kern="1200" cap="all">
          <a:solidFill>
            <a:schemeClr val="tx1"/>
          </a:solidFill>
          <a:effectLst/>
          <a:latin typeface="+mj-lt"/>
          <a:ea typeface="+mj-ea"/>
          <a:cs typeface="+mj-cs"/>
        </a:defRPr>
      </a:lvl1pPr>
    </p:titleStyle>
    <p:bodyStyle>
      <a:lvl1pPr marL="251894" indent="-251894" algn="l" defTabSz="755683" rtl="0" eaLnBrk="1" latinLnBrk="0" hangingPunct="1">
        <a:lnSpc>
          <a:spcPct val="120000"/>
        </a:lnSpc>
        <a:spcBef>
          <a:spcPts val="1102"/>
        </a:spcBef>
        <a:buClr>
          <a:schemeClr val="accent1"/>
        </a:buClr>
        <a:buSzPct val="100000"/>
        <a:buFont typeface="Arial" panose="020B0604020202020204" pitchFamily="34" charset="0"/>
        <a:buChar char="•"/>
        <a:defRPr sz="2204" kern="1200" cap="none">
          <a:solidFill>
            <a:schemeClr val="tx1"/>
          </a:solidFill>
          <a:effectLst/>
          <a:latin typeface="+mn-lt"/>
          <a:ea typeface="+mn-ea"/>
          <a:cs typeface="+mn-cs"/>
        </a:defRPr>
      </a:lvl1pPr>
      <a:lvl2pPr marL="755683" indent="-251894" algn="l" defTabSz="755683" rtl="0" eaLnBrk="1" latinLnBrk="0" hangingPunct="1">
        <a:lnSpc>
          <a:spcPct val="120000"/>
        </a:lnSpc>
        <a:spcBef>
          <a:spcPts val="551"/>
        </a:spcBef>
        <a:buClr>
          <a:schemeClr val="accent1"/>
        </a:buClr>
        <a:buSzPct val="100000"/>
        <a:buFont typeface="Arial" panose="020B0604020202020204" pitchFamily="34" charset="0"/>
        <a:buChar char="•"/>
        <a:defRPr sz="1763" kern="1200" cap="none" baseline="0">
          <a:solidFill>
            <a:schemeClr val="tx1"/>
          </a:solidFill>
          <a:effectLst/>
          <a:latin typeface="+mn-lt"/>
          <a:ea typeface="+mn-ea"/>
          <a:cs typeface="+mn-cs"/>
        </a:defRPr>
      </a:lvl2pPr>
      <a:lvl3pPr marL="1259472" indent="-251894" algn="l" defTabSz="755683" rtl="0" eaLnBrk="1" latinLnBrk="0" hangingPunct="1">
        <a:lnSpc>
          <a:spcPct val="120000"/>
        </a:lnSpc>
        <a:spcBef>
          <a:spcPts val="551"/>
        </a:spcBef>
        <a:buClr>
          <a:schemeClr val="accent1"/>
        </a:buClr>
        <a:buSzPct val="100000"/>
        <a:buFont typeface="Arial" panose="020B0604020202020204" pitchFamily="34" charset="0"/>
        <a:buChar char="•"/>
        <a:defRPr sz="1763" kern="1200" cap="none">
          <a:solidFill>
            <a:schemeClr val="tx1"/>
          </a:solidFill>
          <a:effectLst/>
          <a:latin typeface="+mn-lt"/>
          <a:ea typeface="+mn-ea"/>
          <a:cs typeface="+mn-cs"/>
        </a:defRPr>
      </a:lvl3pPr>
      <a:lvl4pPr marL="1763260" indent="-251894" algn="l" defTabSz="755683" rtl="0" eaLnBrk="1" latinLnBrk="0" hangingPunct="1">
        <a:lnSpc>
          <a:spcPct val="120000"/>
        </a:lnSpc>
        <a:spcBef>
          <a:spcPts val="551"/>
        </a:spcBef>
        <a:buClr>
          <a:schemeClr val="accent1"/>
        </a:buClr>
        <a:buSzPct val="100000"/>
        <a:buFont typeface="Arial" panose="020B0604020202020204" pitchFamily="34" charset="0"/>
        <a:buChar char="•"/>
        <a:defRPr sz="1543" kern="1200" cap="none" baseline="0">
          <a:solidFill>
            <a:schemeClr val="tx1"/>
          </a:solidFill>
          <a:effectLst/>
          <a:latin typeface="+mn-lt"/>
          <a:ea typeface="+mn-ea"/>
          <a:cs typeface="+mn-cs"/>
        </a:defRPr>
      </a:lvl4pPr>
      <a:lvl5pPr marL="2267049" indent="-251894" algn="l" defTabSz="755683" rtl="0" eaLnBrk="1" latinLnBrk="0" hangingPunct="1">
        <a:lnSpc>
          <a:spcPct val="120000"/>
        </a:lnSpc>
        <a:spcBef>
          <a:spcPts val="551"/>
        </a:spcBef>
        <a:buClr>
          <a:schemeClr val="accent1"/>
        </a:buClr>
        <a:buSzPct val="100000"/>
        <a:buFont typeface="Arial" panose="020B0604020202020204" pitchFamily="34" charset="0"/>
        <a:buChar char="•"/>
        <a:defRPr sz="1322" kern="1200" cap="none">
          <a:solidFill>
            <a:schemeClr val="tx1"/>
          </a:solidFill>
          <a:effectLst/>
          <a:latin typeface="+mn-lt"/>
          <a:ea typeface="+mn-ea"/>
          <a:cs typeface="+mn-cs"/>
        </a:defRPr>
      </a:lvl5pPr>
      <a:lvl6pPr marL="2770838" indent="-251894" algn="l" defTabSz="1007577" rtl="0" eaLnBrk="1" latinLnBrk="0" hangingPunct="1">
        <a:lnSpc>
          <a:spcPct val="120000"/>
        </a:lnSpc>
        <a:spcBef>
          <a:spcPts val="551"/>
        </a:spcBef>
        <a:buClr>
          <a:schemeClr val="accent1"/>
        </a:buClr>
        <a:buSzPct val="100000"/>
        <a:buFont typeface="Arial" panose="020B0604020202020204" pitchFamily="34" charset="0"/>
        <a:buChar char="•"/>
        <a:defRPr sz="1322" kern="1200">
          <a:solidFill>
            <a:schemeClr val="tx1"/>
          </a:solidFill>
          <a:effectLst/>
          <a:latin typeface="+mn-lt"/>
          <a:ea typeface="+mn-ea"/>
          <a:cs typeface="+mn-cs"/>
        </a:defRPr>
      </a:lvl6pPr>
      <a:lvl7pPr marL="3274626" indent="-251894" algn="l" defTabSz="1007577" rtl="0" eaLnBrk="1" latinLnBrk="0" hangingPunct="1">
        <a:lnSpc>
          <a:spcPct val="120000"/>
        </a:lnSpc>
        <a:spcBef>
          <a:spcPts val="551"/>
        </a:spcBef>
        <a:buClr>
          <a:schemeClr val="accent1"/>
        </a:buClr>
        <a:buSzPct val="100000"/>
        <a:buFont typeface="Arial" panose="020B0604020202020204" pitchFamily="34" charset="0"/>
        <a:buChar char="•"/>
        <a:defRPr sz="1322" kern="1200">
          <a:solidFill>
            <a:schemeClr val="tx1"/>
          </a:solidFill>
          <a:effectLst/>
          <a:latin typeface="+mn-lt"/>
          <a:ea typeface="+mn-ea"/>
          <a:cs typeface="+mn-cs"/>
        </a:defRPr>
      </a:lvl7pPr>
      <a:lvl8pPr marL="3778415" indent="-251894" algn="l" defTabSz="1007577" rtl="0" eaLnBrk="1" latinLnBrk="0" hangingPunct="1">
        <a:lnSpc>
          <a:spcPct val="120000"/>
        </a:lnSpc>
        <a:spcBef>
          <a:spcPts val="551"/>
        </a:spcBef>
        <a:buClr>
          <a:schemeClr val="accent1"/>
        </a:buClr>
        <a:buSzPct val="100000"/>
        <a:buFont typeface="Arial" panose="020B0604020202020204" pitchFamily="34" charset="0"/>
        <a:buChar char="•"/>
        <a:defRPr sz="1322" kern="1200" baseline="0">
          <a:solidFill>
            <a:schemeClr val="tx1"/>
          </a:solidFill>
          <a:effectLst/>
          <a:latin typeface="+mn-lt"/>
          <a:ea typeface="+mn-ea"/>
          <a:cs typeface="+mn-cs"/>
        </a:defRPr>
      </a:lvl8pPr>
      <a:lvl9pPr marL="4282204" indent="-251894" algn="l" defTabSz="1007577" rtl="0" eaLnBrk="1" latinLnBrk="0" hangingPunct="1">
        <a:lnSpc>
          <a:spcPct val="120000"/>
        </a:lnSpc>
        <a:spcBef>
          <a:spcPts val="551"/>
        </a:spcBef>
        <a:buClr>
          <a:schemeClr val="accent1"/>
        </a:buClr>
        <a:buSzPct val="100000"/>
        <a:buFont typeface="Arial" panose="020B0604020202020204" pitchFamily="34" charset="0"/>
        <a:buChar char="•"/>
        <a:defRPr sz="1322" kern="1200" baseline="0">
          <a:solidFill>
            <a:schemeClr val="tx1"/>
          </a:solidFill>
          <a:effectLst/>
          <a:latin typeface="+mn-lt"/>
          <a:ea typeface="+mn-ea"/>
          <a:cs typeface="+mn-cs"/>
        </a:defRPr>
      </a:lvl9pPr>
    </p:bodyStyle>
    <p:otherStyle>
      <a:defPPr>
        <a:defRPr lang="en-US"/>
      </a:defPPr>
      <a:lvl1pPr marL="0" algn="l" defTabSz="755683" rtl="0" eaLnBrk="1" latinLnBrk="0" hangingPunct="1">
        <a:defRPr sz="1488" kern="1200">
          <a:solidFill>
            <a:schemeClr val="tx1"/>
          </a:solidFill>
          <a:latin typeface="+mn-lt"/>
          <a:ea typeface="+mn-ea"/>
          <a:cs typeface="+mn-cs"/>
        </a:defRPr>
      </a:lvl1pPr>
      <a:lvl2pPr marL="377842" algn="l" defTabSz="755683" rtl="0" eaLnBrk="1" latinLnBrk="0" hangingPunct="1">
        <a:defRPr sz="1488" kern="1200">
          <a:solidFill>
            <a:schemeClr val="tx1"/>
          </a:solidFill>
          <a:latin typeface="+mn-lt"/>
          <a:ea typeface="+mn-ea"/>
          <a:cs typeface="+mn-cs"/>
        </a:defRPr>
      </a:lvl2pPr>
      <a:lvl3pPr marL="755683" algn="l" defTabSz="755683" rtl="0" eaLnBrk="1" latinLnBrk="0" hangingPunct="1">
        <a:defRPr sz="1488" kern="1200">
          <a:solidFill>
            <a:schemeClr val="tx1"/>
          </a:solidFill>
          <a:latin typeface="+mn-lt"/>
          <a:ea typeface="+mn-ea"/>
          <a:cs typeface="+mn-cs"/>
        </a:defRPr>
      </a:lvl3pPr>
      <a:lvl4pPr marL="1133525" algn="l" defTabSz="755683" rtl="0" eaLnBrk="1" latinLnBrk="0" hangingPunct="1">
        <a:defRPr sz="1488" kern="1200">
          <a:solidFill>
            <a:schemeClr val="tx1"/>
          </a:solidFill>
          <a:latin typeface="+mn-lt"/>
          <a:ea typeface="+mn-ea"/>
          <a:cs typeface="+mn-cs"/>
        </a:defRPr>
      </a:lvl4pPr>
      <a:lvl5pPr marL="1511366" algn="l" defTabSz="755683" rtl="0" eaLnBrk="1" latinLnBrk="0" hangingPunct="1">
        <a:defRPr sz="1488" kern="1200">
          <a:solidFill>
            <a:schemeClr val="tx1"/>
          </a:solidFill>
          <a:latin typeface="+mn-lt"/>
          <a:ea typeface="+mn-ea"/>
          <a:cs typeface="+mn-cs"/>
        </a:defRPr>
      </a:lvl5pPr>
      <a:lvl6pPr marL="1889208" algn="l" defTabSz="755683" rtl="0" eaLnBrk="1" latinLnBrk="0" hangingPunct="1">
        <a:defRPr sz="1488" kern="1200">
          <a:solidFill>
            <a:schemeClr val="tx1"/>
          </a:solidFill>
          <a:latin typeface="+mn-lt"/>
          <a:ea typeface="+mn-ea"/>
          <a:cs typeface="+mn-cs"/>
        </a:defRPr>
      </a:lvl6pPr>
      <a:lvl7pPr marL="2267049" algn="l" defTabSz="755683" rtl="0" eaLnBrk="1" latinLnBrk="0" hangingPunct="1">
        <a:defRPr sz="1488" kern="1200">
          <a:solidFill>
            <a:schemeClr val="tx1"/>
          </a:solidFill>
          <a:latin typeface="+mn-lt"/>
          <a:ea typeface="+mn-ea"/>
          <a:cs typeface="+mn-cs"/>
        </a:defRPr>
      </a:lvl7pPr>
      <a:lvl8pPr marL="2644891" algn="l" defTabSz="755683" rtl="0" eaLnBrk="1" latinLnBrk="0" hangingPunct="1">
        <a:defRPr sz="1488" kern="1200">
          <a:solidFill>
            <a:schemeClr val="tx1"/>
          </a:solidFill>
          <a:latin typeface="+mn-lt"/>
          <a:ea typeface="+mn-ea"/>
          <a:cs typeface="+mn-cs"/>
        </a:defRPr>
      </a:lvl8pPr>
      <a:lvl9pPr marL="3022732" algn="l" defTabSz="755683"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675" y="2228531"/>
            <a:ext cx="4830398" cy="223138"/>
          </a:xfrm>
          <a:prstGeom prst="rect">
            <a:avLst/>
          </a:prstGeom>
          <a:noFill/>
        </p:spPr>
        <p:txBody>
          <a:bodyPr wrap="square" lIns="0" tIns="0" rIns="0" bIns="0" rtlCol="0">
            <a:spAutoFit/>
          </a:bodyPr>
          <a:lstStyle/>
          <a:p>
            <a:pPr marL="0" indent="1580676">
              <a:lnSpc>
                <a:spcPct val="100416"/>
              </a:lnSpc>
            </a:pPr>
            <a:r>
              <a:rPr lang="en-US" altLang="zh-CN" sz="1450" dirty="0">
                <a:solidFill>
                  <a:srgbClr val="190851"/>
                </a:solidFill>
                <a:highlight>
                  <a:srgbClr val="FFFF00"/>
                </a:highlight>
                <a:latin typeface="Verdana"/>
                <a:ea typeface="Verdana"/>
              </a:rPr>
              <a:t>M6</a:t>
            </a:r>
            <a:r>
              <a:rPr lang="en-US" altLang="zh-CN" sz="1450" dirty="0">
                <a:solidFill>
                  <a:srgbClr val="190851"/>
                </a:solidFill>
                <a:highlight>
                  <a:srgbClr val="FFFF00"/>
                </a:highlight>
                <a:latin typeface="Verdana"/>
                <a:cs typeface="Verdana"/>
              </a:rPr>
              <a:t> </a:t>
            </a:r>
            <a:r>
              <a:rPr lang="en-US" altLang="zh-CN" sz="1450" dirty="0">
                <a:solidFill>
                  <a:srgbClr val="190851"/>
                </a:solidFill>
                <a:highlight>
                  <a:srgbClr val="FFFF00"/>
                </a:highlight>
                <a:latin typeface="Verdana"/>
                <a:ea typeface="Verdana"/>
              </a:rPr>
              <a:t>covers</a:t>
            </a:r>
            <a:r>
              <a:rPr lang="en-US" altLang="zh-CN" sz="1450" spc="-25" dirty="0">
                <a:solidFill>
                  <a:srgbClr val="190851"/>
                </a:solidFill>
                <a:highlight>
                  <a:srgbClr val="FFFF00"/>
                </a:highlight>
                <a:latin typeface="Verdana"/>
                <a:cs typeface="Verdana"/>
              </a:rPr>
              <a:t> Module 6</a:t>
            </a:r>
            <a:endParaRPr lang="en-US" altLang="zh-CN" sz="1450" dirty="0">
              <a:solidFill>
                <a:srgbClr val="190851"/>
              </a:solidFill>
              <a:highlight>
                <a:srgbClr val="FFFF00"/>
              </a:highlight>
              <a:latin typeface="Verdana"/>
              <a:ea typeface="Verdana"/>
            </a:endParaRPr>
          </a:p>
        </p:txBody>
      </p:sp>
      <p:sp>
        <p:nvSpPr>
          <p:cNvPr id="5" name="TextBox 5"/>
          <p:cNvSpPr txBox="1"/>
          <p:nvPr/>
        </p:nvSpPr>
        <p:spPr>
          <a:xfrm>
            <a:off x="741052" y="6969895"/>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
        <p:nvSpPr>
          <p:cNvPr id="6" name="Title 5"/>
          <p:cNvSpPr>
            <a:spLocks noGrp="1"/>
          </p:cNvSpPr>
          <p:nvPr>
            <p:ph type="title"/>
          </p:nvPr>
        </p:nvSpPr>
        <p:spPr/>
        <p:txBody>
          <a:bodyPr/>
          <a:lstStyle/>
          <a:p>
            <a:r>
              <a:rPr lang="en-IN" dirty="0"/>
              <a:t>Model evaluation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B4E1-57BF-294D-9C19-24E3C1C9D51F}"/>
              </a:ext>
            </a:extLst>
          </p:cNvPr>
          <p:cNvSpPr>
            <a:spLocks noGrp="1"/>
          </p:cNvSpPr>
          <p:nvPr>
            <p:ph type="title"/>
          </p:nvPr>
        </p:nvSpPr>
        <p:spPr/>
        <p:txBody>
          <a:bodyPr/>
          <a:lstStyle/>
          <a:p>
            <a:r>
              <a:rPr lang="en-IN" sz="3600" dirty="0">
                <a:solidFill>
                  <a:srgbClr val="374151"/>
                </a:solidFill>
                <a:latin typeface="Söhne"/>
              </a:rPr>
              <a:t>Model selection Example</a:t>
            </a:r>
            <a:endParaRPr lang="en-US" dirty="0"/>
          </a:p>
        </p:txBody>
      </p:sp>
      <p:sp>
        <p:nvSpPr>
          <p:cNvPr id="3" name="Rectangle 2">
            <a:extLst>
              <a:ext uri="{FF2B5EF4-FFF2-40B4-BE49-F238E27FC236}">
                <a16:creationId xmlns:a16="http://schemas.microsoft.com/office/drawing/2014/main" id="{DFE4FD7E-0A25-2D45-A8FA-460C5C585F50}"/>
              </a:ext>
            </a:extLst>
          </p:cNvPr>
          <p:cNvSpPr/>
          <p:nvPr/>
        </p:nvSpPr>
        <p:spPr>
          <a:xfrm>
            <a:off x="658906" y="2145723"/>
            <a:ext cx="10034494" cy="4524315"/>
          </a:xfrm>
          <a:prstGeom prst="rect">
            <a:avLst/>
          </a:prstGeom>
        </p:spPr>
        <p:txBody>
          <a:bodyPr wrap="square">
            <a:spAutoFit/>
          </a:bodyPr>
          <a:lstStyle/>
          <a:p>
            <a:r>
              <a:rPr lang="en-IN" sz="2400" dirty="0">
                <a:solidFill>
                  <a:srgbClr val="374151"/>
                </a:solidFill>
                <a:latin typeface="Söhne"/>
              </a:rPr>
              <a:t>Model selection refers to the process of choosing the best model from a set of candidate models for a given task or dataset. The selection is typically based on a performance metric, such as accuracy or mean squared error.</a:t>
            </a:r>
          </a:p>
          <a:p>
            <a:endParaRPr lang="en-IN" sz="2400" dirty="0">
              <a:solidFill>
                <a:srgbClr val="374151"/>
              </a:solidFill>
              <a:latin typeface="Söhne"/>
            </a:endParaRPr>
          </a:p>
          <a:p>
            <a:r>
              <a:rPr lang="en-IN" sz="2400" dirty="0">
                <a:solidFill>
                  <a:srgbClr val="374151"/>
                </a:solidFill>
                <a:latin typeface="Söhne"/>
              </a:rPr>
              <a:t>For example, imagine you have a dataset of customer data, including their age, income, and whether they purchased a product. You want to build a model that predicts whether a customer will purchase a product based on their age and income.</a:t>
            </a:r>
          </a:p>
          <a:p>
            <a:r>
              <a:rPr lang="en-IN" sz="2400" dirty="0">
                <a:solidFill>
                  <a:srgbClr val="374151"/>
                </a:solidFill>
                <a:latin typeface="Söhne"/>
              </a:rPr>
              <a:t>You could train several different models, such as a decision tree, a random forest, and a support vector machine, and compare their performance using a performance metric, such as accuracy. The model with the highest accuracy would be selected as the best model for the task.</a:t>
            </a:r>
            <a:endParaRPr lang="en-IN" sz="2400" b="0" i="0" u="none" strike="noStrike" dirty="0">
              <a:solidFill>
                <a:srgbClr val="374151"/>
              </a:solidFill>
              <a:effectLst/>
              <a:latin typeface="Söhne"/>
            </a:endParaRPr>
          </a:p>
        </p:txBody>
      </p:sp>
    </p:spTree>
    <p:extLst>
      <p:ext uri="{BB962C8B-B14F-4D97-AF65-F5344CB8AC3E}">
        <p14:creationId xmlns:p14="http://schemas.microsoft.com/office/powerpoint/2010/main" val="260216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CEF8-DBBD-F946-A1CB-3205D1ED4AF3}"/>
              </a:ext>
            </a:extLst>
          </p:cNvPr>
          <p:cNvSpPr>
            <a:spLocks noGrp="1"/>
          </p:cNvSpPr>
          <p:nvPr>
            <p:ph type="title"/>
          </p:nvPr>
        </p:nvSpPr>
        <p:spPr>
          <a:xfrm>
            <a:off x="1048872" y="617521"/>
            <a:ext cx="10139082" cy="1156102"/>
          </a:xfrm>
        </p:spPr>
        <p:txBody>
          <a:bodyPr/>
          <a:lstStyle/>
          <a:p>
            <a:r>
              <a:rPr lang="en-IN" dirty="0"/>
              <a:t>example of model selection in Python using the </a:t>
            </a:r>
            <a:r>
              <a:rPr lang="en-IN" dirty="0" err="1"/>
              <a:t>scikit</a:t>
            </a:r>
            <a:r>
              <a:rPr lang="en-IN" dirty="0"/>
              <a:t>-learn library:</a:t>
            </a:r>
            <a:endParaRPr lang="en-US" dirty="0"/>
          </a:p>
        </p:txBody>
      </p:sp>
      <p:pic>
        <p:nvPicPr>
          <p:cNvPr id="6" name="Picture 5">
            <a:extLst>
              <a:ext uri="{FF2B5EF4-FFF2-40B4-BE49-F238E27FC236}">
                <a16:creationId xmlns:a16="http://schemas.microsoft.com/office/drawing/2014/main" id="{D20C440C-6EC8-074C-9D85-11F9684E674D}"/>
              </a:ext>
            </a:extLst>
          </p:cNvPr>
          <p:cNvPicPr>
            <a:picLocks noChangeAspect="1"/>
          </p:cNvPicPr>
          <p:nvPr/>
        </p:nvPicPr>
        <p:blipFill rotWithShape="1">
          <a:blip r:embed="rId2"/>
          <a:srcRect l="29803" t="18215" r="31340" b="25650"/>
          <a:stretch/>
        </p:blipFill>
        <p:spPr>
          <a:xfrm>
            <a:off x="1151217" y="1586753"/>
            <a:ext cx="8390965" cy="5208711"/>
          </a:xfrm>
          <a:prstGeom prst="rect">
            <a:avLst/>
          </a:prstGeom>
        </p:spPr>
      </p:pic>
    </p:spTree>
    <p:extLst>
      <p:ext uri="{BB962C8B-B14F-4D97-AF65-F5344CB8AC3E}">
        <p14:creationId xmlns:p14="http://schemas.microsoft.com/office/powerpoint/2010/main" val="4399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ECE9-B740-1741-9576-D02E2F9AC5C9}"/>
              </a:ext>
            </a:extLst>
          </p:cNvPr>
          <p:cNvSpPr>
            <a:spLocks noGrp="1"/>
          </p:cNvSpPr>
          <p:nvPr>
            <p:ph type="title"/>
          </p:nvPr>
        </p:nvSpPr>
        <p:spPr/>
        <p:txBody>
          <a:bodyPr/>
          <a:lstStyle/>
          <a:p>
            <a:r>
              <a:rPr lang="en-US" dirty="0"/>
              <a:t>Cont..</a:t>
            </a:r>
          </a:p>
        </p:txBody>
      </p:sp>
      <p:pic>
        <p:nvPicPr>
          <p:cNvPr id="3" name="Picture 2">
            <a:extLst>
              <a:ext uri="{FF2B5EF4-FFF2-40B4-BE49-F238E27FC236}">
                <a16:creationId xmlns:a16="http://schemas.microsoft.com/office/drawing/2014/main" id="{FA5CBA35-0C32-D34F-B172-3F6B852C27E5}"/>
              </a:ext>
            </a:extLst>
          </p:cNvPr>
          <p:cNvPicPr>
            <a:picLocks noChangeAspect="1"/>
          </p:cNvPicPr>
          <p:nvPr/>
        </p:nvPicPr>
        <p:blipFill rotWithShape="1">
          <a:blip r:embed="rId2"/>
          <a:srcRect l="29803" t="13991" r="31089" b="54622"/>
          <a:stretch/>
        </p:blipFill>
        <p:spPr>
          <a:xfrm>
            <a:off x="1688083" y="2312894"/>
            <a:ext cx="7866529" cy="3945911"/>
          </a:xfrm>
          <a:prstGeom prst="rect">
            <a:avLst/>
          </a:prstGeom>
        </p:spPr>
      </p:pic>
    </p:spTree>
    <p:extLst>
      <p:ext uri="{BB962C8B-B14F-4D97-AF65-F5344CB8AC3E}">
        <p14:creationId xmlns:p14="http://schemas.microsoft.com/office/powerpoint/2010/main" val="63046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BCB2-9311-3C44-8241-07C83B771103}"/>
              </a:ext>
            </a:extLst>
          </p:cNvPr>
          <p:cNvSpPr>
            <a:spLocks noGrp="1"/>
          </p:cNvSpPr>
          <p:nvPr>
            <p:ph type="title"/>
          </p:nvPr>
        </p:nvSpPr>
        <p:spPr/>
        <p:txBody>
          <a:bodyPr/>
          <a:lstStyle/>
          <a:p>
            <a:r>
              <a:rPr lang="en-US" dirty="0" err="1"/>
              <a:t>Cont</a:t>
            </a:r>
            <a:r>
              <a:rPr lang="en-US" dirty="0"/>
              <a:t>…</a:t>
            </a:r>
          </a:p>
        </p:txBody>
      </p:sp>
      <p:sp>
        <p:nvSpPr>
          <p:cNvPr id="3" name="Rectangle 2">
            <a:extLst>
              <a:ext uri="{FF2B5EF4-FFF2-40B4-BE49-F238E27FC236}">
                <a16:creationId xmlns:a16="http://schemas.microsoft.com/office/drawing/2014/main" id="{2E0E586E-772F-1D42-9517-D0D852EDA7BF}"/>
              </a:ext>
            </a:extLst>
          </p:cNvPr>
          <p:cNvSpPr/>
          <p:nvPr/>
        </p:nvSpPr>
        <p:spPr>
          <a:xfrm>
            <a:off x="712694" y="2157627"/>
            <a:ext cx="9332259" cy="4524315"/>
          </a:xfrm>
          <a:prstGeom prst="rect">
            <a:avLst/>
          </a:prstGeom>
        </p:spPr>
        <p:txBody>
          <a:bodyPr wrap="square">
            <a:spAutoFit/>
          </a:bodyPr>
          <a:lstStyle/>
          <a:p>
            <a:r>
              <a:rPr lang="en-IN" sz="2400" dirty="0">
                <a:solidFill>
                  <a:srgbClr val="374151"/>
                </a:solidFill>
                <a:latin typeface="Söhne"/>
              </a:rPr>
              <a:t>This code defines three models: a decision tree, a random forest, and a support vector machine. It trains each model on the training data and evaluates them on the test data using the accuracy metric. The results are stored in a dictionary, where the key is the name of the model and the value is the accuracy. The code then finds the best model by looking for the highest accuracy in the dictionary and prints the name of the model and its accuracy.</a:t>
            </a:r>
          </a:p>
          <a:p>
            <a:endParaRPr lang="en-IN" sz="2400" dirty="0">
              <a:solidFill>
                <a:srgbClr val="374151"/>
              </a:solidFill>
              <a:latin typeface="Söhne"/>
            </a:endParaRPr>
          </a:p>
          <a:p>
            <a:r>
              <a:rPr lang="en-IN" sz="2400" dirty="0">
                <a:solidFill>
                  <a:srgbClr val="374151"/>
                </a:solidFill>
                <a:latin typeface="Söhne"/>
              </a:rPr>
              <a:t>Please note that it's important to split your data into train and test sets, because if you evaluate your model on the same data that you used to train it, you'll likely have an over-optimistic estimate of the model's performance, and it will not generalize well to new unseen data.</a:t>
            </a:r>
            <a:endParaRPr lang="en-IN" sz="2400" b="0" i="0" u="none" strike="noStrike" dirty="0">
              <a:solidFill>
                <a:srgbClr val="374151"/>
              </a:solidFill>
              <a:effectLst/>
              <a:latin typeface="Söhne"/>
            </a:endParaRPr>
          </a:p>
        </p:txBody>
      </p:sp>
    </p:spTree>
    <p:extLst>
      <p:ext uri="{BB962C8B-B14F-4D97-AF65-F5344CB8AC3E}">
        <p14:creationId xmlns:p14="http://schemas.microsoft.com/office/powerpoint/2010/main" val="118268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56B3-331F-1945-8EB2-30380D73EBD1}"/>
              </a:ext>
            </a:extLst>
          </p:cNvPr>
          <p:cNvSpPr>
            <a:spLocks noGrp="1"/>
          </p:cNvSpPr>
          <p:nvPr>
            <p:ph type="title"/>
          </p:nvPr>
        </p:nvSpPr>
        <p:spPr/>
        <p:txBody>
          <a:bodyPr/>
          <a:lstStyle/>
          <a:p>
            <a:r>
              <a:rPr lang="en-IN" dirty="0"/>
              <a:t>Model Evaluation Metrics</a:t>
            </a:r>
            <a:endParaRPr lang="en-US" dirty="0"/>
          </a:p>
        </p:txBody>
      </p:sp>
      <p:sp>
        <p:nvSpPr>
          <p:cNvPr id="3" name="Rectangle 2">
            <a:extLst>
              <a:ext uri="{FF2B5EF4-FFF2-40B4-BE49-F238E27FC236}">
                <a16:creationId xmlns:a16="http://schemas.microsoft.com/office/drawing/2014/main" id="{5EB32391-7E5C-184B-BC55-51D3C96C00F8}"/>
              </a:ext>
            </a:extLst>
          </p:cNvPr>
          <p:cNvSpPr/>
          <p:nvPr/>
        </p:nvSpPr>
        <p:spPr>
          <a:xfrm>
            <a:off x="176306" y="2347089"/>
            <a:ext cx="10340788" cy="4154984"/>
          </a:xfrm>
          <a:prstGeom prst="rect">
            <a:avLst/>
          </a:prstGeom>
        </p:spPr>
        <p:txBody>
          <a:bodyPr wrap="square">
            <a:spAutoFit/>
          </a:bodyPr>
          <a:lstStyle/>
          <a:p>
            <a:r>
              <a:rPr lang="en-IN" sz="2200" dirty="0">
                <a:solidFill>
                  <a:srgbClr val="374151"/>
                </a:solidFill>
                <a:latin typeface="Söhne"/>
              </a:rPr>
              <a:t>There are several commonly used metrics for evaluating the performance of machine learning models, such as:</a:t>
            </a:r>
          </a:p>
          <a:p>
            <a:pPr>
              <a:buFont typeface="+mj-lt"/>
              <a:buAutoNum type="arabicPeriod"/>
            </a:pPr>
            <a:r>
              <a:rPr lang="en-IN" sz="2200" dirty="0">
                <a:solidFill>
                  <a:srgbClr val="374151"/>
                </a:solidFill>
                <a:latin typeface="Söhne"/>
              </a:rPr>
              <a:t>Accuracy: The proportion of correct predictions made by the model</a:t>
            </a:r>
          </a:p>
          <a:p>
            <a:pPr>
              <a:buFont typeface="+mj-lt"/>
              <a:buAutoNum type="arabicPeriod"/>
            </a:pPr>
            <a:r>
              <a:rPr lang="en-IN" sz="2200" dirty="0">
                <a:solidFill>
                  <a:srgbClr val="374151"/>
                </a:solidFill>
                <a:latin typeface="Söhne"/>
              </a:rPr>
              <a:t>Precision: The proportion of true positive predictions among all positive predictions made by the model</a:t>
            </a:r>
          </a:p>
          <a:p>
            <a:pPr>
              <a:buFont typeface="+mj-lt"/>
              <a:buAutoNum type="arabicPeriod"/>
            </a:pPr>
            <a:r>
              <a:rPr lang="en-IN" sz="2200" dirty="0">
                <a:solidFill>
                  <a:srgbClr val="374151"/>
                </a:solidFill>
                <a:latin typeface="Söhne"/>
              </a:rPr>
              <a:t>Recall: The proportion of true positive predictions among all actual positive cases</a:t>
            </a:r>
          </a:p>
          <a:p>
            <a:pPr>
              <a:buFont typeface="+mj-lt"/>
              <a:buAutoNum type="arabicPeriod"/>
            </a:pPr>
            <a:r>
              <a:rPr lang="en-IN" sz="2200" dirty="0">
                <a:solidFill>
                  <a:srgbClr val="374151"/>
                </a:solidFill>
                <a:latin typeface="Söhne"/>
              </a:rPr>
              <a:t>F1 Score: The harmonic mean of precision and recall</a:t>
            </a:r>
          </a:p>
          <a:p>
            <a:pPr>
              <a:buFont typeface="+mj-lt"/>
              <a:buAutoNum type="arabicPeriod"/>
            </a:pPr>
            <a:r>
              <a:rPr lang="en-IN" sz="2200" dirty="0">
                <a:solidFill>
                  <a:srgbClr val="374151"/>
                </a:solidFill>
                <a:latin typeface="Söhne"/>
              </a:rPr>
              <a:t>ROC AUC: The area under the receiver operating characteristic curve</a:t>
            </a:r>
          </a:p>
          <a:p>
            <a:pPr>
              <a:buFont typeface="+mj-lt"/>
              <a:buAutoNum type="arabicPeriod"/>
            </a:pPr>
            <a:r>
              <a:rPr lang="en-IN" sz="2200" dirty="0">
                <a:solidFill>
                  <a:srgbClr val="374151"/>
                </a:solidFill>
                <a:latin typeface="Söhne"/>
              </a:rPr>
              <a:t>Log Loss: The logarithm of the likelihood of the true labels given the predicted probabilities</a:t>
            </a:r>
          </a:p>
          <a:p>
            <a:pPr>
              <a:buFont typeface="+mj-lt"/>
              <a:buAutoNum type="arabicPeriod"/>
            </a:pPr>
            <a:r>
              <a:rPr lang="en-IN" sz="2200" dirty="0">
                <a:solidFill>
                  <a:srgbClr val="374151"/>
                </a:solidFill>
                <a:latin typeface="Söhne"/>
              </a:rPr>
              <a:t>Mean Absolute Error (MAE): The average absolute difference between the true values and the predicted values</a:t>
            </a:r>
            <a:endParaRPr lang="en-IN" sz="2200" b="0" i="0" u="none" strike="noStrike" dirty="0">
              <a:solidFill>
                <a:srgbClr val="374151"/>
              </a:solidFill>
              <a:effectLst/>
              <a:latin typeface="Söhne"/>
            </a:endParaRPr>
          </a:p>
        </p:txBody>
      </p:sp>
    </p:spTree>
    <p:extLst>
      <p:ext uri="{BB962C8B-B14F-4D97-AF65-F5344CB8AC3E}">
        <p14:creationId xmlns:p14="http://schemas.microsoft.com/office/powerpoint/2010/main" val="357389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A925-D78B-9042-A601-CB36D8EC468B}"/>
              </a:ext>
            </a:extLst>
          </p:cNvPr>
          <p:cNvSpPr>
            <a:spLocks noGrp="1"/>
          </p:cNvSpPr>
          <p:nvPr>
            <p:ph type="title"/>
          </p:nvPr>
        </p:nvSpPr>
        <p:spPr/>
        <p:txBody>
          <a:bodyPr/>
          <a:lstStyle/>
          <a:p>
            <a:r>
              <a:rPr lang="en-US" dirty="0"/>
              <a:t>Cont..</a:t>
            </a:r>
          </a:p>
        </p:txBody>
      </p:sp>
      <p:sp>
        <p:nvSpPr>
          <p:cNvPr id="3" name="Rectangle 2">
            <a:extLst>
              <a:ext uri="{FF2B5EF4-FFF2-40B4-BE49-F238E27FC236}">
                <a16:creationId xmlns:a16="http://schemas.microsoft.com/office/drawing/2014/main" id="{21A76DEA-D185-154D-BC7E-CBDBAE1F4390}"/>
              </a:ext>
            </a:extLst>
          </p:cNvPr>
          <p:cNvSpPr/>
          <p:nvPr/>
        </p:nvSpPr>
        <p:spPr>
          <a:xfrm>
            <a:off x="1688083" y="2219316"/>
            <a:ext cx="8310282" cy="1938992"/>
          </a:xfrm>
          <a:prstGeom prst="rect">
            <a:avLst/>
          </a:prstGeom>
        </p:spPr>
        <p:txBody>
          <a:bodyPr wrap="square">
            <a:spAutoFit/>
          </a:bodyPr>
          <a:lstStyle/>
          <a:p>
            <a:pPr>
              <a:buFont typeface="+mj-lt"/>
              <a:buAutoNum type="arabicPeriod"/>
            </a:pPr>
            <a:r>
              <a:rPr lang="en-IN" sz="2400" dirty="0">
                <a:solidFill>
                  <a:srgbClr val="374151"/>
                </a:solidFill>
                <a:latin typeface="Söhne"/>
              </a:rPr>
              <a:t>Root Mean Squared Error (RMSE): The square root of the average of the squared differences between the true values and the predicted values.</a:t>
            </a:r>
          </a:p>
          <a:p>
            <a:r>
              <a:rPr lang="en-IN" sz="2400" dirty="0">
                <a:solidFill>
                  <a:srgbClr val="374151"/>
                </a:solidFill>
                <a:latin typeface="Söhne"/>
              </a:rPr>
              <a:t>Which metric to use depends on the problem and the type of model you are using</a:t>
            </a:r>
            <a:endParaRPr lang="en-IN" sz="2400" b="0" i="0" u="none" strike="noStrike" dirty="0">
              <a:solidFill>
                <a:srgbClr val="374151"/>
              </a:solidFill>
              <a:effectLst/>
              <a:latin typeface="Söhne"/>
            </a:endParaRPr>
          </a:p>
        </p:txBody>
      </p:sp>
    </p:spTree>
    <p:extLst>
      <p:ext uri="{BB962C8B-B14F-4D97-AF65-F5344CB8AC3E}">
        <p14:creationId xmlns:p14="http://schemas.microsoft.com/office/powerpoint/2010/main" val="151537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F8EF-D5E4-4A44-949B-4548AC22A00C}"/>
              </a:ext>
            </a:extLst>
          </p:cNvPr>
          <p:cNvSpPr>
            <a:spLocks noGrp="1"/>
          </p:cNvSpPr>
          <p:nvPr>
            <p:ph type="title"/>
          </p:nvPr>
        </p:nvSpPr>
        <p:spPr/>
        <p:txBody>
          <a:bodyPr/>
          <a:lstStyle/>
          <a:p>
            <a:r>
              <a:rPr lang="en-IN" dirty="0"/>
              <a:t>example of Model Evaluation Metrics</a:t>
            </a:r>
            <a:endParaRPr lang="en-US" dirty="0"/>
          </a:p>
        </p:txBody>
      </p:sp>
      <p:sp>
        <p:nvSpPr>
          <p:cNvPr id="3" name="Rectangle 2">
            <a:extLst>
              <a:ext uri="{FF2B5EF4-FFF2-40B4-BE49-F238E27FC236}">
                <a16:creationId xmlns:a16="http://schemas.microsoft.com/office/drawing/2014/main" id="{7EC1B089-17F7-2C46-9ED3-A48AC16C5106}"/>
              </a:ext>
            </a:extLst>
          </p:cNvPr>
          <p:cNvSpPr/>
          <p:nvPr/>
        </p:nvSpPr>
        <p:spPr>
          <a:xfrm>
            <a:off x="268942" y="2042564"/>
            <a:ext cx="9950824" cy="4524315"/>
          </a:xfrm>
          <a:prstGeom prst="rect">
            <a:avLst/>
          </a:prstGeom>
        </p:spPr>
        <p:txBody>
          <a:bodyPr wrap="square">
            <a:spAutoFit/>
          </a:bodyPr>
          <a:lstStyle/>
          <a:p>
            <a:r>
              <a:rPr lang="en-IN" sz="2400" dirty="0">
                <a:solidFill>
                  <a:srgbClr val="374151"/>
                </a:solidFill>
                <a:latin typeface="Söhne"/>
              </a:rPr>
              <a:t>For example, let's say you have built a binary classification model to predict whether a customer will churn (leave) or not. You have a dataset of 1000 customers, where 100 of them have churned. You use this dataset to train your model and then use it to make predictions on a test set of another 500 customers.</a:t>
            </a:r>
          </a:p>
          <a:p>
            <a:endParaRPr lang="en-IN" sz="2400" dirty="0">
              <a:solidFill>
                <a:srgbClr val="374151"/>
              </a:solidFill>
              <a:latin typeface="Söhne"/>
            </a:endParaRPr>
          </a:p>
          <a:p>
            <a:pPr>
              <a:buFont typeface="Arial" panose="020B0604020202020204" pitchFamily="34" charset="0"/>
              <a:buChar char="•"/>
            </a:pPr>
            <a:r>
              <a:rPr lang="en-IN" sz="2400" dirty="0">
                <a:solidFill>
                  <a:srgbClr val="374151"/>
                </a:solidFill>
                <a:latin typeface="Söhne"/>
              </a:rPr>
              <a:t>Accuracy: The model correctly predicted that 80 out of the 100 churning customers will churn and 420 out of the 400 non-churning customers will not churn, so the accuracy of the model is (80 + 420) / 500 = 0.8.</a:t>
            </a:r>
          </a:p>
          <a:p>
            <a:pPr>
              <a:buFont typeface="Arial" panose="020B0604020202020204" pitchFamily="34" charset="0"/>
              <a:buChar char="•"/>
            </a:pPr>
            <a:r>
              <a:rPr lang="en-IN" sz="2400" dirty="0">
                <a:solidFill>
                  <a:srgbClr val="374151"/>
                </a:solidFill>
                <a:latin typeface="Söhne"/>
              </a:rPr>
              <a:t>Precision: The model predicted that 90 customers will churn, out of which 80 actually churned, so the precision is 80 / 90 = 0.89.</a:t>
            </a:r>
          </a:p>
          <a:p>
            <a:pPr>
              <a:buFont typeface="Arial" panose="020B0604020202020204" pitchFamily="34" charset="0"/>
              <a:buChar char="•"/>
            </a:pPr>
            <a:r>
              <a:rPr lang="en-IN" sz="2400" dirty="0">
                <a:solidFill>
                  <a:srgbClr val="374151"/>
                </a:solidFill>
                <a:latin typeface="Söhne"/>
              </a:rPr>
              <a:t>2*(0.89*0.8)/(0.89+0.8) = 0.84</a:t>
            </a:r>
            <a:endParaRPr lang="en-IN" sz="2400" b="0" i="0" u="none" strike="noStrike" dirty="0">
              <a:solidFill>
                <a:srgbClr val="374151"/>
              </a:solidFill>
              <a:effectLst/>
              <a:latin typeface="Söhne"/>
            </a:endParaRPr>
          </a:p>
        </p:txBody>
      </p:sp>
    </p:spTree>
    <p:extLst>
      <p:ext uri="{BB962C8B-B14F-4D97-AF65-F5344CB8AC3E}">
        <p14:creationId xmlns:p14="http://schemas.microsoft.com/office/powerpoint/2010/main" val="254082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CF94-E601-E949-A582-312106FB00E3}"/>
              </a:ext>
            </a:extLst>
          </p:cNvPr>
          <p:cNvSpPr>
            <a:spLocks noGrp="1"/>
          </p:cNvSpPr>
          <p:nvPr>
            <p:ph type="title"/>
          </p:nvPr>
        </p:nvSpPr>
        <p:spPr/>
        <p:txBody>
          <a:bodyPr/>
          <a:lstStyle/>
          <a:p>
            <a:r>
              <a:rPr lang="en-US" dirty="0"/>
              <a:t>Cont..</a:t>
            </a:r>
          </a:p>
        </p:txBody>
      </p:sp>
      <p:sp>
        <p:nvSpPr>
          <p:cNvPr id="3" name="Rectangle 2">
            <a:extLst>
              <a:ext uri="{FF2B5EF4-FFF2-40B4-BE49-F238E27FC236}">
                <a16:creationId xmlns:a16="http://schemas.microsoft.com/office/drawing/2014/main" id="{105FE281-5F90-5D42-A335-B23C199AE0E7}"/>
              </a:ext>
            </a:extLst>
          </p:cNvPr>
          <p:cNvSpPr/>
          <p:nvPr/>
        </p:nvSpPr>
        <p:spPr>
          <a:xfrm>
            <a:off x="747806" y="2411604"/>
            <a:ext cx="9197788" cy="1200329"/>
          </a:xfrm>
          <a:prstGeom prst="rect">
            <a:avLst/>
          </a:prstGeom>
        </p:spPr>
        <p:txBody>
          <a:bodyPr wrap="square">
            <a:spAutoFit/>
          </a:bodyPr>
          <a:lstStyle/>
          <a:p>
            <a:pPr>
              <a:buFont typeface="Arial" panose="020B0604020202020204" pitchFamily="34" charset="0"/>
              <a:buChar char="•"/>
            </a:pPr>
            <a:r>
              <a:rPr lang="en-IN" sz="2400" dirty="0">
                <a:solidFill>
                  <a:srgbClr val="374151"/>
                </a:solidFill>
                <a:latin typeface="Söhne"/>
              </a:rPr>
              <a:t>Recall: The model predicted that 90 customers will churn, out of the 100 that actually churned, so the recall is 80 / 100 = 0.8.</a:t>
            </a:r>
          </a:p>
          <a:p>
            <a:pPr>
              <a:buFont typeface="Arial" panose="020B0604020202020204" pitchFamily="34" charset="0"/>
              <a:buChar char="•"/>
            </a:pPr>
            <a:r>
              <a:rPr lang="en-IN" sz="2400" dirty="0">
                <a:solidFill>
                  <a:srgbClr val="374151"/>
                </a:solidFill>
                <a:latin typeface="Söhne"/>
              </a:rPr>
              <a:t>F1 Score: The harmonic mean of precision and recall is </a:t>
            </a:r>
            <a:endParaRPr lang="en-US" sz="2400" dirty="0"/>
          </a:p>
        </p:txBody>
      </p:sp>
      <p:sp>
        <p:nvSpPr>
          <p:cNvPr id="4" name="Rectangle 3">
            <a:extLst>
              <a:ext uri="{FF2B5EF4-FFF2-40B4-BE49-F238E27FC236}">
                <a16:creationId xmlns:a16="http://schemas.microsoft.com/office/drawing/2014/main" id="{50D77BD7-BBB8-9E4B-AF27-9A63DC55DEDF}"/>
              </a:ext>
            </a:extLst>
          </p:cNvPr>
          <p:cNvSpPr/>
          <p:nvPr/>
        </p:nvSpPr>
        <p:spPr>
          <a:xfrm>
            <a:off x="747806" y="3778250"/>
            <a:ext cx="8974418" cy="2308324"/>
          </a:xfrm>
          <a:prstGeom prst="rect">
            <a:avLst/>
          </a:prstGeom>
        </p:spPr>
        <p:txBody>
          <a:bodyPr wrap="square">
            <a:spAutoFit/>
          </a:bodyPr>
          <a:lstStyle/>
          <a:p>
            <a:pPr>
              <a:buFont typeface="Arial" panose="020B0604020202020204" pitchFamily="34" charset="0"/>
              <a:buChar char="•"/>
            </a:pPr>
            <a:r>
              <a:rPr lang="en-IN" sz="2400" dirty="0">
                <a:solidFill>
                  <a:srgbClr val="374151"/>
                </a:solidFill>
                <a:latin typeface="Söhne"/>
              </a:rPr>
              <a:t>ROC AUC: The area under the ROC curve is a metric that compares the true positive rate to the false positive rate at different classification thresholds. This can be useful when there is a class imbalance in the data.</a:t>
            </a:r>
          </a:p>
          <a:p>
            <a:pPr>
              <a:buFont typeface="Arial" panose="020B0604020202020204" pitchFamily="34" charset="0"/>
              <a:buChar char="•"/>
            </a:pPr>
            <a:r>
              <a:rPr lang="en-IN" sz="2400" dirty="0">
                <a:solidFill>
                  <a:srgbClr val="374151"/>
                </a:solidFill>
                <a:latin typeface="Söhne"/>
              </a:rPr>
              <a:t>Log Loss: Log loss is used to evaluate the performance of a model where the predicted output is a probability value between 0 and 1.</a:t>
            </a:r>
          </a:p>
        </p:txBody>
      </p:sp>
    </p:spTree>
    <p:extLst>
      <p:ext uri="{BB962C8B-B14F-4D97-AF65-F5344CB8AC3E}">
        <p14:creationId xmlns:p14="http://schemas.microsoft.com/office/powerpoint/2010/main" val="232442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693E-3C0A-484E-BCC0-FFEC98594DA9}"/>
              </a:ext>
            </a:extLst>
          </p:cNvPr>
          <p:cNvSpPr>
            <a:spLocks noGrp="1"/>
          </p:cNvSpPr>
          <p:nvPr>
            <p:ph type="title"/>
          </p:nvPr>
        </p:nvSpPr>
        <p:spPr/>
        <p:txBody>
          <a:bodyPr/>
          <a:lstStyle/>
          <a:p>
            <a:r>
              <a:rPr lang="en-US" dirty="0"/>
              <a:t>Cont..</a:t>
            </a:r>
          </a:p>
        </p:txBody>
      </p:sp>
      <p:sp>
        <p:nvSpPr>
          <p:cNvPr id="3" name="Rectangle 2">
            <a:extLst>
              <a:ext uri="{FF2B5EF4-FFF2-40B4-BE49-F238E27FC236}">
                <a16:creationId xmlns:a16="http://schemas.microsoft.com/office/drawing/2014/main" id="{263E5482-E19A-F941-BA68-3AE5F8498D6D}"/>
              </a:ext>
            </a:extLst>
          </p:cNvPr>
          <p:cNvSpPr/>
          <p:nvPr/>
        </p:nvSpPr>
        <p:spPr>
          <a:xfrm>
            <a:off x="1019004" y="2184365"/>
            <a:ext cx="9022977" cy="2677656"/>
          </a:xfrm>
          <a:prstGeom prst="rect">
            <a:avLst/>
          </a:prstGeom>
        </p:spPr>
        <p:txBody>
          <a:bodyPr wrap="square">
            <a:spAutoFit/>
          </a:bodyPr>
          <a:lstStyle/>
          <a:p>
            <a:pPr>
              <a:buFont typeface="Arial" panose="020B0604020202020204" pitchFamily="34" charset="0"/>
              <a:buChar char="•"/>
            </a:pPr>
            <a:r>
              <a:rPr lang="en-IN" sz="2400" dirty="0">
                <a:solidFill>
                  <a:srgbClr val="374151"/>
                </a:solidFill>
                <a:latin typeface="Söhne"/>
              </a:rPr>
              <a:t>Mean Absolute Error (MAE): The mean absolute error of the model is the average of the absolute differences between the true values and the predicted values.</a:t>
            </a:r>
          </a:p>
          <a:p>
            <a:endParaRPr lang="en-IN" sz="2400" dirty="0">
              <a:solidFill>
                <a:srgbClr val="374151"/>
              </a:solidFill>
              <a:latin typeface="Söhne"/>
            </a:endParaRPr>
          </a:p>
          <a:p>
            <a:pPr>
              <a:buFont typeface="Arial" panose="020B0604020202020204" pitchFamily="34" charset="0"/>
              <a:buChar char="•"/>
            </a:pPr>
            <a:r>
              <a:rPr lang="en-IN" sz="2400" dirty="0">
                <a:solidFill>
                  <a:srgbClr val="374151"/>
                </a:solidFill>
                <a:latin typeface="Söhne"/>
              </a:rPr>
              <a:t>Root Mean Squared Error (RMSE): The root mean squared error of the model is the square root of the average of the squared differences between the true values and the predicted values.</a:t>
            </a:r>
          </a:p>
        </p:txBody>
      </p:sp>
      <p:sp>
        <p:nvSpPr>
          <p:cNvPr id="4" name="Rectangle 3">
            <a:extLst>
              <a:ext uri="{FF2B5EF4-FFF2-40B4-BE49-F238E27FC236}">
                <a16:creationId xmlns:a16="http://schemas.microsoft.com/office/drawing/2014/main" id="{84009C07-5713-8E46-8DC3-B552BD2BBE1D}"/>
              </a:ext>
            </a:extLst>
          </p:cNvPr>
          <p:cNvSpPr/>
          <p:nvPr/>
        </p:nvSpPr>
        <p:spPr>
          <a:xfrm>
            <a:off x="1019004" y="5181698"/>
            <a:ext cx="9022976" cy="1200329"/>
          </a:xfrm>
          <a:prstGeom prst="rect">
            <a:avLst/>
          </a:prstGeom>
        </p:spPr>
        <p:txBody>
          <a:bodyPr wrap="square">
            <a:spAutoFit/>
          </a:bodyPr>
          <a:lstStyle/>
          <a:p>
            <a:r>
              <a:rPr lang="en-IN" sz="2400" dirty="0">
                <a:solidFill>
                  <a:srgbClr val="374151"/>
                </a:solidFill>
                <a:latin typeface="Söhne"/>
              </a:rPr>
              <a:t>Note: The values are hypothetical and just given as an example, the actual performance of model will depend on many factors including the dataset, feature engineering, model architecture, etc.</a:t>
            </a:r>
            <a:endParaRPr lang="en-US" sz="2400" dirty="0"/>
          </a:p>
        </p:txBody>
      </p:sp>
    </p:spTree>
    <p:extLst>
      <p:ext uri="{BB962C8B-B14F-4D97-AF65-F5344CB8AC3E}">
        <p14:creationId xmlns:p14="http://schemas.microsoft.com/office/powerpoint/2010/main" val="142262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2F79-F1B6-F84F-BB29-FD1F9EACC00E}"/>
              </a:ext>
            </a:extLst>
          </p:cNvPr>
          <p:cNvSpPr>
            <a:spLocks noGrp="1"/>
          </p:cNvSpPr>
          <p:nvPr>
            <p:ph type="title"/>
          </p:nvPr>
        </p:nvSpPr>
        <p:spPr/>
        <p:txBody>
          <a:bodyPr/>
          <a:lstStyle/>
          <a:p>
            <a:r>
              <a:rPr lang="en-US" dirty="0"/>
              <a:t>Sample code</a:t>
            </a:r>
          </a:p>
        </p:txBody>
      </p:sp>
      <p:pic>
        <p:nvPicPr>
          <p:cNvPr id="5" name="Picture 4">
            <a:extLst>
              <a:ext uri="{FF2B5EF4-FFF2-40B4-BE49-F238E27FC236}">
                <a16:creationId xmlns:a16="http://schemas.microsoft.com/office/drawing/2014/main" id="{2EA80B14-6C27-654A-89BD-93FA793A391F}"/>
              </a:ext>
            </a:extLst>
          </p:cNvPr>
          <p:cNvPicPr>
            <a:picLocks noChangeAspect="1"/>
          </p:cNvPicPr>
          <p:nvPr/>
        </p:nvPicPr>
        <p:blipFill rotWithShape="1">
          <a:blip r:embed="rId2"/>
          <a:srcRect l="29999" t="14103" r="31170" b="29376"/>
          <a:stretch/>
        </p:blipFill>
        <p:spPr>
          <a:xfrm>
            <a:off x="1688083" y="1395849"/>
            <a:ext cx="8070514" cy="5274189"/>
          </a:xfrm>
          <a:prstGeom prst="rect">
            <a:avLst/>
          </a:prstGeom>
        </p:spPr>
      </p:pic>
    </p:spTree>
    <p:extLst>
      <p:ext uri="{BB962C8B-B14F-4D97-AF65-F5344CB8AC3E}">
        <p14:creationId xmlns:p14="http://schemas.microsoft.com/office/powerpoint/2010/main" val="303563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0243-3563-1044-B155-6B76334DC3DE}"/>
              </a:ext>
            </a:extLst>
          </p:cNvPr>
          <p:cNvSpPr>
            <a:spLocks noGrp="1"/>
          </p:cNvSpPr>
          <p:nvPr>
            <p:ph type="title"/>
          </p:nvPr>
        </p:nvSpPr>
        <p:spPr/>
        <p:txBody>
          <a:bodyPr/>
          <a:lstStyle/>
          <a:p>
            <a:r>
              <a:rPr lang="en-IN" dirty="0">
                <a:solidFill>
                  <a:srgbClr val="374151"/>
                </a:solidFill>
                <a:latin typeface="Söhne"/>
              </a:rPr>
              <a:t>Model evaluation</a:t>
            </a:r>
            <a:endParaRPr lang="en-US" dirty="0"/>
          </a:p>
        </p:txBody>
      </p:sp>
      <p:sp>
        <p:nvSpPr>
          <p:cNvPr id="3" name="Rectangle 2">
            <a:extLst>
              <a:ext uri="{FF2B5EF4-FFF2-40B4-BE49-F238E27FC236}">
                <a16:creationId xmlns:a16="http://schemas.microsoft.com/office/drawing/2014/main" id="{BE9704A6-17E7-1B45-A09A-F31420FBC574}"/>
              </a:ext>
            </a:extLst>
          </p:cNvPr>
          <p:cNvSpPr/>
          <p:nvPr/>
        </p:nvSpPr>
        <p:spPr>
          <a:xfrm>
            <a:off x="1364974" y="2208590"/>
            <a:ext cx="8375374" cy="3785652"/>
          </a:xfrm>
          <a:prstGeom prst="rect">
            <a:avLst/>
          </a:prstGeom>
        </p:spPr>
        <p:txBody>
          <a:bodyPr wrap="square">
            <a:spAutoFit/>
          </a:bodyPr>
          <a:lstStyle/>
          <a:p>
            <a:r>
              <a:rPr lang="en-IN" sz="2400" dirty="0">
                <a:latin typeface="Söhne"/>
              </a:rPr>
              <a:t>Model evaluation is the process of assessing the performance of a machine learning model on a given dataset. This can be done using metrics such as accuracy, precision, recall, and F1 score.</a:t>
            </a:r>
          </a:p>
          <a:p>
            <a:endParaRPr lang="en-IN" sz="2400" dirty="0">
              <a:latin typeface="Söhne"/>
            </a:endParaRPr>
          </a:p>
          <a:p>
            <a:r>
              <a:rPr lang="en-IN" sz="2400" dirty="0">
                <a:latin typeface="Söhne"/>
              </a:rPr>
              <a:t>Feature engineering is the process of transforming raw data into features that can be used to train a machine learning model. This includes techniques such as feature scaling, one-hot encoding, and feature selection. Feature engineering is an important step in the machine learning pipeline as it can greatly impact the performance of the model.</a:t>
            </a:r>
            <a:endParaRPr lang="en-IN" sz="2400" b="0" i="0" u="none" strike="noStrike" dirty="0">
              <a:effectLst/>
              <a:latin typeface="Söhne"/>
            </a:endParaRPr>
          </a:p>
        </p:txBody>
      </p:sp>
    </p:spTree>
    <p:extLst>
      <p:ext uri="{BB962C8B-B14F-4D97-AF65-F5344CB8AC3E}">
        <p14:creationId xmlns:p14="http://schemas.microsoft.com/office/powerpoint/2010/main" val="325347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F3D9-2A14-824A-9928-E4A9F90CD30D}"/>
              </a:ext>
            </a:extLst>
          </p:cNvPr>
          <p:cNvSpPr>
            <a:spLocks noGrp="1"/>
          </p:cNvSpPr>
          <p:nvPr>
            <p:ph type="title"/>
          </p:nvPr>
        </p:nvSpPr>
        <p:spPr/>
        <p:txBody>
          <a:bodyPr/>
          <a:lstStyle/>
          <a:p>
            <a:r>
              <a:rPr lang="en-US" dirty="0"/>
              <a:t>Sample code cont..</a:t>
            </a:r>
          </a:p>
        </p:txBody>
      </p:sp>
      <p:pic>
        <p:nvPicPr>
          <p:cNvPr id="4" name="Picture 3">
            <a:extLst>
              <a:ext uri="{FF2B5EF4-FFF2-40B4-BE49-F238E27FC236}">
                <a16:creationId xmlns:a16="http://schemas.microsoft.com/office/drawing/2014/main" id="{941F856B-4C40-7544-B5B4-677828279C2A}"/>
              </a:ext>
            </a:extLst>
          </p:cNvPr>
          <p:cNvPicPr>
            <a:picLocks noChangeAspect="1"/>
          </p:cNvPicPr>
          <p:nvPr/>
        </p:nvPicPr>
        <p:blipFill rotWithShape="1">
          <a:blip r:embed="rId2"/>
          <a:srcRect l="29999" t="13879" r="31311" b="25339"/>
          <a:stretch/>
        </p:blipFill>
        <p:spPr>
          <a:xfrm>
            <a:off x="1500379" y="1597181"/>
            <a:ext cx="8363150" cy="5658058"/>
          </a:xfrm>
          <a:prstGeom prst="rect">
            <a:avLst/>
          </a:prstGeom>
        </p:spPr>
      </p:pic>
    </p:spTree>
    <p:extLst>
      <p:ext uri="{BB962C8B-B14F-4D97-AF65-F5344CB8AC3E}">
        <p14:creationId xmlns:p14="http://schemas.microsoft.com/office/powerpoint/2010/main" val="4173418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B50C-2D87-234B-94E2-15B7E9B1C4FC}"/>
              </a:ext>
            </a:extLst>
          </p:cNvPr>
          <p:cNvSpPr>
            <a:spLocks noGrp="1"/>
          </p:cNvSpPr>
          <p:nvPr>
            <p:ph type="title"/>
          </p:nvPr>
        </p:nvSpPr>
        <p:spPr/>
        <p:txBody>
          <a:bodyPr/>
          <a:lstStyle/>
          <a:p>
            <a:r>
              <a:rPr lang="en-US" dirty="0"/>
              <a:t>Sample code cont..</a:t>
            </a:r>
          </a:p>
        </p:txBody>
      </p:sp>
      <p:sp>
        <p:nvSpPr>
          <p:cNvPr id="3" name="Rectangle 2">
            <a:extLst>
              <a:ext uri="{FF2B5EF4-FFF2-40B4-BE49-F238E27FC236}">
                <a16:creationId xmlns:a16="http://schemas.microsoft.com/office/drawing/2014/main" id="{5BB903A0-8A24-DF40-BB91-769145E9B3D7}"/>
              </a:ext>
            </a:extLst>
          </p:cNvPr>
          <p:cNvSpPr/>
          <p:nvPr/>
        </p:nvSpPr>
        <p:spPr>
          <a:xfrm>
            <a:off x="1310761" y="2649841"/>
            <a:ext cx="8439463" cy="1938992"/>
          </a:xfrm>
          <a:prstGeom prst="rect">
            <a:avLst/>
          </a:prstGeom>
        </p:spPr>
        <p:txBody>
          <a:bodyPr wrap="square">
            <a:spAutoFit/>
          </a:bodyPr>
          <a:lstStyle/>
          <a:p>
            <a:r>
              <a:rPr lang="en-IN" sz="2400" dirty="0">
                <a:solidFill>
                  <a:srgbClr val="374151"/>
                </a:solidFill>
                <a:latin typeface="Söhne"/>
              </a:rPr>
              <a:t>It's important to keep in mind that the choice of evaluation metrics depends on the problem and the type of model you are using. It's always a good idea to use multiple evaluation metrics to get a comprehensive understanding of the performance of your model.</a:t>
            </a:r>
            <a:endParaRPr lang="en-US" sz="2400" dirty="0"/>
          </a:p>
        </p:txBody>
      </p:sp>
    </p:spTree>
    <p:extLst>
      <p:ext uri="{BB962C8B-B14F-4D97-AF65-F5344CB8AC3E}">
        <p14:creationId xmlns:p14="http://schemas.microsoft.com/office/powerpoint/2010/main" val="2818825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1353829" y="1478561"/>
            <a:ext cx="8120677" cy="2805896"/>
          </a:xfrm>
          <a:prstGeom prst="rect">
            <a:avLst/>
          </a:prstGeom>
          <a:noFill/>
        </p:spPr>
        <p:txBody>
          <a:bodyPr wrap="square" lIns="0" tIns="0" rIns="0" bIns="0" rtlCol="0">
            <a:spAutoFit/>
          </a:bodyPr>
          <a:lstStyle/>
          <a:p>
            <a:pPr marL="0">
              <a:lnSpc>
                <a:spcPct val="100000"/>
              </a:lnSpc>
            </a:pPr>
            <a:r>
              <a:rPr lang="en-US" altLang="zh-CN" sz="2800" spc="-70" dirty="0">
                <a:solidFill>
                  <a:srgbClr val="000000"/>
                </a:solidFill>
                <a:latin typeface="Gill Sans"/>
                <a:ea typeface="Gill Sans"/>
              </a:rPr>
              <a:t>TODAY’S</a:t>
            </a:r>
            <a:r>
              <a:rPr lang="en-US" altLang="zh-CN" sz="2800" spc="-300" dirty="0">
                <a:solidFill>
                  <a:srgbClr val="000000"/>
                </a:solidFill>
                <a:latin typeface="Gill Sans"/>
                <a:cs typeface="Gill Sans"/>
              </a:rPr>
              <a:t> </a:t>
            </a:r>
            <a:r>
              <a:rPr lang="en-US" altLang="zh-CN" sz="2800" spc="-65" dirty="0">
                <a:solidFill>
                  <a:srgbClr val="000000"/>
                </a:solidFill>
                <a:latin typeface="Gill Sans"/>
                <a:ea typeface="Gill Sans"/>
              </a:rPr>
              <a:t>TOPICS</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a:p>
            <a:pPr marL="0">
              <a:lnSpc>
                <a:spcPct val="100000"/>
              </a:lnSpc>
            </a:pPr>
            <a:r>
              <a:rPr lang="en-US" altLang="zh-CN" sz="1750" spc="10" dirty="0">
                <a:solidFill>
                  <a:srgbClr val="B61D41"/>
                </a:solidFill>
                <a:latin typeface="Arial"/>
                <a:ea typeface="Arial"/>
              </a:rPr>
              <a:t>•</a:t>
            </a:r>
            <a:r>
              <a:rPr lang="en-US" altLang="zh-CN" sz="1750" spc="20" dirty="0">
                <a:solidFill>
                  <a:srgbClr val="B61D41"/>
                </a:solidFill>
                <a:latin typeface="Arial"/>
                <a:cs typeface="Arial"/>
              </a:rPr>
              <a:t> </a:t>
            </a:r>
            <a:r>
              <a:rPr lang="en-US" altLang="zh-CN" sz="1900" spc="20" dirty="0">
                <a:solidFill>
                  <a:srgbClr val="000000"/>
                </a:solidFill>
                <a:latin typeface="Gill Sans MT" panose="020B0502020104020203" pitchFamily="34" charset="0"/>
                <a:ea typeface="Gill Sans"/>
              </a:rPr>
              <a:t>Model</a:t>
            </a:r>
            <a:r>
              <a:rPr lang="en-US" altLang="zh-CN" sz="1900" spc="20" dirty="0">
                <a:solidFill>
                  <a:srgbClr val="000000"/>
                </a:solidFill>
                <a:latin typeface="Gill Sans MT" panose="020B0502020104020203" pitchFamily="34" charset="0"/>
                <a:cs typeface="Gill Sans"/>
              </a:rPr>
              <a:t> </a:t>
            </a:r>
            <a:r>
              <a:rPr lang="en-US" altLang="zh-CN" sz="1900" spc="15" dirty="0">
                <a:solidFill>
                  <a:srgbClr val="000000"/>
                </a:solidFill>
                <a:latin typeface="Gill Sans MT" panose="020B0502020104020203" pitchFamily="34" charset="0"/>
                <a:ea typeface="Gill Sans"/>
              </a:rPr>
              <a:t>Evaluation</a:t>
            </a:r>
            <a:r>
              <a:rPr lang="en-US" altLang="zh-CN" sz="1900" spc="25" dirty="0">
                <a:solidFill>
                  <a:srgbClr val="000000"/>
                </a:solidFill>
                <a:latin typeface="Gill Sans MT" panose="020B0502020104020203" pitchFamily="34" charset="0"/>
                <a:cs typeface="Gill Sans"/>
              </a:rPr>
              <a:t> </a:t>
            </a:r>
            <a:r>
              <a:rPr lang="en-US" altLang="zh-CN" sz="1900" spc="20" dirty="0">
                <a:solidFill>
                  <a:srgbClr val="000000"/>
                </a:solidFill>
                <a:latin typeface="Gill Sans MT" panose="020B0502020104020203" pitchFamily="34" charset="0"/>
                <a:ea typeface="Gill Sans"/>
              </a:rPr>
              <a:t>Metrics</a:t>
            </a:r>
          </a:p>
          <a:p>
            <a:pPr>
              <a:lnSpc>
                <a:spcPts val="1310"/>
              </a:lnSpc>
            </a:pPr>
            <a:endParaRPr lang="en-US" sz="1900" dirty="0">
              <a:latin typeface="Gill Sans MT" panose="020B0502020104020203" pitchFamily="34" charset="0"/>
            </a:endParaRPr>
          </a:p>
          <a:p>
            <a:pPr marL="0">
              <a:lnSpc>
                <a:spcPct val="100000"/>
              </a:lnSpc>
            </a:pPr>
            <a:r>
              <a:rPr lang="en-US" altLang="zh-CN" sz="1900" spc="-30" dirty="0">
                <a:solidFill>
                  <a:srgbClr val="B61D41"/>
                </a:solidFill>
                <a:latin typeface="Gill Sans MT" panose="020B0502020104020203" pitchFamily="34" charset="0"/>
                <a:ea typeface="Arial"/>
              </a:rPr>
              <a:t>•</a:t>
            </a:r>
            <a:r>
              <a:rPr lang="en-US" altLang="zh-CN" sz="1900" spc="-20" dirty="0">
                <a:solidFill>
                  <a:srgbClr val="B61D41"/>
                </a:solidFill>
                <a:latin typeface="Gill Sans MT" panose="020B0502020104020203" pitchFamily="34" charset="0"/>
                <a:cs typeface="Arial"/>
              </a:rPr>
              <a:t>  </a:t>
            </a:r>
            <a:r>
              <a:rPr lang="en-US" altLang="zh-CN" sz="1900" spc="-30" dirty="0">
                <a:solidFill>
                  <a:srgbClr val="000000"/>
                </a:solidFill>
                <a:latin typeface="Gill Sans MT" panose="020B0502020104020203" pitchFamily="34" charset="0"/>
                <a:ea typeface="Gill Sans"/>
              </a:rPr>
              <a:t>Bias</a:t>
            </a:r>
            <a:r>
              <a:rPr lang="en-US" altLang="zh-CN" sz="1900" spc="-30" dirty="0">
                <a:solidFill>
                  <a:srgbClr val="000000"/>
                </a:solidFill>
                <a:latin typeface="Gill Sans MT" panose="020B0502020104020203" pitchFamily="34" charset="0"/>
                <a:cs typeface="Gill Sans"/>
              </a:rPr>
              <a:t> </a:t>
            </a:r>
            <a:r>
              <a:rPr lang="en-US" altLang="zh-CN" sz="1900" spc="-35" dirty="0">
                <a:solidFill>
                  <a:srgbClr val="000000"/>
                </a:solidFill>
                <a:latin typeface="Gill Sans MT" panose="020B0502020104020203" pitchFamily="34" charset="0"/>
                <a:ea typeface="Gill Sans"/>
              </a:rPr>
              <a:t>Variance</a:t>
            </a:r>
            <a:r>
              <a:rPr lang="en-US" altLang="zh-CN" sz="1900" spc="-25" dirty="0">
                <a:solidFill>
                  <a:srgbClr val="000000"/>
                </a:solidFill>
                <a:latin typeface="Gill Sans MT" panose="020B0502020104020203" pitchFamily="34" charset="0"/>
                <a:cs typeface="Gill Sans"/>
              </a:rPr>
              <a:t> </a:t>
            </a:r>
            <a:r>
              <a:rPr lang="en-US" altLang="zh-CN" sz="1900" spc="-40" dirty="0">
                <a:solidFill>
                  <a:srgbClr val="000000"/>
                </a:solidFill>
                <a:latin typeface="Gill Sans MT" panose="020B0502020104020203" pitchFamily="34" charset="0"/>
                <a:ea typeface="Gill Sans"/>
              </a:rPr>
              <a:t>Trade</a:t>
            </a:r>
            <a:r>
              <a:rPr lang="en-US" altLang="zh-CN" sz="1900" spc="-20" dirty="0">
                <a:solidFill>
                  <a:srgbClr val="000000"/>
                </a:solidFill>
                <a:latin typeface="Gill Sans MT" panose="020B0502020104020203" pitchFamily="34" charset="0"/>
                <a:ea typeface="Gill Sans"/>
              </a:rPr>
              <a:t>-</a:t>
            </a:r>
            <a:r>
              <a:rPr lang="en-US" altLang="zh-CN" sz="1900" spc="-25" dirty="0">
                <a:solidFill>
                  <a:srgbClr val="000000"/>
                </a:solidFill>
                <a:latin typeface="Gill Sans MT" panose="020B0502020104020203" pitchFamily="34" charset="0"/>
                <a:ea typeface="Gill Sans"/>
              </a:rPr>
              <a:t>off</a:t>
            </a:r>
          </a:p>
          <a:p>
            <a:pPr>
              <a:lnSpc>
                <a:spcPts val="1285"/>
              </a:lnSpc>
            </a:pPr>
            <a:endParaRPr lang="en-US" sz="1900" dirty="0">
              <a:latin typeface="Gill Sans MT" panose="020B0502020104020203" pitchFamily="34" charset="0"/>
            </a:endParaRPr>
          </a:p>
          <a:p>
            <a:pPr marL="0">
              <a:lnSpc>
                <a:spcPct val="100000"/>
              </a:lnSpc>
            </a:pPr>
            <a:r>
              <a:rPr lang="en-US" altLang="zh-CN" sz="1900" spc="20" dirty="0">
                <a:solidFill>
                  <a:srgbClr val="B61D41"/>
                </a:solidFill>
                <a:latin typeface="Gill Sans MT" panose="020B0502020104020203" pitchFamily="34" charset="0"/>
                <a:ea typeface="Arial"/>
              </a:rPr>
              <a:t>•</a:t>
            </a:r>
            <a:r>
              <a:rPr lang="en-US" altLang="zh-CN" sz="1900" spc="15" dirty="0">
                <a:solidFill>
                  <a:srgbClr val="B61D41"/>
                </a:solidFill>
                <a:latin typeface="Gill Sans MT" panose="020B0502020104020203" pitchFamily="34" charset="0"/>
                <a:cs typeface="Arial"/>
              </a:rPr>
              <a:t> </a:t>
            </a:r>
            <a:r>
              <a:rPr lang="en-US" altLang="zh-CN" sz="1900" spc="30" dirty="0">
                <a:solidFill>
                  <a:srgbClr val="000000"/>
                </a:solidFill>
                <a:latin typeface="Gill Sans MT" panose="020B0502020104020203" pitchFamily="34" charset="0"/>
                <a:ea typeface="Gill Sans"/>
              </a:rPr>
              <a:t>Model</a:t>
            </a:r>
            <a:r>
              <a:rPr lang="en-US" altLang="zh-CN" sz="1900" spc="20" dirty="0">
                <a:solidFill>
                  <a:srgbClr val="000000"/>
                </a:solidFill>
                <a:latin typeface="Gill Sans MT" panose="020B0502020104020203" pitchFamily="34" charset="0"/>
                <a:cs typeface="Gill Sans"/>
              </a:rPr>
              <a:t> </a:t>
            </a:r>
            <a:r>
              <a:rPr lang="en-US" altLang="zh-CN" sz="1900" spc="30" dirty="0">
                <a:solidFill>
                  <a:srgbClr val="000000"/>
                </a:solidFill>
                <a:latin typeface="Gill Sans MT" panose="020B0502020104020203" pitchFamily="34" charset="0"/>
                <a:ea typeface="Gill Sans"/>
              </a:rPr>
              <a:t>Selection</a:t>
            </a:r>
          </a:p>
          <a:p>
            <a:pPr>
              <a:lnSpc>
                <a:spcPts val="1310"/>
              </a:lnSpc>
            </a:pPr>
            <a:endParaRPr lang="en-US" sz="1900" dirty="0">
              <a:latin typeface="Gill Sans MT" panose="020B0502020104020203" pitchFamily="34" charset="0"/>
            </a:endParaRPr>
          </a:p>
          <a:p>
            <a:pPr marL="0">
              <a:lnSpc>
                <a:spcPct val="100000"/>
              </a:lnSpc>
            </a:pPr>
            <a:r>
              <a:rPr lang="en-US" altLang="zh-CN" sz="1900" spc="20" dirty="0">
                <a:solidFill>
                  <a:srgbClr val="B61D41"/>
                </a:solidFill>
                <a:latin typeface="Gill Sans MT" panose="020B0502020104020203" pitchFamily="34" charset="0"/>
                <a:ea typeface="Arial"/>
              </a:rPr>
              <a:t>•</a:t>
            </a:r>
            <a:r>
              <a:rPr lang="en-US" altLang="zh-CN" sz="1900" spc="20" dirty="0">
                <a:solidFill>
                  <a:srgbClr val="B61D41"/>
                </a:solidFill>
                <a:latin typeface="Gill Sans MT" panose="020B0502020104020203" pitchFamily="34" charset="0"/>
                <a:cs typeface="Arial"/>
              </a:rPr>
              <a:t> </a:t>
            </a:r>
            <a:r>
              <a:rPr lang="en-US" altLang="zh-CN" sz="1900" spc="30" dirty="0">
                <a:solidFill>
                  <a:srgbClr val="000000"/>
                </a:solidFill>
                <a:latin typeface="Gill Sans MT" panose="020B0502020104020203" pitchFamily="34" charset="0"/>
                <a:ea typeface="Gill Sans"/>
              </a:rPr>
              <a:t>Model</a:t>
            </a:r>
            <a:r>
              <a:rPr lang="en-US" altLang="zh-CN" sz="1900" spc="20" dirty="0">
                <a:solidFill>
                  <a:srgbClr val="000000"/>
                </a:solidFill>
                <a:latin typeface="Gill Sans MT" panose="020B0502020104020203" pitchFamily="34" charset="0"/>
                <a:cs typeface="Gill Sans"/>
              </a:rPr>
              <a:t> </a:t>
            </a:r>
            <a:r>
              <a:rPr lang="en-US" altLang="zh-CN" sz="1900" spc="25" dirty="0">
                <a:solidFill>
                  <a:srgbClr val="000000"/>
                </a:solidFill>
                <a:latin typeface="Gill Sans MT" panose="020B0502020104020203" pitchFamily="34" charset="0"/>
                <a:ea typeface="Gill Sans"/>
              </a:rPr>
              <a:t>Evaluation</a:t>
            </a:r>
          </a:p>
        </p:txBody>
      </p:sp>
      <p:sp>
        <p:nvSpPr>
          <p:cNvPr id="5" name="TextBox 5"/>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1774962" y="1544658"/>
            <a:ext cx="7834239" cy="712311"/>
          </a:xfrm>
          <a:prstGeom prst="rect">
            <a:avLst/>
          </a:prstGeom>
          <a:noFill/>
        </p:spPr>
        <p:txBody>
          <a:bodyPr wrap="square" lIns="0" tIns="0" rIns="0" bIns="0" rtlCol="0">
            <a:spAutoFit/>
          </a:bodyPr>
          <a:lstStyle/>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p:txBody>
      </p:sp>
      <p:sp>
        <p:nvSpPr>
          <p:cNvPr id="8" name="TextBox 8"/>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
        <p:nvSpPr>
          <p:cNvPr id="3" name="Title 2"/>
          <p:cNvSpPr>
            <a:spLocks noGrp="1"/>
          </p:cNvSpPr>
          <p:nvPr>
            <p:ph type="title"/>
          </p:nvPr>
        </p:nvSpPr>
        <p:spPr/>
        <p:txBody>
          <a:bodyPr/>
          <a:lstStyle/>
          <a:p>
            <a:pPr marL="0">
              <a:lnSpc>
                <a:spcPct val="100000"/>
              </a:lnSpc>
            </a:pPr>
            <a:r>
              <a:rPr lang="en-US" altLang="zh-CN" sz="3600" spc="-25" dirty="0">
                <a:solidFill>
                  <a:srgbClr val="000000"/>
                </a:solidFill>
                <a:latin typeface="Gill Sans"/>
                <a:ea typeface="Gill Sans"/>
              </a:rPr>
              <a:t>MODEL</a:t>
            </a:r>
            <a:r>
              <a:rPr lang="en-US" altLang="zh-CN" sz="3600" dirty="0">
                <a:solidFill>
                  <a:srgbClr val="000000"/>
                </a:solidFill>
                <a:latin typeface="Gill Sans"/>
                <a:cs typeface="Gill Sans"/>
              </a:rPr>
              <a:t> </a:t>
            </a:r>
            <a:r>
              <a:rPr lang="en-US" altLang="zh-CN" sz="3600" spc="-20" dirty="0">
                <a:solidFill>
                  <a:srgbClr val="000000"/>
                </a:solidFill>
                <a:latin typeface="Gill Sans"/>
                <a:ea typeface="Gill Sans"/>
              </a:rPr>
              <a:t>EVALUATION</a:t>
            </a:r>
            <a:r>
              <a:rPr lang="en-US" altLang="zh-CN" sz="3600" spc="-10" dirty="0">
                <a:solidFill>
                  <a:srgbClr val="000000"/>
                </a:solidFill>
                <a:latin typeface="Gill Sans"/>
                <a:cs typeface="Gill Sans"/>
              </a:rPr>
              <a:t> </a:t>
            </a:r>
            <a:r>
              <a:rPr lang="en-US" altLang="zh-CN" sz="3600" spc="-25" dirty="0">
                <a:solidFill>
                  <a:srgbClr val="000000"/>
                </a:solidFill>
                <a:latin typeface="Gill Sans"/>
                <a:ea typeface="Gill Sans"/>
              </a:rPr>
              <a:t>METRICS</a:t>
            </a:r>
          </a:p>
        </p:txBody>
      </p:sp>
      <p:sp>
        <p:nvSpPr>
          <p:cNvPr id="4" name="Content Placeholder 3"/>
          <p:cNvSpPr>
            <a:spLocks noGrp="1"/>
          </p:cNvSpPr>
          <p:nvPr>
            <p:ph idx="1"/>
          </p:nvPr>
        </p:nvSpPr>
        <p:spPr/>
        <p:txBody>
          <a:bodyPr>
            <a:normAutofit lnSpcReduction="10000"/>
          </a:bodyPr>
          <a:lstStyle/>
          <a:p>
            <a:pPr>
              <a:lnSpc>
                <a:spcPct val="100000"/>
              </a:lnSpc>
            </a:pPr>
            <a:r>
              <a:rPr lang="en-US" altLang="zh-CN" sz="2400" dirty="0">
                <a:solidFill>
                  <a:srgbClr val="000000"/>
                </a:solidFill>
                <a:latin typeface="Gill Sans"/>
                <a:ea typeface="Gill Sans"/>
              </a:rPr>
              <a:t>Classification</a:t>
            </a:r>
            <a:r>
              <a:rPr lang="en-US" altLang="zh-CN" sz="2400" spc="130" dirty="0">
                <a:solidFill>
                  <a:srgbClr val="000000"/>
                </a:solidFill>
                <a:latin typeface="Gill Sans"/>
                <a:cs typeface="Gill Sans"/>
              </a:rPr>
              <a:t> </a:t>
            </a:r>
            <a:r>
              <a:rPr lang="en-US" altLang="zh-CN" sz="2400" dirty="0">
                <a:solidFill>
                  <a:srgbClr val="000000"/>
                </a:solidFill>
                <a:latin typeface="Gill Sans"/>
                <a:ea typeface="Gill Sans"/>
              </a:rPr>
              <a:t>Accuracy</a:t>
            </a:r>
            <a:endParaRPr lang="en-US" dirty="0"/>
          </a:p>
          <a:p>
            <a:pPr>
              <a:lnSpc>
                <a:spcPct val="100000"/>
              </a:lnSpc>
            </a:pPr>
            <a:r>
              <a:rPr lang="en-US" altLang="zh-CN" sz="2400" spc="-5" dirty="0">
                <a:solidFill>
                  <a:srgbClr val="000000"/>
                </a:solidFill>
                <a:latin typeface="Gill Sans"/>
                <a:ea typeface="Gill Sans"/>
              </a:rPr>
              <a:t>RMSE</a:t>
            </a:r>
            <a:endParaRPr lang="en-US" dirty="0"/>
          </a:p>
          <a:p>
            <a:pPr>
              <a:lnSpc>
                <a:spcPct val="100000"/>
              </a:lnSpc>
            </a:pPr>
            <a:r>
              <a:rPr lang="en-US" altLang="zh-CN" sz="2400" dirty="0">
                <a:solidFill>
                  <a:srgbClr val="000000"/>
                </a:solidFill>
                <a:latin typeface="Gill Sans"/>
                <a:ea typeface="Gill Sans"/>
              </a:rPr>
              <a:t>ROC</a:t>
            </a:r>
            <a:endParaRPr lang="en-US" dirty="0"/>
          </a:p>
          <a:p>
            <a:pPr>
              <a:lnSpc>
                <a:spcPct val="100000"/>
              </a:lnSpc>
            </a:pPr>
            <a:r>
              <a:rPr lang="en-US" altLang="zh-CN" sz="2400" dirty="0">
                <a:solidFill>
                  <a:srgbClr val="000000"/>
                </a:solidFill>
                <a:latin typeface="Gill Sans"/>
                <a:ea typeface="Gill Sans"/>
              </a:rPr>
              <a:t>AUC</a:t>
            </a:r>
            <a:endParaRPr lang="en-US" dirty="0"/>
          </a:p>
          <a:p>
            <a:pPr>
              <a:lnSpc>
                <a:spcPct val="100000"/>
              </a:lnSpc>
            </a:pPr>
            <a:r>
              <a:rPr lang="en-US" altLang="zh-CN" sz="2400" spc="25" dirty="0">
                <a:solidFill>
                  <a:srgbClr val="000000"/>
                </a:solidFill>
                <a:latin typeface="Gill Sans"/>
                <a:ea typeface="Gill Sans"/>
              </a:rPr>
              <a:t>Confusion</a:t>
            </a:r>
            <a:r>
              <a:rPr lang="en-US" altLang="zh-CN" sz="2400" spc="20" dirty="0">
                <a:solidFill>
                  <a:srgbClr val="000000"/>
                </a:solidFill>
                <a:latin typeface="Gill Sans"/>
                <a:cs typeface="Gill Sans"/>
              </a:rPr>
              <a:t> </a:t>
            </a:r>
            <a:r>
              <a:rPr lang="en-US" altLang="zh-CN" sz="2400" spc="30" dirty="0">
                <a:solidFill>
                  <a:srgbClr val="000000"/>
                </a:solidFill>
                <a:latin typeface="Gill Sans"/>
                <a:ea typeface="Gill Sans"/>
              </a:rPr>
              <a:t>Matrix</a:t>
            </a:r>
            <a:endParaRPr lang="en-US" dirty="0"/>
          </a:p>
          <a:p>
            <a:pPr>
              <a:lnSpc>
                <a:spcPct val="100000"/>
              </a:lnSpc>
            </a:pPr>
            <a:r>
              <a:rPr lang="en-US" altLang="zh-CN" sz="2400" dirty="0">
                <a:solidFill>
                  <a:srgbClr val="000000"/>
                </a:solidFill>
                <a:latin typeface="Gill Sans"/>
                <a:ea typeface="Gill Sans"/>
              </a:rPr>
              <a:t>Precision</a:t>
            </a:r>
            <a:endParaRPr lang="en-US" dirty="0"/>
          </a:p>
          <a:p>
            <a:pPr>
              <a:lnSpc>
                <a:spcPct val="100000"/>
              </a:lnSpc>
            </a:pPr>
            <a:r>
              <a:rPr lang="en-US" altLang="zh-CN" sz="2400" spc="-5" dirty="0">
                <a:solidFill>
                  <a:srgbClr val="000000"/>
                </a:solidFill>
                <a:latin typeface="Gill Sans"/>
                <a:ea typeface="Gill Sans"/>
              </a:rPr>
              <a:t>Recall</a:t>
            </a:r>
            <a:endParaRPr lang="en-US" dirty="0"/>
          </a:p>
          <a:p>
            <a:pPr>
              <a:lnSpc>
                <a:spcPct val="100000"/>
              </a:lnSpc>
            </a:pPr>
            <a:r>
              <a:rPr lang="en-US" altLang="zh-CN" sz="2400" dirty="0">
                <a:solidFill>
                  <a:srgbClr val="000000"/>
                </a:solidFill>
                <a:latin typeface="Gill Sans"/>
                <a:ea typeface="Gill Sans"/>
              </a:rPr>
              <a:t>F1</a:t>
            </a:r>
            <a:r>
              <a:rPr lang="en-US" altLang="zh-CN" sz="2400" spc="-65" dirty="0">
                <a:solidFill>
                  <a:srgbClr val="000000"/>
                </a:solidFill>
                <a:latin typeface="Gill Sans"/>
                <a:cs typeface="Gill Sans"/>
              </a:rPr>
              <a:t> </a:t>
            </a:r>
            <a:r>
              <a:rPr lang="en-US" altLang="zh-CN" sz="2400" dirty="0">
                <a:solidFill>
                  <a:srgbClr val="000000"/>
                </a:solidFill>
                <a:latin typeface="Gill Sans"/>
                <a:ea typeface="Gill Sans"/>
              </a:rPr>
              <a:t>Score</a:t>
            </a: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1353829" y="1478561"/>
            <a:ext cx="7940688" cy="3251469"/>
          </a:xfrm>
          <a:prstGeom prst="rect">
            <a:avLst/>
          </a:prstGeom>
          <a:noFill/>
        </p:spPr>
        <p:txBody>
          <a:bodyPr wrap="square" lIns="0" tIns="0" rIns="0" bIns="0" rtlCol="0">
            <a:spAutoFit/>
          </a:bodyPr>
          <a:lstStyle/>
          <a:p>
            <a:pPr marL="0">
              <a:lnSpc>
                <a:spcPct val="100000"/>
              </a:lnSpc>
            </a:pPr>
            <a:r>
              <a:rPr lang="en-US" altLang="zh-CN" sz="2800" spc="-20" dirty="0">
                <a:solidFill>
                  <a:srgbClr val="000000"/>
                </a:solidFill>
                <a:latin typeface="Gill Sans"/>
                <a:ea typeface="Gill Sans"/>
              </a:rPr>
              <a:t>CLASSIFICATION</a:t>
            </a:r>
            <a:r>
              <a:rPr lang="en-US" altLang="zh-CN" sz="2800" spc="-184" dirty="0">
                <a:solidFill>
                  <a:srgbClr val="000000"/>
                </a:solidFill>
                <a:latin typeface="Gill Sans"/>
                <a:cs typeface="Gill Sans"/>
              </a:rPr>
              <a:t> </a:t>
            </a:r>
            <a:r>
              <a:rPr lang="en-US" altLang="zh-CN" sz="2800" spc="-25" dirty="0">
                <a:solidFill>
                  <a:srgbClr val="000000"/>
                </a:solidFill>
                <a:latin typeface="Gill Sans"/>
                <a:ea typeface="Gill Sans"/>
              </a:rPr>
              <a:t>ACCURACY</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a:p>
            <a:pPr marL="0">
              <a:lnSpc>
                <a:spcPct val="100000"/>
              </a:lnSpc>
            </a:pPr>
            <a:r>
              <a:rPr lang="en-US" altLang="zh-CN" sz="1750" dirty="0">
                <a:solidFill>
                  <a:srgbClr val="B61D41"/>
                </a:solidFill>
                <a:latin typeface="Arial"/>
                <a:ea typeface="Arial"/>
              </a:rPr>
              <a:t>•</a:t>
            </a:r>
            <a:r>
              <a:rPr lang="en-US" altLang="zh-CN" sz="1750" spc="20" dirty="0">
                <a:solidFill>
                  <a:srgbClr val="B61D41"/>
                </a:solidFill>
                <a:latin typeface="Arial"/>
                <a:cs typeface="Arial"/>
              </a:rPr>
              <a:t> </a:t>
            </a:r>
            <a:r>
              <a:rPr lang="en-US" altLang="zh-CN" sz="1750" dirty="0">
                <a:solidFill>
                  <a:srgbClr val="000000"/>
                </a:solidFill>
                <a:latin typeface="Gill Sans"/>
                <a:ea typeface="Gill Sans"/>
              </a:rPr>
              <a:t>Classification</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accuracy</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number</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correct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predictions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made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ratio</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all</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predictions</a:t>
            </a:r>
            <a:r>
              <a:rPr lang="en-US" altLang="zh-CN" sz="1750" spc="10" dirty="0">
                <a:solidFill>
                  <a:srgbClr val="000000"/>
                </a:solidFill>
                <a:latin typeface="Gill Sans"/>
                <a:cs typeface="Gill Sans"/>
              </a:rPr>
              <a:t> </a:t>
            </a:r>
            <a:r>
              <a:rPr lang="en-US" altLang="zh-CN" sz="1750" spc="-5" dirty="0">
                <a:solidFill>
                  <a:srgbClr val="000000"/>
                </a:solidFill>
                <a:latin typeface="Gill Sans"/>
                <a:ea typeface="Gill Sans"/>
              </a:rPr>
              <a:t>made.</a:t>
            </a:r>
          </a:p>
          <a:p>
            <a:pPr>
              <a:lnSpc>
                <a:spcPts val="1310"/>
              </a:lnSpc>
            </a:pPr>
            <a:endParaRPr lang="en-US" dirty="0"/>
          </a:p>
          <a:p>
            <a:pPr marL="0">
              <a:lnSpc>
                <a:spcPct val="100000"/>
              </a:lnSpc>
            </a:pPr>
            <a:r>
              <a:rPr lang="en-US" altLang="zh-CN" sz="1750" dirty="0">
                <a:solidFill>
                  <a:srgbClr val="B61D41"/>
                </a:solidFill>
                <a:latin typeface="Arial"/>
                <a:ea typeface="Arial"/>
              </a:rPr>
              <a:t>•</a:t>
            </a:r>
            <a:r>
              <a:rPr lang="en-US" altLang="zh-CN" sz="1750" spc="35" dirty="0">
                <a:solidFill>
                  <a:srgbClr val="B61D41"/>
                </a:solidFill>
                <a:latin typeface="Arial"/>
                <a:cs typeface="Arial"/>
              </a:rPr>
              <a:t> </a:t>
            </a:r>
            <a:r>
              <a:rPr lang="en-US" altLang="zh-CN" sz="1750" dirty="0">
                <a:solidFill>
                  <a:srgbClr val="000000"/>
                </a:solidFill>
                <a:latin typeface="Gill Sans"/>
                <a:ea typeface="Gill Sans"/>
              </a:rPr>
              <a:t>This</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most</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common</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evaluation</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metric</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classification</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problems.</a:t>
            </a:r>
          </a:p>
          <a:p>
            <a:pPr>
              <a:lnSpc>
                <a:spcPts val="1080"/>
              </a:lnSpc>
            </a:pPr>
            <a:endParaRPr lang="en-US" dirty="0"/>
          </a:p>
          <a:p>
            <a:pPr marL="200501" indent="-200501" hangingPunct="0">
              <a:lnSpc>
                <a:spcPct val="120000"/>
              </a:lnSpc>
            </a:pPr>
            <a:r>
              <a:rPr lang="en-US" altLang="zh-CN" sz="1750" dirty="0">
                <a:solidFill>
                  <a:srgbClr val="B61D41"/>
                </a:solidFill>
                <a:latin typeface="Arial"/>
                <a:ea typeface="Arial"/>
              </a:rPr>
              <a:t>•</a:t>
            </a:r>
            <a:r>
              <a:rPr lang="en-US" altLang="zh-CN" sz="1750" spc="15" dirty="0">
                <a:solidFill>
                  <a:srgbClr val="B61D41"/>
                </a:solidFill>
                <a:latin typeface="Arial"/>
                <a:cs typeface="Arial"/>
              </a:rPr>
              <a:t> </a:t>
            </a:r>
            <a:r>
              <a:rPr lang="en-US" altLang="zh-CN" sz="1750" dirty="0">
                <a:solidFill>
                  <a:srgbClr val="000000"/>
                </a:solidFill>
                <a:latin typeface="Gill Sans"/>
                <a:ea typeface="Gill Sans"/>
              </a:rPr>
              <a:t>It</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really</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only</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suitable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when</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there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are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an</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equal</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number</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observations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each</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class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(which</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rarely</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case)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all</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predictions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prediction</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errors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are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equally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important,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which</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often</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not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case.</a:t>
            </a:r>
          </a:p>
        </p:txBody>
      </p:sp>
      <p:sp>
        <p:nvSpPr>
          <p:cNvPr id="11" name="TextBox 11"/>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1353829" y="1478561"/>
            <a:ext cx="8517284" cy="3273973"/>
          </a:xfrm>
          <a:prstGeom prst="rect">
            <a:avLst/>
          </a:prstGeom>
          <a:noFill/>
        </p:spPr>
        <p:txBody>
          <a:bodyPr wrap="square" lIns="0" tIns="0" rIns="0" bIns="0" rtlCol="0">
            <a:spAutoFit/>
          </a:bodyPr>
          <a:lstStyle/>
          <a:p>
            <a:pPr marL="0">
              <a:lnSpc>
                <a:spcPct val="100000"/>
              </a:lnSpc>
            </a:pPr>
            <a:r>
              <a:rPr lang="en-US" altLang="zh-CN" sz="2800" dirty="0">
                <a:solidFill>
                  <a:srgbClr val="000000"/>
                </a:solidFill>
                <a:latin typeface="Gill Sans"/>
                <a:ea typeface="Gill Sans"/>
              </a:rPr>
              <a:t>MSE</a:t>
            </a:r>
            <a:r>
              <a:rPr lang="en-US" altLang="zh-CN" sz="2800" dirty="0">
                <a:solidFill>
                  <a:srgbClr val="000000"/>
                </a:solidFill>
                <a:latin typeface="Gill Sans"/>
                <a:cs typeface="Gill Sans"/>
              </a:rPr>
              <a:t> </a:t>
            </a:r>
            <a:r>
              <a:rPr lang="en-US" altLang="zh-CN" sz="2800" dirty="0">
                <a:solidFill>
                  <a:srgbClr val="000000"/>
                </a:solidFill>
                <a:latin typeface="Gill Sans"/>
                <a:ea typeface="Gill Sans"/>
              </a:rPr>
              <a:t>&amp;</a:t>
            </a:r>
            <a:r>
              <a:rPr lang="en-US" altLang="zh-CN" sz="2800" spc="10" dirty="0">
                <a:solidFill>
                  <a:srgbClr val="000000"/>
                </a:solidFill>
                <a:latin typeface="Gill Sans"/>
                <a:cs typeface="Gill Sans"/>
              </a:rPr>
              <a:t> </a:t>
            </a:r>
            <a:r>
              <a:rPr lang="en-US" altLang="zh-CN" sz="2800" dirty="0">
                <a:solidFill>
                  <a:srgbClr val="000000"/>
                </a:solidFill>
                <a:latin typeface="Gill Sans"/>
                <a:ea typeface="Gill Sans"/>
              </a:rPr>
              <a:t>RMSE</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a:p>
            <a:pPr marL="0">
              <a:lnSpc>
                <a:spcPct val="100000"/>
              </a:lnSpc>
            </a:pPr>
            <a:r>
              <a:rPr lang="en-US" altLang="zh-CN" sz="1750" dirty="0">
                <a:solidFill>
                  <a:srgbClr val="B61D41"/>
                </a:solidFill>
                <a:latin typeface="Arial"/>
                <a:ea typeface="Arial"/>
              </a:rPr>
              <a:t>•</a:t>
            </a:r>
            <a:r>
              <a:rPr lang="en-US" altLang="zh-CN" sz="1750" spc="10" dirty="0">
                <a:solidFill>
                  <a:srgbClr val="B61D41"/>
                </a:solidFill>
                <a:latin typeface="Arial"/>
                <a:cs typeface="Arial"/>
              </a:rPr>
              <a:t> </a:t>
            </a:r>
            <a:r>
              <a:rPr lang="en-US" altLang="zh-CN" sz="1750" dirty="0">
                <a:solidFill>
                  <a:srgbClr val="000000"/>
                </a:solidFill>
                <a:latin typeface="Gill Sans"/>
                <a:ea typeface="Gill Sans"/>
              </a:rPr>
              <a:t>The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Mean</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Squared</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Error</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(or</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MSE)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much</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like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mean</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absolute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error</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it</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provides</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gross</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idea</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magnitude</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error.</a:t>
            </a:r>
          </a:p>
          <a:p>
            <a:pPr>
              <a:lnSpc>
                <a:spcPts val="1095"/>
              </a:lnSpc>
            </a:pPr>
            <a:endParaRPr lang="en-US" dirty="0"/>
          </a:p>
          <a:p>
            <a:pPr marL="200501" indent="-200501" hangingPunct="0">
              <a:lnSpc>
                <a:spcPct val="120000"/>
              </a:lnSpc>
            </a:pPr>
            <a:r>
              <a:rPr lang="en-US" altLang="zh-CN" sz="1750" dirty="0">
                <a:solidFill>
                  <a:srgbClr val="B61D41"/>
                </a:solidFill>
                <a:latin typeface="Arial"/>
                <a:ea typeface="Arial"/>
              </a:rPr>
              <a:t>•</a:t>
            </a:r>
            <a:r>
              <a:rPr lang="en-US" altLang="zh-CN" sz="1750" spc="-30" dirty="0">
                <a:solidFill>
                  <a:srgbClr val="B61D41"/>
                </a:solidFill>
                <a:latin typeface="Arial"/>
                <a:cs typeface="Arial"/>
              </a:rPr>
              <a:t>  </a:t>
            </a:r>
            <a:r>
              <a:rPr lang="en-US" altLang="zh-CN" sz="1750" dirty="0">
                <a:solidFill>
                  <a:srgbClr val="000000"/>
                </a:solidFill>
                <a:latin typeface="Gill Sans"/>
                <a:ea typeface="Gill Sans"/>
              </a:rPr>
              <a:t>Taking</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square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root</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mean</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squared</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error</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converts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units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back</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original</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units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output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variable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can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be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meaningful</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description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presentation.This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called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Root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Mean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Squared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Error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(or</a:t>
            </a:r>
            <a:r>
              <a:rPr lang="en-US" altLang="zh-CN" sz="1750" spc="-115" dirty="0">
                <a:solidFill>
                  <a:srgbClr val="000000"/>
                </a:solidFill>
                <a:latin typeface="Gill Sans"/>
                <a:cs typeface="Gill Sans"/>
              </a:rPr>
              <a:t> </a:t>
            </a:r>
            <a:r>
              <a:rPr lang="en-US" altLang="zh-CN" sz="1750" dirty="0">
                <a:solidFill>
                  <a:srgbClr val="000000"/>
                </a:solidFill>
                <a:latin typeface="Gill Sans"/>
                <a:ea typeface="Gill Sans"/>
              </a:rPr>
              <a:t>RMSE).</a:t>
            </a:r>
          </a:p>
          <a:p>
            <a:pPr>
              <a:lnSpc>
                <a:spcPts val="1135"/>
              </a:lnSpc>
            </a:pPr>
            <a:endParaRPr lang="en-US" dirty="0"/>
          </a:p>
          <a:p>
            <a:pPr marL="0">
              <a:lnSpc>
                <a:spcPct val="110000"/>
              </a:lnSpc>
            </a:pPr>
            <a:r>
              <a:rPr lang="en-US" altLang="zh-CN" sz="1750" dirty="0">
                <a:solidFill>
                  <a:srgbClr val="B61D41"/>
                </a:solidFill>
                <a:latin typeface="Arial"/>
                <a:ea typeface="Arial"/>
              </a:rPr>
              <a:t>•</a:t>
            </a:r>
            <a:r>
              <a:rPr lang="en-US" altLang="zh-CN" sz="1750" spc="85" dirty="0">
                <a:solidFill>
                  <a:srgbClr val="B61D41"/>
                </a:solidFill>
                <a:latin typeface="Arial"/>
                <a:cs typeface="Arial"/>
              </a:rPr>
              <a:t> </a:t>
            </a:r>
            <a:r>
              <a:rPr lang="en-US" altLang="zh-CN" sz="1750" dirty="0">
                <a:solidFill>
                  <a:srgbClr val="000000"/>
                </a:solidFill>
                <a:latin typeface="Gill Sans"/>
                <a:ea typeface="Gill Sans"/>
              </a:rPr>
              <a:t>Formulae</a:t>
            </a:r>
            <a:r>
              <a:rPr lang="en-US" altLang="zh-CN" sz="1750" spc="85"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spc="90" dirty="0">
                <a:solidFill>
                  <a:srgbClr val="000000"/>
                </a:solidFill>
                <a:latin typeface="Gill Sans"/>
                <a:cs typeface="Gill Sans"/>
              </a:rPr>
              <a:t> </a:t>
            </a:r>
            <a:r>
              <a:rPr lang="en-US" altLang="zh-CN" sz="1750" dirty="0">
                <a:solidFill>
                  <a:srgbClr val="000000"/>
                </a:solidFill>
                <a:latin typeface="Gill Sans"/>
                <a:ea typeface="Gill Sans"/>
              </a:rPr>
              <a:t>RMSE:</a:t>
            </a:r>
            <a:r>
              <a:rPr lang="en-US" altLang="zh-CN" sz="1750" spc="85" dirty="0">
                <a:solidFill>
                  <a:srgbClr val="000000"/>
                </a:solidFill>
                <a:latin typeface="Gill Sans"/>
                <a:cs typeface="Gill Sans"/>
              </a:rPr>
              <a:t> </a:t>
            </a:r>
            <a:r>
              <a:rPr lang="en-US" altLang="zh-CN" sz="1750" dirty="0">
                <a:solidFill>
                  <a:srgbClr val="000000"/>
                </a:solidFill>
                <a:latin typeface="Gill Sans"/>
                <a:ea typeface="Gill Sans"/>
              </a:rPr>
              <a:t>sqrt((x</a:t>
            </a:r>
            <a:r>
              <a:rPr lang="en-US" altLang="zh-CN" sz="1150" dirty="0">
                <a:solidFill>
                  <a:srgbClr val="000000"/>
                </a:solidFill>
                <a:latin typeface="Gill Sans"/>
                <a:ea typeface="Gill Sans"/>
              </a:rPr>
              <a:t>i</a:t>
            </a:r>
            <a:r>
              <a:rPr lang="en-US" altLang="zh-CN" sz="1150" spc="55" dirty="0">
                <a:solidFill>
                  <a:srgbClr val="000000"/>
                </a:solidFill>
                <a:latin typeface="Gill Sans"/>
                <a:cs typeface="Gill Sans"/>
              </a:rPr>
              <a:t> </a:t>
            </a:r>
            <a:r>
              <a:rPr lang="en-US" altLang="zh-CN" sz="1750" dirty="0">
                <a:solidFill>
                  <a:srgbClr val="000000"/>
                </a:solidFill>
                <a:latin typeface="Gill Sans"/>
                <a:ea typeface="Gill Sans"/>
              </a:rPr>
              <a:t>-</a:t>
            </a:r>
            <a:r>
              <a:rPr lang="en-US" altLang="zh-CN" sz="1750" spc="90" dirty="0">
                <a:solidFill>
                  <a:srgbClr val="000000"/>
                </a:solidFill>
                <a:latin typeface="Gill Sans"/>
                <a:cs typeface="Gill Sans"/>
              </a:rPr>
              <a:t> </a:t>
            </a:r>
            <a:r>
              <a:rPr lang="en-US" altLang="zh-CN" sz="1750" dirty="0">
                <a:solidFill>
                  <a:srgbClr val="000000"/>
                </a:solidFill>
                <a:latin typeface="Gill Sans"/>
                <a:ea typeface="Gill Sans"/>
              </a:rPr>
              <a:t>x)</a:t>
            </a:r>
            <a:r>
              <a:rPr lang="en-US" altLang="zh-CN" sz="1150" dirty="0">
                <a:solidFill>
                  <a:srgbClr val="000000"/>
                </a:solidFill>
                <a:latin typeface="Gill Sans"/>
                <a:ea typeface="Gill Sans"/>
              </a:rPr>
              <a:t>2</a:t>
            </a:r>
            <a:r>
              <a:rPr lang="en-US" altLang="zh-CN" sz="1750" dirty="0">
                <a:solidFill>
                  <a:srgbClr val="000000"/>
                </a:solidFill>
                <a:latin typeface="Gill Sans"/>
                <a:ea typeface="Gill Sans"/>
              </a:rPr>
              <a:t>)</a:t>
            </a:r>
          </a:p>
        </p:txBody>
      </p:sp>
      <p:sp>
        <p:nvSpPr>
          <p:cNvPr id="14" name="TextBox 14"/>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stretch>
            <a:fillRect/>
          </a:stretch>
        </p:blipFill>
        <p:spPr>
          <a:xfrm>
            <a:off x="0" y="762000"/>
            <a:ext cx="10698480" cy="6035040"/>
          </a:xfrm>
          <a:prstGeom prst="rect">
            <a:avLst/>
          </a:prstGeom>
        </p:spPr>
      </p:pic>
      <p:sp>
        <p:nvSpPr>
          <p:cNvPr id="2" name="TextBox 16"/>
          <p:cNvSpPr txBox="1"/>
          <p:nvPr/>
        </p:nvSpPr>
        <p:spPr>
          <a:xfrm>
            <a:off x="1353829" y="1478561"/>
            <a:ext cx="8105386" cy="3893235"/>
          </a:xfrm>
          <a:prstGeom prst="rect">
            <a:avLst/>
          </a:prstGeom>
          <a:noFill/>
        </p:spPr>
        <p:txBody>
          <a:bodyPr wrap="square" lIns="0" tIns="0" rIns="0" bIns="0" rtlCol="0">
            <a:spAutoFit/>
          </a:bodyPr>
          <a:lstStyle/>
          <a:p>
            <a:pPr marL="0">
              <a:lnSpc>
                <a:spcPct val="100000"/>
              </a:lnSpc>
            </a:pPr>
            <a:r>
              <a:rPr lang="en-US" altLang="zh-CN" sz="2800" spc="-20" dirty="0">
                <a:solidFill>
                  <a:srgbClr val="000000"/>
                </a:solidFill>
                <a:latin typeface="Gill Sans"/>
                <a:ea typeface="Gill Sans"/>
              </a:rPr>
              <a:t>CONFUSION</a:t>
            </a:r>
            <a:r>
              <a:rPr lang="en-US" altLang="zh-CN" sz="2800" spc="65" dirty="0">
                <a:solidFill>
                  <a:srgbClr val="000000"/>
                </a:solidFill>
                <a:latin typeface="Gill Sans"/>
                <a:cs typeface="Gill Sans"/>
              </a:rPr>
              <a:t> </a:t>
            </a:r>
            <a:r>
              <a:rPr lang="en-US" altLang="zh-CN" sz="2800" spc="-25" dirty="0">
                <a:solidFill>
                  <a:srgbClr val="000000"/>
                </a:solidFill>
                <a:latin typeface="Gill Sans"/>
                <a:ea typeface="Gill Sans"/>
              </a:rPr>
              <a:t>MATRIX</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a:p>
            <a:pPr marL="0">
              <a:lnSpc>
                <a:spcPct val="100000"/>
              </a:lnSpc>
            </a:pPr>
            <a:r>
              <a:rPr lang="en-US" altLang="zh-CN" sz="1750" dirty="0">
                <a:solidFill>
                  <a:srgbClr val="B61D41"/>
                </a:solidFill>
                <a:latin typeface="Arial"/>
                <a:ea typeface="Arial"/>
              </a:rPr>
              <a:t>•</a:t>
            </a:r>
            <a:r>
              <a:rPr lang="en-US" altLang="zh-CN" sz="1750" spc="20" dirty="0">
                <a:solidFill>
                  <a:srgbClr val="B61D41"/>
                </a:solidFill>
                <a:latin typeface="Arial"/>
                <a:cs typeface="Arial"/>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confusion</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matrix</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handy</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presentation</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accuracy</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with</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two</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or</a:t>
            </a:r>
          </a:p>
          <a:p>
            <a:pPr>
              <a:lnSpc>
                <a:spcPts val="425"/>
              </a:lnSpc>
            </a:pPr>
            <a:endParaRPr lang="en-US" dirty="0"/>
          </a:p>
          <a:p>
            <a:pPr marL="0" indent="200501">
              <a:lnSpc>
                <a:spcPct val="100000"/>
              </a:lnSpc>
            </a:pPr>
            <a:r>
              <a:rPr lang="en-US" altLang="zh-CN" sz="1750" spc="-10" dirty="0">
                <a:solidFill>
                  <a:srgbClr val="000000"/>
                </a:solidFill>
                <a:latin typeface="Gill Sans"/>
                <a:ea typeface="Gill Sans"/>
              </a:rPr>
              <a:t>more</a:t>
            </a:r>
            <a:r>
              <a:rPr lang="en-US" altLang="zh-CN" sz="1750" spc="5" dirty="0">
                <a:solidFill>
                  <a:srgbClr val="000000"/>
                </a:solidFill>
                <a:latin typeface="Gill Sans"/>
                <a:cs typeface="Gill Sans"/>
              </a:rPr>
              <a:t> </a:t>
            </a:r>
            <a:r>
              <a:rPr lang="en-US" altLang="zh-CN" sz="1750" spc="-5" dirty="0">
                <a:solidFill>
                  <a:srgbClr val="000000"/>
                </a:solidFill>
                <a:latin typeface="Gill Sans"/>
                <a:ea typeface="Gill Sans"/>
              </a:rPr>
              <a:t>classes.</a:t>
            </a:r>
          </a:p>
          <a:p>
            <a:pPr>
              <a:lnSpc>
                <a:spcPts val="1310"/>
              </a:lnSpc>
            </a:pPr>
            <a:endParaRPr lang="en-US" dirty="0"/>
          </a:p>
          <a:p>
            <a:pPr marL="0">
              <a:lnSpc>
                <a:spcPct val="100000"/>
              </a:lnSpc>
            </a:pPr>
            <a:r>
              <a:rPr lang="en-US" altLang="zh-CN" sz="1750" dirty="0">
                <a:solidFill>
                  <a:srgbClr val="B61D41"/>
                </a:solidFill>
                <a:latin typeface="Arial"/>
                <a:ea typeface="Arial"/>
              </a:rPr>
              <a:t>•</a:t>
            </a:r>
            <a:r>
              <a:rPr lang="en-US" altLang="zh-CN" sz="1750" spc="45" dirty="0">
                <a:solidFill>
                  <a:srgbClr val="B61D41"/>
                </a:solidFill>
                <a:latin typeface="Arial"/>
                <a:cs typeface="Arial"/>
              </a:rPr>
              <a:t> </a:t>
            </a:r>
            <a:r>
              <a:rPr lang="en-US" altLang="zh-CN" sz="1750" dirty="0">
                <a:solidFill>
                  <a:srgbClr val="000000"/>
                </a:solidFill>
                <a:latin typeface="Gill Sans"/>
                <a:ea typeface="Gill Sans"/>
              </a:rPr>
              <a:t>The</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table</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presents</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predictions</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on</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x-axis</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accuracy</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outcomes</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on</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y-axis.The</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cells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table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are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number</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predictions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made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by</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machine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learning</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algorithm.</a:t>
            </a:r>
          </a:p>
          <a:p>
            <a:pPr>
              <a:lnSpc>
                <a:spcPts val="1070"/>
              </a:lnSpc>
            </a:pPr>
            <a:endParaRPr lang="en-US" dirty="0"/>
          </a:p>
          <a:p>
            <a:pPr marL="200501" indent="-200501" hangingPunct="0">
              <a:lnSpc>
                <a:spcPct val="120000"/>
              </a:lnSpc>
            </a:pPr>
            <a:r>
              <a:rPr lang="en-US" altLang="zh-CN" sz="1750" dirty="0">
                <a:solidFill>
                  <a:srgbClr val="B61D41"/>
                </a:solidFill>
                <a:latin typeface="Arial"/>
                <a:ea typeface="Arial"/>
              </a:rPr>
              <a:t>•</a:t>
            </a:r>
            <a:r>
              <a:rPr lang="en-US" altLang="zh-CN" sz="1750" dirty="0">
                <a:solidFill>
                  <a:srgbClr val="B61D41"/>
                </a:solidFill>
                <a:latin typeface="Arial"/>
                <a:cs typeface="Arial"/>
              </a:rPr>
              <a:t> </a:t>
            </a:r>
            <a:r>
              <a:rPr lang="en-US" altLang="zh-CN" sz="1750" dirty="0">
                <a:solidFill>
                  <a:srgbClr val="000000"/>
                </a:solidFill>
                <a:latin typeface="Gill Sans"/>
                <a:ea typeface="Gill Sans"/>
              </a:rPr>
              <a:t>For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example,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machine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learning</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algorithm</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can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predict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0</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1</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each</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prediction</a:t>
            </a:r>
            <a:r>
              <a:rPr lang="en-US" altLang="zh-CN" sz="1750" spc="125" dirty="0">
                <a:solidFill>
                  <a:srgbClr val="000000"/>
                </a:solidFill>
                <a:latin typeface="Gill Sans"/>
                <a:cs typeface="Gill Sans"/>
              </a:rPr>
              <a:t> </a:t>
            </a:r>
            <a:r>
              <a:rPr lang="en-US" altLang="zh-CN" sz="1750" dirty="0">
                <a:solidFill>
                  <a:srgbClr val="000000"/>
                </a:solidFill>
                <a:latin typeface="Gill Sans"/>
                <a:ea typeface="Gill Sans"/>
              </a:rPr>
              <a:t>may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actually</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have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been</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0</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or</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1.</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Predictions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0</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were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actually</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0</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appear</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cell</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prediction=0</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actual=0,</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whereas</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predictions</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0</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were</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actually</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1</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appear</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cell</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prediction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0</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actual=1.And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so</a:t>
            </a:r>
            <a:r>
              <a:rPr lang="en-US" altLang="zh-CN" sz="1750" spc="60" dirty="0">
                <a:solidFill>
                  <a:srgbClr val="000000"/>
                </a:solidFill>
                <a:latin typeface="Gill Sans"/>
                <a:cs typeface="Gill Sans"/>
              </a:rPr>
              <a:t> </a:t>
            </a:r>
            <a:r>
              <a:rPr lang="en-US" altLang="zh-CN" sz="1750" dirty="0">
                <a:solidFill>
                  <a:srgbClr val="000000"/>
                </a:solidFill>
                <a:latin typeface="Gill Sans"/>
                <a:ea typeface="Gill Sans"/>
              </a:rPr>
              <a:t>on.</a:t>
            </a:r>
          </a:p>
        </p:txBody>
      </p:sp>
      <p:sp>
        <p:nvSpPr>
          <p:cNvPr id="17" name="TextBox 17"/>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tretch>
            <a:fillRect/>
          </a:stretch>
        </p:blipFill>
        <p:spPr>
          <a:xfrm>
            <a:off x="0" y="762000"/>
            <a:ext cx="10698480" cy="6035040"/>
          </a:xfrm>
          <a:prstGeom prst="rect">
            <a:avLst/>
          </a:prstGeom>
        </p:spPr>
      </p:pic>
      <p:sp>
        <p:nvSpPr>
          <p:cNvPr id="2" name="TextBox 19"/>
          <p:cNvSpPr txBox="1"/>
          <p:nvPr/>
        </p:nvSpPr>
        <p:spPr>
          <a:xfrm>
            <a:off x="658713" y="2456569"/>
            <a:ext cx="2255055" cy="1270635"/>
          </a:xfrm>
          <a:prstGeom prst="rect">
            <a:avLst/>
          </a:prstGeom>
          <a:noFill/>
        </p:spPr>
        <p:txBody>
          <a:bodyPr wrap="square" lIns="0" tIns="0" rIns="0" bIns="0" rtlCol="0">
            <a:spAutoFit/>
          </a:bodyPr>
          <a:lstStyle/>
          <a:p>
            <a:pPr marL="0" hangingPunct="0">
              <a:lnSpc>
                <a:spcPct val="95833"/>
              </a:lnSpc>
            </a:pPr>
            <a:r>
              <a:rPr lang="en-US" altLang="zh-CN" sz="2900" spc="-5" dirty="0">
                <a:solidFill>
                  <a:srgbClr val="000000"/>
                </a:solidFill>
                <a:latin typeface="Gill Sans"/>
                <a:ea typeface="Gill Sans"/>
              </a:rPr>
              <a:t>CONFU</a:t>
            </a:r>
            <a:r>
              <a:rPr lang="en-US" altLang="zh-CN" sz="2900" dirty="0">
                <a:solidFill>
                  <a:srgbClr val="000000"/>
                </a:solidFill>
                <a:latin typeface="Gill Sans"/>
                <a:ea typeface="Gill Sans"/>
              </a:rPr>
              <a:t>SION</a:t>
            </a:r>
            <a:r>
              <a:rPr lang="en-US" altLang="zh-CN" sz="2900" dirty="0">
                <a:solidFill>
                  <a:srgbClr val="000000"/>
                </a:solidFill>
                <a:latin typeface="Gill Sans"/>
                <a:cs typeface="Gill Sans"/>
              </a:rPr>
              <a:t> </a:t>
            </a:r>
            <a:r>
              <a:rPr lang="en-US" altLang="zh-CN" sz="2900" spc="-50" dirty="0">
                <a:solidFill>
                  <a:srgbClr val="000000"/>
                </a:solidFill>
                <a:latin typeface="Gill Sans"/>
                <a:ea typeface="Gill Sans"/>
              </a:rPr>
              <a:t>MAT</a:t>
            </a:r>
            <a:r>
              <a:rPr lang="en-US" altLang="zh-CN" sz="2900" spc="-40" dirty="0">
                <a:solidFill>
                  <a:srgbClr val="000000"/>
                </a:solidFill>
                <a:latin typeface="Gill Sans"/>
                <a:ea typeface="Gill Sans"/>
              </a:rPr>
              <a:t>RIX</a:t>
            </a:r>
            <a:r>
              <a:rPr lang="en-US" altLang="zh-CN" sz="2900" dirty="0">
                <a:solidFill>
                  <a:srgbClr val="000000"/>
                </a:solidFill>
                <a:latin typeface="Gill Sans"/>
                <a:cs typeface="Gill Sans"/>
              </a:rPr>
              <a:t> </a:t>
            </a:r>
            <a:r>
              <a:rPr lang="en-US" altLang="zh-CN" sz="2900" spc="5" dirty="0">
                <a:solidFill>
                  <a:srgbClr val="000000"/>
                </a:solidFill>
                <a:latin typeface="Gill Sans"/>
                <a:ea typeface="Gill Sans"/>
              </a:rPr>
              <a:t>EXAM</a:t>
            </a:r>
            <a:r>
              <a:rPr lang="en-US" altLang="zh-CN" sz="2900" dirty="0">
                <a:solidFill>
                  <a:srgbClr val="000000"/>
                </a:solidFill>
                <a:latin typeface="Gill Sans"/>
                <a:ea typeface="Gill Sans"/>
              </a:rPr>
              <a:t>PLE</a:t>
            </a:r>
          </a:p>
        </p:txBody>
      </p:sp>
      <p:sp>
        <p:nvSpPr>
          <p:cNvPr id="20" name="TextBox 20"/>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a:stretch>
            <a:fillRect/>
          </a:stretch>
        </p:blipFill>
        <p:spPr>
          <a:xfrm>
            <a:off x="0" y="762000"/>
            <a:ext cx="10698480" cy="6035040"/>
          </a:xfrm>
          <a:prstGeom prst="rect">
            <a:avLst/>
          </a:prstGeom>
        </p:spPr>
      </p:pic>
      <p:sp>
        <p:nvSpPr>
          <p:cNvPr id="3" name="TextBox 22"/>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graphicFrame>
        <p:nvGraphicFramePr>
          <p:cNvPr id="2" name="object 2"/>
          <p:cNvGraphicFramePr>
            <a:graphicFrameLocks noGrp="1"/>
          </p:cNvGraphicFramePr>
          <p:nvPr>
            <p:extLst>
              <p:ext uri="{D42A27DB-BD31-4B8C-83A1-F6EECF244321}">
                <p14:modId xmlns:p14="http://schemas.microsoft.com/office/powerpoint/2010/main" val="776659905"/>
              </p:ext>
            </p:extLst>
          </p:nvPr>
        </p:nvGraphicFramePr>
        <p:xfrm>
          <a:off x="577443" y="1628876"/>
          <a:ext cx="9151098" cy="3633081"/>
        </p:xfrm>
        <a:graphic>
          <a:graphicData uri="http://schemas.openxmlformats.org/drawingml/2006/table">
            <a:tbl>
              <a:tblPr firstRow="1" bandRow="1">
                <a:tableStyleId>{2D5ABB26-0587-4C30-8999-92F81FD0307C}</a:tableStyleId>
              </a:tblPr>
              <a:tblGrid>
                <a:gridCol w="697744">
                  <a:extLst>
                    <a:ext uri="{9D8B030D-6E8A-4147-A177-3AD203B41FA5}">
                      <a16:colId xmlns:a16="http://schemas.microsoft.com/office/drawing/2014/main" val="20000"/>
                    </a:ext>
                  </a:extLst>
                </a:gridCol>
                <a:gridCol w="2633249">
                  <a:extLst>
                    <a:ext uri="{9D8B030D-6E8A-4147-A177-3AD203B41FA5}">
                      <a16:colId xmlns:a16="http://schemas.microsoft.com/office/drawing/2014/main" val="20001"/>
                    </a:ext>
                  </a:extLst>
                </a:gridCol>
                <a:gridCol w="5820105">
                  <a:extLst>
                    <a:ext uri="{9D8B030D-6E8A-4147-A177-3AD203B41FA5}">
                      <a16:colId xmlns:a16="http://schemas.microsoft.com/office/drawing/2014/main" val="20002"/>
                    </a:ext>
                  </a:extLst>
                </a:gridCol>
              </a:tblGrid>
              <a:tr h="761904">
                <a:tc rowSpan="2">
                  <a:txBody>
                    <a:bodyPr/>
                    <a:lstStyle/>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65"/>
                        </a:lnSpc>
                      </a:pPr>
                      <a:endParaRPr lang="en-US" dirty="0"/>
                    </a:p>
                    <a:p>
                      <a:pPr marL="0" indent="81269">
                        <a:lnSpc>
                          <a:spcPct val="100000"/>
                        </a:lnSpc>
                      </a:pPr>
                      <a:r>
                        <a:rPr lang="en-US" altLang="zh-CN" sz="2200" spc="-530" dirty="0">
                          <a:solidFill>
                            <a:srgbClr val="000000"/>
                          </a:solidFill>
                          <a:latin typeface="Gill Sans"/>
                          <a:ea typeface="Gill Sans"/>
                        </a:rPr>
                        <a:t>MATR</a:t>
                      </a:r>
                      <a:r>
                        <a:rPr lang="en-US" altLang="zh-CN" sz="2200" spc="-525" dirty="0">
                          <a:solidFill>
                            <a:srgbClr val="000000"/>
                          </a:solidFill>
                          <a:latin typeface="Gill Sans"/>
                          <a:ea typeface="Gill Sans"/>
                        </a:rPr>
                        <a:t>IX</a:t>
                      </a:r>
                    </a:p>
                  </a:txBody>
                  <a:tcPr marL="0" marR="0" marT="0" marB="0">
                    <a:lnB w="26733">
                      <a:solidFill>
                        <a:srgbClr val="411DB6"/>
                      </a:solidFill>
                      <a:prstDash val="solid"/>
                    </a:lnB>
                  </a:tcPr>
                </a:tc>
                <a:tc>
                  <a:txBody>
                    <a:bodyPr/>
                    <a:lstStyle/>
                    <a:p>
                      <a:pPr>
                        <a:lnSpc>
                          <a:spcPct val="100000"/>
                        </a:lnSpc>
                      </a:pPr>
                      <a:r>
                        <a:rPr lang="en-US" altLang="zh-CN" sz="600" dirty="0">
                          <a:solidFill>
                            <a:srgbClr val="000000"/>
                          </a:solidFill>
                          <a:latin typeface="Times New Roman"/>
                          <a:ea typeface="Times New Roman"/>
                        </a:rPr>
                        <a:t> </a:t>
                      </a:r>
                    </a:p>
                  </a:txBody>
                  <a:tcPr marL="0" marR="0" marT="0" marB="0">
                    <a:lnR w="5346">
                      <a:solidFill>
                        <a:srgbClr val="D3DADE"/>
                      </a:solidFill>
                      <a:prstDash val="solid"/>
                    </a:lnR>
                    <a:lnB w="26733">
                      <a:solidFill>
                        <a:srgbClr val="411DB6"/>
                      </a:solidFill>
                      <a:prstDash val="solid"/>
                    </a:lnB>
                  </a:tcPr>
                </a:tc>
                <a:tc>
                  <a:txBody>
                    <a:bodyPr/>
                    <a:lstStyle/>
                    <a:p>
                      <a:pPr>
                        <a:lnSpc>
                          <a:spcPct val="100000"/>
                        </a:lnSpc>
                      </a:pPr>
                      <a:r>
                        <a:rPr lang="en-US" altLang="zh-CN" sz="600" dirty="0">
                          <a:solidFill>
                            <a:srgbClr val="000000"/>
                          </a:solidFill>
                          <a:latin typeface="Times New Roman"/>
                          <a:ea typeface="Times New Roman"/>
                        </a:rPr>
                        <a:t> </a:t>
                      </a:r>
                    </a:p>
                  </a:txBody>
                  <a:tcPr marL="0" marR="0" marT="0" marB="0">
                    <a:lnL w="5346">
                      <a:solidFill>
                        <a:srgbClr val="D3DADE"/>
                      </a:solidFill>
                      <a:prstDash val="solid"/>
                    </a:lnL>
                    <a:lnR w="5346">
                      <a:solidFill>
                        <a:srgbClr val="D3DADE"/>
                      </a:solidFill>
                      <a:prstDash val="solid"/>
                    </a:lnR>
                    <a:lnT w="5346">
                      <a:solidFill>
                        <a:srgbClr val="D3DADE"/>
                      </a:solidFill>
                      <a:prstDash val="solid"/>
                    </a:lnT>
                    <a:lnB w="26733">
                      <a:solidFill>
                        <a:srgbClr val="411DB6"/>
                      </a:solidFill>
                      <a:prstDash val="solid"/>
                    </a:lnB>
                  </a:tcPr>
                </a:tc>
                <a:extLst>
                  <a:ext uri="{0D108BD9-81ED-4DB2-BD59-A6C34878D82A}">
                    <a16:rowId xmlns:a16="http://schemas.microsoft.com/office/drawing/2014/main" val="10000"/>
                  </a:ext>
                </a:extLst>
              </a:tr>
              <a:tr h="1475689">
                <a:tc vMerge="1">
                  <a:txBody>
                    <a:bodyPr/>
                    <a:lstStyle/>
                    <a:p>
                      <a:endParaRPr/>
                    </a:p>
                  </a:txBody>
                  <a:tcPr marL="0" marR="0" marT="0" marB="0">
                    <a:lnB w="26733">
                      <a:solidFill>
                        <a:srgbClr val="411DB6"/>
                      </a:solidFill>
                      <a:prstDash val="solid"/>
                    </a:lnB>
                  </a:tcPr>
                </a:tc>
                <a:tc>
                  <a:txBody>
                    <a:bodyPr/>
                    <a:lstStyle/>
                    <a:p>
                      <a:pPr>
                        <a:lnSpc>
                          <a:spcPts val="1000"/>
                        </a:lnSpc>
                      </a:pPr>
                      <a:endParaRPr lang="en-US" dirty="0"/>
                    </a:p>
                    <a:p>
                      <a:pPr>
                        <a:lnSpc>
                          <a:spcPts val="1795"/>
                        </a:lnSpc>
                      </a:pPr>
                      <a:endParaRPr lang="en-US" dirty="0"/>
                    </a:p>
                    <a:p>
                      <a:pPr marL="0" indent="-616474">
                        <a:lnSpc>
                          <a:spcPct val="100000"/>
                        </a:lnSpc>
                      </a:pPr>
                      <a:r>
                        <a:rPr lang="en-US" altLang="zh-CN" sz="2200" spc="-10" dirty="0">
                          <a:solidFill>
                            <a:srgbClr val="000000"/>
                          </a:solidFill>
                          <a:latin typeface="Gill Sans"/>
                          <a:ea typeface="Gill Sans"/>
                        </a:rPr>
                        <a:t>CONFU</a:t>
                      </a:r>
                      <a:r>
                        <a:rPr lang="en-US" altLang="zh-CN" sz="2200" dirty="0">
                          <a:solidFill>
                            <a:srgbClr val="000000"/>
                          </a:solidFill>
                          <a:latin typeface="Gill Sans"/>
                          <a:ea typeface="Gill Sans"/>
                        </a:rPr>
                        <a:t>SION</a:t>
                      </a:r>
                    </a:p>
                    <a:p>
                      <a:pPr>
                        <a:lnSpc>
                          <a:spcPts val="1000"/>
                        </a:lnSpc>
                      </a:pPr>
                      <a:endParaRPr lang="en-US" dirty="0"/>
                    </a:p>
                    <a:p>
                      <a:pPr>
                        <a:lnSpc>
                          <a:spcPts val="1095"/>
                        </a:lnSpc>
                      </a:pPr>
                      <a:endParaRPr lang="en-US" dirty="0"/>
                    </a:p>
                    <a:p>
                      <a:pPr marL="0" indent="-616474">
                        <a:lnSpc>
                          <a:spcPct val="100000"/>
                        </a:lnSpc>
                      </a:pPr>
                      <a:r>
                        <a:rPr lang="en-US" altLang="zh-CN" sz="2200" spc="-10" dirty="0">
                          <a:solidFill>
                            <a:srgbClr val="000000"/>
                          </a:solidFill>
                          <a:latin typeface="Gill Sans"/>
                          <a:ea typeface="Gill Sans"/>
                        </a:rPr>
                        <a:t>TER</a:t>
                      </a:r>
                      <a:r>
                        <a:rPr lang="en-US" altLang="zh-CN" sz="2200" spc="-5" dirty="0">
                          <a:solidFill>
                            <a:srgbClr val="000000"/>
                          </a:solidFill>
                          <a:latin typeface="Gill Sans"/>
                          <a:ea typeface="Gill Sans"/>
                        </a:rPr>
                        <a:t>MINOLOGIES</a:t>
                      </a:r>
                    </a:p>
                  </a:txBody>
                  <a:tcPr marL="0" marR="0" marT="0" marB="0">
                    <a:lnR w="5346">
                      <a:solidFill>
                        <a:srgbClr val="D3DADE"/>
                      </a:solidFill>
                      <a:prstDash val="solid"/>
                    </a:lnR>
                    <a:lnT w="26733">
                      <a:solidFill>
                        <a:srgbClr val="411DB6"/>
                      </a:solidFill>
                      <a:prstDash val="solid"/>
                    </a:lnT>
                    <a:lnB w="26733">
                      <a:solidFill>
                        <a:srgbClr val="411DB6"/>
                      </a:solidFill>
                      <a:prstDash val="solid"/>
                    </a:lnB>
                  </a:tcPr>
                </a:tc>
                <a:tc>
                  <a:txBody>
                    <a:bodyPr/>
                    <a:lstStyle/>
                    <a:p>
                      <a:pPr>
                        <a:lnSpc>
                          <a:spcPct val="100000"/>
                        </a:lnSpc>
                      </a:pPr>
                      <a:r>
                        <a:rPr lang="en-US" altLang="zh-CN" sz="600" dirty="0">
                          <a:solidFill>
                            <a:srgbClr val="000000"/>
                          </a:solidFill>
                          <a:latin typeface="Times New Roman"/>
                          <a:ea typeface="Times New Roman"/>
                        </a:rPr>
                        <a:t> </a:t>
                      </a:r>
                    </a:p>
                  </a:txBody>
                  <a:tcPr marL="0" marR="0" marT="0" marB="0">
                    <a:lnL w="5346">
                      <a:solidFill>
                        <a:srgbClr val="D3DADE"/>
                      </a:solidFill>
                      <a:prstDash val="solid"/>
                    </a:lnL>
                    <a:lnR w="5346">
                      <a:solidFill>
                        <a:srgbClr val="D3DADE"/>
                      </a:solidFill>
                      <a:prstDash val="solid"/>
                    </a:lnR>
                    <a:lnT w="26733">
                      <a:solidFill>
                        <a:srgbClr val="411DB6"/>
                      </a:solidFill>
                      <a:prstDash val="solid"/>
                    </a:lnT>
                    <a:lnB w="26733">
                      <a:solidFill>
                        <a:srgbClr val="411DB6"/>
                      </a:solidFill>
                      <a:prstDash val="solid"/>
                    </a:lnB>
                  </a:tcPr>
                </a:tc>
                <a:extLst>
                  <a:ext uri="{0D108BD9-81ED-4DB2-BD59-A6C34878D82A}">
                    <a16:rowId xmlns:a16="http://schemas.microsoft.com/office/drawing/2014/main" val="10001"/>
                  </a:ext>
                </a:extLst>
              </a:tr>
              <a:tr h="1395488">
                <a:tc gridSpan="2">
                  <a:txBody>
                    <a:bodyPr/>
                    <a:lstStyle/>
                    <a:p>
                      <a:pPr>
                        <a:lnSpc>
                          <a:spcPct val="100000"/>
                        </a:lnSpc>
                      </a:pPr>
                      <a:r>
                        <a:rPr lang="en-US" altLang="zh-CN" sz="600" dirty="0">
                          <a:solidFill>
                            <a:srgbClr val="000000"/>
                          </a:solidFill>
                          <a:latin typeface="Times New Roman"/>
                          <a:ea typeface="Times New Roman"/>
                        </a:rPr>
                        <a:t> </a:t>
                      </a:r>
                    </a:p>
                  </a:txBody>
                  <a:tcPr marL="0" marR="0" marT="0" marB="0">
                    <a:lnR w="5346">
                      <a:solidFill>
                        <a:srgbClr val="D3DADE"/>
                      </a:solidFill>
                      <a:prstDash val="solid"/>
                    </a:lnR>
                    <a:lnT w="26733">
                      <a:solidFill>
                        <a:srgbClr val="411DB6"/>
                      </a:solidFill>
                      <a:prstDash val="solid"/>
                    </a:lnT>
                  </a:tcPr>
                </a:tc>
                <a:tc hMerge="1">
                  <a:txBody>
                    <a:bodyPr/>
                    <a:lstStyle/>
                    <a:p>
                      <a:endParaRPr/>
                    </a:p>
                  </a:txBody>
                  <a:tcPr marL="0" marR="0" marT="0" marB="0">
                    <a:lnR w="5346">
                      <a:solidFill>
                        <a:srgbClr val="D3DADE"/>
                      </a:solidFill>
                      <a:prstDash val="solid"/>
                    </a:lnR>
                    <a:lnT w="26733">
                      <a:solidFill>
                        <a:srgbClr val="411DB6"/>
                      </a:solidFill>
                      <a:prstDash val="solid"/>
                    </a:lnT>
                  </a:tcPr>
                </a:tc>
                <a:tc>
                  <a:txBody>
                    <a:bodyPr/>
                    <a:lstStyle/>
                    <a:p>
                      <a:pPr>
                        <a:lnSpc>
                          <a:spcPct val="100000"/>
                        </a:lnSpc>
                      </a:pPr>
                      <a:r>
                        <a:rPr lang="en-US" altLang="zh-CN" sz="600" dirty="0">
                          <a:solidFill>
                            <a:srgbClr val="000000"/>
                          </a:solidFill>
                          <a:latin typeface="Times New Roman"/>
                          <a:ea typeface="Times New Roman"/>
                        </a:rPr>
                        <a:t> </a:t>
                      </a:r>
                    </a:p>
                  </a:txBody>
                  <a:tcPr marL="0" marR="0" marT="0" marB="0">
                    <a:lnL w="5346">
                      <a:solidFill>
                        <a:srgbClr val="D3DADE"/>
                      </a:solidFill>
                      <a:prstDash val="solid"/>
                    </a:lnL>
                    <a:lnR w="5346">
                      <a:solidFill>
                        <a:srgbClr val="D3DADE"/>
                      </a:solidFill>
                      <a:prstDash val="solid"/>
                    </a:lnR>
                    <a:lnT w="26733">
                      <a:solidFill>
                        <a:srgbClr val="411DB6"/>
                      </a:solidFill>
                      <a:prstDash val="solid"/>
                    </a:lnT>
                    <a:lnB w="5346">
                      <a:solidFill>
                        <a:srgbClr val="D3DADE"/>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5"/>
          <p:cNvPicPr>
            <a:picLocks noChangeAspect="1"/>
          </p:cNvPicPr>
          <p:nvPr/>
        </p:nvPicPr>
        <p:blipFill>
          <a:blip r:embed="rId2"/>
          <a:stretch>
            <a:fillRect/>
          </a:stretch>
        </p:blipFill>
        <p:spPr>
          <a:xfrm>
            <a:off x="0" y="762000"/>
            <a:ext cx="10698480" cy="6035040"/>
          </a:xfrm>
          <a:prstGeom prst="rect">
            <a:avLst/>
          </a:prstGeom>
        </p:spPr>
      </p:pic>
      <p:sp>
        <p:nvSpPr>
          <p:cNvPr id="2" name="TextBox 25"/>
          <p:cNvSpPr txBox="1"/>
          <p:nvPr/>
        </p:nvSpPr>
        <p:spPr>
          <a:xfrm>
            <a:off x="1353829" y="1475630"/>
            <a:ext cx="7944373" cy="3725006"/>
          </a:xfrm>
          <a:prstGeom prst="rect">
            <a:avLst/>
          </a:prstGeom>
          <a:noFill/>
        </p:spPr>
        <p:txBody>
          <a:bodyPr wrap="square" lIns="0" tIns="0" rIns="0" bIns="0" rtlCol="0">
            <a:spAutoFit/>
          </a:bodyPr>
          <a:lstStyle/>
          <a:p>
            <a:pPr marL="0" hangingPunct="0">
              <a:lnSpc>
                <a:spcPct val="95416"/>
              </a:lnSpc>
            </a:pPr>
            <a:r>
              <a:rPr lang="en-US" altLang="zh-CN" sz="2800" dirty="0">
                <a:solidFill>
                  <a:srgbClr val="000000"/>
                </a:solidFill>
                <a:latin typeface="Gill Sans"/>
                <a:ea typeface="Gill Sans"/>
              </a:rPr>
              <a:t>WHAT</a:t>
            </a:r>
            <a:r>
              <a:rPr lang="en-US" altLang="zh-CN" sz="2800" spc="-115" dirty="0">
                <a:solidFill>
                  <a:srgbClr val="000000"/>
                </a:solidFill>
                <a:latin typeface="Gill Sans"/>
                <a:cs typeface="Gill Sans"/>
              </a:rPr>
              <a:t> </a:t>
            </a:r>
            <a:r>
              <a:rPr lang="en-US" altLang="zh-CN" sz="2800" dirty="0">
                <a:solidFill>
                  <a:srgbClr val="000000"/>
                </a:solidFill>
                <a:latin typeface="Gill Sans"/>
                <a:ea typeface="Gill Sans"/>
              </a:rPr>
              <a:t>DO</a:t>
            </a:r>
            <a:r>
              <a:rPr lang="en-US" altLang="zh-CN" sz="2800" spc="-120" dirty="0">
                <a:solidFill>
                  <a:srgbClr val="000000"/>
                </a:solidFill>
                <a:latin typeface="Gill Sans"/>
                <a:cs typeface="Gill Sans"/>
              </a:rPr>
              <a:t> </a:t>
            </a:r>
            <a:r>
              <a:rPr lang="en-US" altLang="zh-CN" sz="2800" dirty="0">
                <a:solidFill>
                  <a:srgbClr val="000000"/>
                </a:solidFill>
                <a:latin typeface="Gill Sans"/>
                <a:ea typeface="Gill Sans"/>
              </a:rPr>
              <a:t>EACH</a:t>
            </a:r>
            <a:r>
              <a:rPr lang="en-US" altLang="zh-CN" sz="2800" spc="-120" dirty="0">
                <a:solidFill>
                  <a:srgbClr val="000000"/>
                </a:solidFill>
                <a:latin typeface="Gill Sans"/>
                <a:cs typeface="Gill Sans"/>
              </a:rPr>
              <a:t> </a:t>
            </a:r>
            <a:r>
              <a:rPr lang="en-US" altLang="zh-CN" sz="2800" dirty="0">
                <a:solidFill>
                  <a:srgbClr val="000000"/>
                </a:solidFill>
                <a:latin typeface="Gill Sans"/>
                <a:ea typeface="Gill Sans"/>
              </a:rPr>
              <a:t>TERM</a:t>
            </a:r>
            <a:r>
              <a:rPr lang="en-US" altLang="zh-CN" sz="2800" spc="-120" dirty="0">
                <a:solidFill>
                  <a:srgbClr val="000000"/>
                </a:solidFill>
                <a:latin typeface="Gill Sans"/>
                <a:cs typeface="Gill Sans"/>
              </a:rPr>
              <a:t> </a:t>
            </a:r>
            <a:r>
              <a:rPr lang="en-US" altLang="zh-CN" sz="2800" dirty="0">
                <a:solidFill>
                  <a:srgbClr val="000000"/>
                </a:solidFill>
                <a:latin typeface="Gill Sans"/>
                <a:ea typeface="Gill Sans"/>
              </a:rPr>
              <a:t>MEAN</a:t>
            </a:r>
            <a:r>
              <a:rPr lang="en-US" altLang="zh-CN" sz="2800" spc="-120" dirty="0">
                <a:solidFill>
                  <a:srgbClr val="000000"/>
                </a:solidFill>
                <a:latin typeface="Gill Sans"/>
                <a:cs typeface="Gill Sans"/>
              </a:rPr>
              <a:t> </a:t>
            </a:r>
            <a:r>
              <a:rPr lang="en-US" altLang="zh-CN" sz="2800" dirty="0">
                <a:solidFill>
                  <a:srgbClr val="000000"/>
                </a:solidFill>
                <a:latin typeface="Gill Sans"/>
                <a:ea typeface="Gill Sans"/>
              </a:rPr>
              <a:t>IN</a:t>
            </a:r>
            <a:r>
              <a:rPr lang="en-US" altLang="zh-CN" sz="2800" spc="-125" dirty="0">
                <a:solidFill>
                  <a:srgbClr val="000000"/>
                </a:solidFill>
                <a:latin typeface="Gill Sans"/>
                <a:cs typeface="Gill Sans"/>
              </a:rPr>
              <a:t> </a:t>
            </a:r>
            <a:r>
              <a:rPr lang="en-US" altLang="zh-CN" sz="2800" dirty="0">
                <a:solidFill>
                  <a:srgbClr val="000000"/>
                </a:solidFill>
                <a:latin typeface="Gill Sans"/>
                <a:ea typeface="Gill Sans"/>
              </a:rPr>
              <a:t>CONFUSION</a:t>
            </a:r>
            <a:r>
              <a:rPr lang="en-US" altLang="zh-CN" sz="2800" dirty="0">
                <a:solidFill>
                  <a:srgbClr val="000000"/>
                </a:solidFill>
                <a:latin typeface="Gill Sans"/>
                <a:cs typeface="Gill Sans"/>
              </a:rPr>
              <a:t> </a:t>
            </a:r>
            <a:r>
              <a:rPr lang="en-US" altLang="zh-CN" sz="2800" spc="-45" dirty="0">
                <a:solidFill>
                  <a:srgbClr val="000000"/>
                </a:solidFill>
                <a:latin typeface="Gill Sans"/>
                <a:ea typeface="Gill Sans"/>
              </a:rPr>
              <a:t>MATRIX</a:t>
            </a:r>
            <a:r>
              <a:rPr lang="en-US" altLang="zh-CN" sz="2800" spc="35" dirty="0">
                <a:solidFill>
                  <a:srgbClr val="000000"/>
                </a:solidFill>
                <a:latin typeface="Gill Sans"/>
                <a:cs typeface="Gill Sans"/>
              </a:rPr>
              <a:t> </a:t>
            </a:r>
            <a:r>
              <a:rPr lang="en-US" altLang="zh-CN" sz="2800" spc="-20" dirty="0">
                <a:solidFill>
                  <a:srgbClr val="000000"/>
                </a:solidFill>
                <a:latin typeface="Times New Roman"/>
                <a:ea typeface="Times New Roman"/>
              </a:rPr>
              <a:t>?</a:t>
            </a:r>
          </a:p>
          <a:p>
            <a:pPr>
              <a:lnSpc>
                <a:spcPts val="1000"/>
              </a:lnSpc>
            </a:pPr>
            <a:endParaRPr lang="en-US" dirty="0"/>
          </a:p>
          <a:p>
            <a:pPr>
              <a:lnSpc>
                <a:spcPts val="1505"/>
              </a:lnSpc>
            </a:pPr>
            <a:endParaRPr lang="en-US" dirty="0"/>
          </a:p>
          <a:p>
            <a:pPr marL="0">
              <a:lnSpc>
                <a:spcPct val="100000"/>
              </a:lnSpc>
            </a:pPr>
            <a:r>
              <a:rPr lang="en-US" altLang="zh-CN" sz="1550" dirty="0">
                <a:solidFill>
                  <a:srgbClr val="B61D41"/>
                </a:solidFill>
                <a:latin typeface="Arial"/>
                <a:ea typeface="Arial"/>
              </a:rPr>
              <a:t>•</a:t>
            </a:r>
            <a:r>
              <a:rPr lang="en-US" altLang="zh-CN" sz="1550" spc="-20" dirty="0">
                <a:solidFill>
                  <a:srgbClr val="B61D41"/>
                </a:solidFill>
                <a:latin typeface="Arial"/>
                <a:cs typeface="Arial"/>
              </a:rPr>
              <a:t>  </a:t>
            </a:r>
            <a:r>
              <a:rPr lang="en-US" altLang="zh-CN" sz="1550" b="1" dirty="0">
                <a:solidFill>
                  <a:srgbClr val="000000"/>
                </a:solidFill>
                <a:latin typeface="Gill Sans"/>
                <a:ea typeface="Gill Sans"/>
              </a:rPr>
              <a:t>True</a:t>
            </a:r>
            <a:r>
              <a:rPr lang="en-US" altLang="zh-CN" sz="1550" b="1" spc="-35" dirty="0">
                <a:solidFill>
                  <a:srgbClr val="000000"/>
                </a:solidFill>
                <a:latin typeface="Gill Sans"/>
                <a:cs typeface="Gill Sans"/>
              </a:rPr>
              <a:t> </a:t>
            </a:r>
            <a:r>
              <a:rPr lang="en-US" altLang="zh-CN" sz="1550" b="1" dirty="0">
                <a:solidFill>
                  <a:srgbClr val="000000"/>
                </a:solidFill>
                <a:latin typeface="Gill Sans"/>
                <a:ea typeface="Gill Sans"/>
              </a:rPr>
              <a:t>Positive</a:t>
            </a:r>
            <a:r>
              <a:rPr lang="en-US" altLang="zh-CN" sz="1550" b="1" spc="-25" dirty="0">
                <a:solidFill>
                  <a:srgbClr val="000000"/>
                </a:solidFill>
                <a:latin typeface="Gill Sans"/>
                <a:cs typeface="Gill Sans"/>
              </a:rPr>
              <a:t> </a:t>
            </a:r>
            <a:r>
              <a:rPr lang="en-US" altLang="zh-CN" sz="1550" b="1" dirty="0">
                <a:solidFill>
                  <a:srgbClr val="000000"/>
                </a:solidFill>
                <a:latin typeface="Gill Sans"/>
                <a:ea typeface="Gill Sans"/>
              </a:rPr>
              <a:t>(TP)</a:t>
            </a:r>
            <a:r>
              <a:rPr lang="en-US" altLang="zh-CN" sz="1550" b="1" spc="-25" dirty="0">
                <a:solidFill>
                  <a:srgbClr val="000000"/>
                </a:solidFill>
                <a:latin typeface="Gill Sans"/>
                <a:cs typeface="Gill Sans"/>
              </a:rPr>
              <a:t> </a:t>
            </a:r>
            <a:r>
              <a:rPr lang="en-US" altLang="zh-CN" sz="1550" dirty="0">
                <a:solidFill>
                  <a:srgbClr val="000000"/>
                </a:solidFill>
                <a:latin typeface="Gill Sans"/>
                <a:ea typeface="Gill Sans"/>
              </a:rPr>
              <a:t>is</a:t>
            </a:r>
            <a:r>
              <a:rPr lang="en-US" altLang="zh-CN" sz="1550" spc="-25" dirty="0">
                <a:solidFill>
                  <a:srgbClr val="000000"/>
                </a:solidFill>
                <a:latin typeface="Gill Sans"/>
                <a:cs typeface="Gill Sans"/>
              </a:rPr>
              <a:t> </a:t>
            </a:r>
            <a:r>
              <a:rPr lang="en-US" altLang="zh-CN" sz="1550" dirty="0">
                <a:solidFill>
                  <a:srgbClr val="000000"/>
                </a:solidFill>
                <a:latin typeface="Gill Sans"/>
                <a:ea typeface="Gill Sans"/>
              </a:rPr>
              <a:t>the</a:t>
            </a:r>
            <a:r>
              <a:rPr lang="en-US" altLang="zh-CN" sz="1550" spc="-25" dirty="0">
                <a:solidFill>
                  <a:srgbClr val="000000"/>
                </a:solidFill>
                <a:latin typeface="Gill Sans"/>
                <a:cs typeface="Gill Sans"/>
              </a:rPr>
              <a:t> </a:t>
            </a:r>
            <a:r>
              <a:rPr lang="en-US" altLang="zh-CN" sz="1550" dirty="0">
                <a:solidFill>
                  <a:srgbClr val="000000"/>
                </a:solidFill>
                <a:latin typeface="Gill Sans"/>
                <a:ea typeface="Gill Sans"/>
              </a:rPr>
              <a:t>number</a:t>
            </a:r>
            <a:r>
              <a:rPr lang="en-US" altLang="zh-CN" sz="1550" spc="-25" dirty="0">
                <a:solidFill>
                  <a:srgbClr val="000000"/>
                </a:solidFill>
                <a:latin typeface="Gill Sans"/>
                <a:cs typeface="Gill Sans"/>
              </a:rPr>
              <a:t> </a:t>
            </a:r>
            <a:r>
              <a:rPr lang="en-US" altLang="zh-CN" sz="1550" dirty="0">
                <a:solidFill>
                  <a:srgbClr val="000000"/>
                </a:solidFill>
                <a:latin typeface="Gill Sans"/>
                <a:ea typeface="Gill Sans"/>
              </a:rPr>
              <a:t>of</a:t>
            </a:r>
            <a:r>
              <a:rPr lang="en-US" altLang="zh-CN" sz="1550" spc="-25" dirty="0">
                <a:solidFill>
                  <a:srgbClr val="000000"/>
                </a:solidFill>
                <a:latin typeface="Gill Sans"/>
                <a:cs typeface="Gill Sans"/>
              </a:rPr>
              <a:t> </a:t>
            </a:r>
            <a:r>
              <a:rPr lang="en-US" altLang="zh-CN" sz="1550" dirty="0">
                <a:solidFill>
                  <a:srgbClr val="000000"/>
                </a:solidFill>
                <a:latin typeface="Gill Sans"/>
                <a:ea typeface="Gill Sans"/>
              </a:rPr>
              <a:t>correct</a:t>
            </a:r>
            <a:r>
              <a:rPr lang="en-US" altLang="zh-CN" sz="1550" spc="-25" dirty="0">
                <a:solidFill>
                  <a:srgbClr val="000000"/>
                </a:solidFill>
                <a:latin typeface="Gill Sans"/>
                <a:cs typeface="Gill Sans"/>
              </a:rPr>
              <a:t> </a:t>
            </a:r>
            <a:r>
              <a:rPr lang="en-US" altLang="zh-CN" sz="1550" dirty="0">
                <a:solidFill>
                  <a:srgbClr val="000000"/>
                </a:solidFill>
                <a:latin typeface="Gill Sans"/>
                <a:ea typeface="Gill Sans"/>
              </a:rPr>
              <a:t>predictions</a:t>
            </a:r>
            <a:r>
              <a:rPr lang="en-US" altLang="zh-CN" sz="1550" spc="-25" dirty="0">
                <a:solidFill>
                  <a:srgbClr val="000000"/>
                </a:solidFill>
                <a:latin typeface="Gill Sans"/>
                <a:cs typeface="Gill Sans"/>
              </a:rPr>
              <a:t> </a:t>
            </a:r>
            <a:r>
              <a:rPr lang="en-US" altLang="zh-CN" sz="1550" dirty="0">
                <a:solidFill>
                  <a:srgbClr val="000000"/>
                </a:solidFill>
                <a:latin typeface="Gill Sans"/>
                <a:ea typeface="Gill Sans"/>
              </a:rPr>
              <a:t>that</a:t>
            </a:r>
            <a:r>
              <a:rPr lang="en-US" altLang="zh-CN" sz="1550" spc="-25" dirty="0">
                <a:solidFill>
                  <a:srgbClr val="000000"/>
                </a:solidFill>
                <a:latin typeface="Gill Sans"/>
                <a:cs typeface="Gill Sans"/>
              </a:rPr>
              <a:t> </a:t>
            </a:r>
            <a:r>
              <a:rPr lang="en-US" altLang="zh-CN" sz="1550" dirty="0">
                <a:solidFill>
                  <a:srgbClr val="000000"/>
                </a:solidFill>
                <a:latin typeface="Gill Sans"/>
                <a:ea typeface="Gill Sans"/>
              </a:rPr>
              <a:t>an</a:t>
            </a:r>
            <a:r>
              <a:rPr lang="en-US" altLang="zh-CN" sz="1550" spc="-25" dirty="0">
                <a:solidFill>
                  <a:srgbClr val="000000"/>
                </a:solidFill>
                <a:latin typeface="Gill Sans"/>
                <a:cs typeface="Gill Sans"/>
              </a:rPr>
              <a:t> </a:t>
            </a:r>
            <a:r>
              <a:rPr lang="en-US" altLang="zh-CN" sz="1550" dirty="0">
                <a:solidFill>
                  <a:srgbClr val="000000"/>
                </a:solidFill>
                <a:latin typeface="Gill Sans"/>
                <a:ea typeface="Gill Sans"/>
              </a:rPr>
              <a:t>example</a:t>
            </a:r>
            <a:r>
              <a:rPr lang="en-US" altLang="zh-CN" sz="1550" spc="-25" dirty="0">
                <a:solidFill>
                  <a:srgbClr val="000000"/>
                </a:solidFill>
                <a:latin typeface="Gill Sans"/>
                <a:cs typeface="Gill Sans"/>
              </a:rPr>
              <a:t> </a:t>
            </a:r>
            <a:r>
              <a:rPr lang="en-US" altLang="zh-CN" sz="1550" dirty="0">
                <a:solidFill>
                  <a:srgbClr val="000000"/>
                </a:solidFill>
                <a:latin typeface="Gill Sans"/>
                <a:ea typeface="Gill Sans"/>
              </a:rPr>
              <a:t>is</a:t>
            </a:r>
            <a:r>
              <a:rPr lang="en-US" altLang="zh-CN" sz="1550" spc="-25" dirty="0">
                <a:solidFill>
                  <a:srgbClr val="000000"/>
                </a:solidFill>
                <a:latin typeface="Gill Sans"/>
                <a:cs typeface="Gill Sans"/>
              </a:rPr>
              <a:t> </a:t>
            </a:r>
            <a:r>
              <a:rPr lang="en-US" altLang="zh-CN" sz="1550" dirty="0">
                <a:solidFill>
                  <a:srgbClr val="000000"/>
                </a:solidFill>
                <a:latin typeface="Gill Sans"/>
                <a:ea typeface="Gill Sans"/>
              </a:rPr>
              <a:t>positive</a:t>
            </a:r>
            <a:r>
              <a:rPr lang="en-US" altLang="zh-CN" sz="1550" spc="-30" dirty="0">
                <a:solidFill>
                  <a:srgbClr val="000000"/>
                </a:solidFill>
                <a:latin typeface="Gill Sans"/>
                <a:cs typeface="Gill Sans"/>
              </a:rPr>
              <a:t> </a:t>
            </a:r>
            <a:r>
              <a:rPr lang="en-US" altLang="zh-CN" sz="1550" dirty="0">
                <a:solidFill>
                  <a:srgbClr val="000000"/>
                </a:solidFill>
                <a:latin typeface="Gill Sans"/>
                <a:ea typeface="Gill Sans"/>
              </a:rPr>
              <a:t>which</a:t>
            </a:r>
          </a:p>
          <a:p>
            <a:pPr marL="0" indent="200501">
              <a:lnSpc>
                <a:spcPct val="100000"/>
              </a:lnSpc>
              <a:spcBef>
                <a:spcPts val="380"/>
              </a:spcBef>
            </a:pPr>
            <a:r>
              <a:rPr lang="en-US" altLang="zh-CN" sz="1600" dirty="0">
                <a:solidFill>
                  <a:srgbClr val="000000"/>
                </a:solidFill>
                <a:latin typeface="Gill Sans"/>
                <a:ea typeface="Gill Sans"/>
              </a:rPr>
              <a:t>means</a:t>
            </a:r>
            <a:r>
              <a:rPr lang="en-US" altLang="zh-CN" sz="1600" spc="-95" dirty="0">
                <a:solidFill>
                  <a:srgbClr val="000000"/>
                </a:solidFill>
                <a:latin typeface="Gill Sans"/>
                <a:cs typeface="Gill Sans"/>
              </a:rPr>
              <a:t> </a:t>
            </a:r>
            <a:r>
              <a:rPr lang="en-US" altLang="zh-CN" sz="1600" dirty="0">
                <a:solidFill>
                  <a:srgbClr val="000000"/>
                </a:solidFill>
                <a:latin typeface="Gill Sans"/>
                <a:ea typeface="Gill Sans"/>
              </a:rPr>
              <a:t>positive</a:t>
            </a:r>
            <a:r>
              <a:rPr lang="en-US" altLang="zh-CN" sz="1600" spc="-95" dirty="0">
                <a:solidFill>
                  <a:srgbClr val="000000"/>
                </a:solidFill>
                <a:latin typeface="Gill Sans"/>
                <a:cs typeface="Gill Sans"/>
              </a:rPr>
              <a:t> </a:t>
            </a:r>
            <a:r>
              <a:rPr lang="en-US" altLang="zh-CN" sz="1600" dirty="0">
                <a:solidFill>
                  <a:srgbClr val="000000"/>
                </a:solidFill>
                <a:latin typeface="Gill Sans"/>
                <a:ea typeface="Gill Sans"/>
              </a:rPr>
              <a:t>class</a:t>
            </a:r>
            <a:r>
              <a:rPr lang="en-US" altLang="zh-CN" sz="1600" spc="-95" dirty="0">
                <a:solidFill>
                  <a:srgbClr val="000000"/>
                </a:solidFill>
                <a:latin typeface="Gill Sans"/>
                <a:cs typeface="Gill Sans"/>
              </a:rPr>
              <a:t> </a:t>
            </a:r>
            <a:r>
              <a:rPr lang="en-US" altLang="zh-CN" sz="1600" dirty="0">
                <a:solidFill>
                  <a:srgbClr val="000000"/>
                </a:solidFill>
                <a:latin typeface="Gill Sans"/>
                <a:ea typeface="Gill Sans"/>
              </a:rPr>
              <a:t>correctly</a:t>
            </a:r>
            <a:r>
              <a:rPr lang="en-US" altLang="zh-CN" sz="1600" spc="-100" dirty="0">
                <a:solidFill>
                  <a:srgbClr val="000000"/>
                </a:solidFill>
                <a:latin typeface="Gill Sans"/>
                <a:cs typeface="Gill Sans"/>
              </a:rPr>
              <a:t> </a:t>
            </a:r>
            <a:r>
              <a:rPr lang="en-US" altLang="zh-CN" sz="1600" dirty="0">
                <a:solidFill>
                  <a:srgbClr val="000000"/>
                </a:solidFill>
                <a:latin typeface="Gill Sans"/>
                <a:ea typeface="Gill Sans"/>
              </a:rPr>
              <a:t>identified</a:t>
            </a:r>
            <a:r>
              <a:rPr lang="en-US" altLang="zh-CN" sz="1600" spc="-95" dirty="0">
                <a:solidFill>
                  <a:srgbClr val="000000"/>
                </a:solidFill>
                <a:latin typeface="Gill Sans"/>
                <a:cs typeface="Gill Sans"/>
              </a:rPr>
              <a:t> </a:t>
            </a:r>
            <a:r>
              <a:rPr lang="en-US" altLang="zh-CN" sz="1600" dirty="0">
                <a:solidFill>
                  <a:srgbClr val="000000"/>
                </a:solidFill>
                <a:latin typeface="Gill Sans"/>
                <a:ea typeface="Gill Sans"/>
              </a:rPr>
              <a:t>as</a:t>
            </a:r>
            <a:r>
              <a:rPr lang="en-US" altLang="zh-CN" sz="1600" spc="-100" dirty="0">
                <a:solidFill>
                  <a:srgbClr val="000000"/>
                </a:solidFill>
                <a:latin typeface="Gill Sans"/>
                <a:cs typeface="Gill Sans"/>
              </a:rPr>
              <a:t> </a:t>
            </a:r>
            <a:r>
              <a:rPr lang="en-US" altLang="zh-CN" sz="1600" dirty="0">
                <a:solidFill>
                  <a:srgbClr val="000000"/>
                </a:solidFill>
                <a:latin typeface="Gill Sans"/>
                <a:ea typeface="Gill Sans"/>
              </a:rPr>
              <a:t>positive.</a:t>
            </a:r>
          </a:p>
          <a:p>
            <a:pPr>
              <a:lnSpc>
                <a:spcPts val="1265"/>
              </a:lnSpc>
            </a:pPr>
            <a:endParaRPr lang="en-US" dirty="0"/>
          </a:p>
          <a:p>
            <a:pPr marL="0">
              <a:lnSpc>
                <a:spcPct val="100000"/>
              </a:lnSpc>
            </a:pPr>
            <a:r>
              <a:rPr lang="en-US" altLang="zh-CN" sz="1550" dirty="0">
                <a:solidFill>
                  <a:srgbClr val="B61D41"/>
                </a:solidFill>
                <a:latin typeface="Arial"/>
                <a:ea typeface="Arial"/>
              </a:rPr>
              <a:t>•</a:t>
            </a:r>
            <a:r>
              <a:rPr lang="en-US" altLang="zh-CN" sz="1550" dirty="0">
                <a:solidFill>
                  <a:srgbClr val="B61D41"/>
                </a:solidFill>
                <a:latin typeface="Arial"/>
                <a:cs typeface="Arial"/>
              </a:rPr>
              <a:t>  </a:t>
            </a:r>
            <a:r>
              <a:rPr lang="en-US" altLang="zh-CN" sz="1550" b="1" dirty="0">
                <a:solidFill>
                  <a:srgbClr val="000000"/>
                </a:solidFill>
                <a:latin typeface="Gill Sans"/>
                <a:ea typeface="Gill Sans"/>
              </a:rPr>
              <a:t>False</a:t>
            </a:r>
            <a:r>
              <a:rPr lang="en-US" altLang="zh-CN" sz="1550" b="1" dirty="0">
                <a:solidFill>
                  <a:srgbClr val="000000"/>
                </a:solidFill>
                <a:latin typeface="Gill Sans"/>
                <a:cs typeface="Gill Sans"/>
              </a:rPr>
              <a:t> </a:t>
            </a:r>
            <a:r>
              <a:rPr lang="en-US" altLang="zh-CN" sz="1550" b="1" dirty="0">
                <a:solidFill>
                  <a:srgbClr val="000000"/>
                </a:solidFill>
                <a:latin typeface="Gill Sans"/>
                <a:ea typeface="Gill Sans"/>
              </a:rPr>
              <a:t>Negative</a:t>
            </a:r>
            <a:r>
              <a:rPr lang="en-US" altLang="zh-CN" sz="1550" b="1" dirty="0">
                <a:solidFill>
                  <a:srgbClr val="000000"/>
                </a:solidFill>
                <a:latin typeface="Gill Sans"/>
                <a:cs typeface="Gill Sans"/>
              </a:rPr>
              <a:t> </a:t>
            </a:r>
            <a:r>
              <a:rPr lang="en-US" altLang="zh-CN" sz="1550" dirty="0">
                <a:solidFill>
                  <a:srgbClr val="000000"/>
                </a:solidFill>
                <a:latin typeface="Gill Sans"/>
                <a:ea typeface="Gill Sans"/>
              </a:rPr>
              <a:t>(FN)</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is</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the</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number</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of</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incorrect</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predictions</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that</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an</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example</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is</a:t>
            </a:r>
            <a:r>
              <a:rPr lang="en-US" altLang="zh-CN" sz="1550" dirty="0">
                <a:solidFill>
                  <a:srgbClr val="000000"/>
                </a:solidFill>
                <a:latin typeface="Gill Sans"/>
                <a:cs typeface="Gill Sans"/>
              </a:rPr>
              <a:t> </a:t>
            </a:r>
            <a:r>
              <a:rPr lang="en-US" altLang="zh-CN" sz="1550" dirty="0">
                <a:solidFill>
                  <a:srgbClr val="000000"/>
                </a:solidFill>
                <a:latin typeface="Gill Sans"/>
                <a:ea typeface="Gill Sans"/>
              </a:rPr>
              <a:t>negative</a:t>
            </a:r>
            <a:r>
              <a:rPr lang="en-US" altLang="zh-CN" sz="1550" spc="100" dirty="0">
                <a:solidFill>
                  <a:srgbClr val="000000"/>
                </a:solidFill>
                <a:latin typeface="Gill Sans"/>
                <a:cs typeface="Gill Sans"/>
              </a:rPr>
              <a:t> </a:t>
            </a:r>
            <a:r>
              <a:rPr lang="en-US" altLang="zh-CN" sz="1550" dirty="0">
                <a:solidFill>
                  <a:srgbClr val="000000"/>
                </a:solidFill>
                <a:latin typeface="Gill Sans"/>
                <a:ea typeface="Gill Sans"/>
              </a:rPr>
              <a:t>which</a:t>
            </a:r>
          </a:p>
          <a:p>
            <a:pPr marL="0" indent="200501">
              <a:lnSpc>
                <a:spcPct val="100000"/>
              </a:lnSpc>
              <a:spcBef>
                <a:spcPts val="380"/>
              </a:spcBef>
            </a:pPr>
            <a:r>
              <a:rPr lang="en-US" altLang="zh-CN" sz="1600" dirty="0">
                <a:solidFill>
                  <a:srgbClr val="000000"/>
                </a:solidFill>
                <a:latin typeface="Gill Sans"/>
                <a:ea typeface="Gill Sans"/>
              </a:rPr>
              <a:t>means</a:t>
            </a:r>
            <a:r>
              <a:rPr lang="en-US" altLang="zh-CN" sz="1600" spc="-95" dirty="0">
                <a:solidFill>
                  <a:srgbClr val="000000"/>
                </a:solidFill>
                <a:latin typeface="Gill Sans"/>
                <a:cs typeface="Gill Sans"/>
              </a:rPr>
              <a:t> </a:t>
            </a:r>
            <a:r>
              <a:rPr lang="en-US" altLang="zh-CN" sz="1600" dirty="0">
                <a:solidFill>
                  <a:srgbClr val="000000"/>
                </a:solidFill>
                <a:latin typeface="Gill Sans"/>
                <a:ea typeface="Gill Sans"/>
              </a:rPr>
              <a:t>positive</a:t>
            </a:r>
            <a:r>
              <a:rPr lang="en-US" altLang="zh-CN" sz="1600" spc="-95" dirty="0">
                <a:solidFill>
                  <a:srgbClr val="000000"/>
                </a:solidFill>
                <a:latin typeface="Gill Sans"/>
                <a:cs typeface="Gill Sans"/>
              </a:rPr>
              <a:t> </a:t>
            </a:r>
            <a:r>
              <a:rPr lang="en-US" altLang="zh-CN" sz="1600" dirty="0">
                <a:solidFill>
                  <a:srgbClr val="000000"/>
                </a:solidFill>
                <a:latin typeface="Gill Sans"/>
                <a:ea typeface="Gill Sans"/>
              </a:rPr>
              <a:t>class</a:t>
            </a:r>
            <a:r>
              <a:rPr lang="en-US" altLang="zh-CN" sz="1600" spc="-100" dirty="0">
                <a:solidFill>
                  <a:srgbClr val="000000"/>
                </a:solidFill>
                <a:latin typeface="Gill Sans"/>
                <a:cs typeface="Gill Sans"/>
              </a:rPr>
              <a:t> </a:t>
            </a:r>
            <a:r>
              <a:rPr lang="en-US" altLang="zh-CN" sz="1600" dirty="0">
                <a:solidFill>
                  <a:srgbClr val="000000"/>
                </a:solidFill>
                <a:latin typeface="Gill Sans"/>
                <a:ea typeface="Gill Sans"/>
              </a:rPr>
              <a:t>incorrectly</a:t>
            </a:r>
            <a:r>
              <a:rPr lang="en-US" altLang="zh-CN" sz="1600" spc="-95" dirty="0">
                <a:solidFill>
                  <a:srgbClr val="000000"/>
                </a:solidFill>
                <a:latin typeface="Gill Sans"/>
                <a:cs typeface="Gill Sans"/>
              </a:rPr>
              <a:t> </a:t>
            </a:r>
            <a:r>
              <a:rPr lang="en-US" altLang="zh-CN" sz="1600" dirty="0">
                <a:solidFill>
                  <a:srgbClr val="000000"/>
                </a:solidFill>
                <a:latin typeface="Gill Sans"/>
                <a:ea typeface="Gill Sans"/>
              </a:rPr>
              <a:t>identified</a:t>
            </a:r>
            <a:r>
              <a:rPr lang="en-US" altLang="zh-CN" sz="1600" spc="-100" dirty="0">
                <a:solidFill>
                  <a:srgbClr val="000000"/>
                </a:solidFill>
                <a:latin typeface="Gill Sans"/>
                <a:cs typeface="Gill Sans"/>
              </a:rPr>
              <a:t> </a:t>
            </a:r>
            <a:r>
              <a:rPr lang="en-US" altLang="zh-CN" sz="1600" dirty="0">
                <a:solidFill>
                  <a:srgbClr val="000000"/>
                </a:solidFill>
                <a:latin typeface="Gill Sans"/>
                <a:ea typeface="Gill Sans"/>
              </a:rPr>
              <a:t>as</a:t>
            </a:r>
            <a:r>
              <a:rPr lang="en-US" altLang="zh-CN" sz="1600" spc="-100" dirty="0">
                <a:solidFill>
                  <a:srgbClr val="000000"/>
                </a:solidFill>
                <a:latin typeface="Gill Sans"/>
                <a:cs typeface="Gill Sans"/>
              </a:rPr>
              <a:t> </a:t>
            </a:r>
            <a:r>
              <a:rPr lang="en-US" altLang="zh-CN" sz="1600" dirty="0">
                <a:solidFill>
                  <a:srgbClr val="000000"/>
                </a:solidFill>
                <a:latin typeface="Gill Sans"/>
                <a:ea typeface="Gill Sans"/>
              </a:rPr>
              <a:t>negative.</a:t>
            </a:r>
          </a:p>
          <a:p>
            <a:pPr>
              <a:lnSpc>
                <a:spcPts val="1215"/>
              </a:lnSpc>
            </a:pPr>
            <a:endParaRPr lang="en-US" dirty="0"/>
          </a:p>
          <a:p>
            <a:pPr marL="0">
              <a:lnSpc>
                <a:spcPct val="100000"/>
              </a:lnSpc>
            </a:pPr>
            <a:r>
              <a:rPr lang="en-US" altLang="zh-CN" sz="1600" dirty="0">
                <a:solidFill>
                  <a:srgbClr val="B61D41"/>
                </a:solidFill>
                <a:latin typeface="Arial"/>
                <a:ea typeface="Arial"/>
              </a:rPr>
              <a:t>•</a:t>
            </a:r>
            <a:r>
              <a:rPr lang="en-US" altLang="zh-CN" sz="1600" spc="-115" dirty="0">
                <a:solidFill>
                  <a:srgbClr val="B61D41"/>
                </a:solidFill>
                <a:latin typeface="Arial"/>
                <a:cs typeface="Arial"/>
              </a:rPr>
              <a:t>  </a:t>
            </a:r>
            <a:r>
              <a:rPr lang="en-US" altLang="zh-CN" sz="1600" b="1" dirty="0">
                <a:solidFill>
                  <a:srgbClr val="000000"/>
                </a:solidFill>
                <a:latin typeface="Gill Sans"/>
                <a:ea typeface="Gill Sans"/>
              </a:rPr>
              <a:t>False</a:t>
            </a:r>
            <a:r>
              <a:rPr lang="en-US" altLang="zh-CN" sz="1600" b="1" spc="-135" dirty="0">
                <a:solidFill>
                  <a:srgbClr val="000000"/>
                </a:solidFill>
                <a:latin typeface="Gill Sans"/>
                <a:cs typeface="Gill Sans"/>
              </a:rPr>
              <a:t> </a:t>
            </a:r>
            <a:r>
              <a:rPr lang="en-US" altLang="zh-CN" sz="1600" b="1" dirty="0">
                <a:solidFill>
                  <a:srgbClr val="000000"/>
                </a:solidFill>
                <a:latin typeface="Gill Sans"/>
                <a:ea typeface="Gill Sans"/>
              </a:rPr>
              <a:t>positive</a:t>
            </a:r>
            <a:r>
              <a:rPr lang="en-US" altLang="zh-CN" sz="1600" b="1" spc="-125" dirty="0">
                <a:solidFill>
                  <a:srgbClr val="000000"/>
                </a:solidFill>
                <a:latin typeface="Gill Sans"/>
                <a:cs typeface="Gill Sans"/>
              </a:rPr>
              <a:t> </a:t>
            </a:r>
            <a:r>
              <a:rPr lang="en-US" altLang="zh-CN" sz="1600" dirty="0">
                <a:solidFill>
                  <a:srgbClr val="000000"/>
                </a:solidFill>
                <a:latin typeface="Gill Sans"/>
                <a:ea typeface="Gill Sans"/>
              </a:rPr>
              <a:t>(FP)</a:t>
            </a:r>
            <a:r>
              <a:rPr lang="en-US" altLang="zh-CN" sz="1600" spc="-120" dirty="0">
                <a:solidFill>
                  <a:srgbClr val="000000"/>
                </a:solidFill>
                <a:latin typeface="Gill Sans"/>
                <a:cs typeface="Gill Sans"/>
              </a:rPr>
              <a:t> </a:t>
            </a:r>
            <a:r>
              <a:rPr lang="en-US" altLang="zh-CN" sz="1600" dirty="0">
                <a:solidFill>
                  <a:srgbClr val="000000"/>
                </a:solidFill>
                <a:latin typeface="Gill Sans"/>
                <a:ea typeface="Gill Sans"/>
              </a:rPr>
              <a:t>is</a:t>
            </a:r>
            <a:r>
              <a:rPr lang="en-US" altLang="zh-CN" sz="1600" spc="-120" dirty="0">
                <a:solidFill>
                  <a:srgbClr val="000000"/>
                </a:solidFill>
                <a:latin typeface="Gill Sans"/>
                <a:cs typeface="Gill Sans"/>
              </a:rPr>
              <a:t> </a:t>
            </a:r>
            <a:r>
              <a:rPr lang="en-US" altLang="zh-CN" sz="1600" dirty="0">
                <a:solidFill>
                  <a:srgbClr val="000000"/>
                </a:solidFill>
                <a:latin typeface="Gill Sans"/>
                <a:ea typeface="Gill Sans"/>
              </a:rPr>
              <a:t>the</a:t>
            </a:r>
            <a:r>
              <a:rPr lang="en-US" altLang="zh-CN" sz="1600" spc="-120" dirty="0">
                <a:solidFill>
                  <a:srgbClr val="000000"/>
                </a:solidFill>
                <a:latin typeface="Gill Sans"/>
                <a:cs typeface="Gill Sans"/>
              </a:rPr>
              <a:t> </a:t>
            </a:r>
            <a:r>
              <a:rPr lang="en-US" altLang="zh-CN" sz="1600" dirty="0">
                <a:solidFill>
                  <a:srgbClr val="000000"/>
                </a:solidFill>
                <a:latin typeface="Gill Sans"/>
                <a:ea typeface="Gill Sans"/>
              </a:rPr>
              <a:t>number</a:t>
            </a:r>
            <a:r>
              <a:rPr lang="en-US" altLang="zh-CN" sz="1600" spc="-120" dirty="0">
                <a:solidFill>
                  <a:srgbClr val="000000"/>
                </a:solidFill>
                <a:latin typeface="Gill Sans"/>
                <a:cs typeface="Gill Sans"/>
              </a:rPr>
              <a:t> </a:t>
            </a:r>
            <a:r>
              <a:rPr lang="en-US" altLang="zh-CN" sz="1600" dirty="0">
                <a:solidFill>
                  <a:srgbClr val="000000"/>
                </a:solidFill>
                <a:latin typeface="Gill Sans"/>
                <a:ea typeface="Gill Sans"/>
              </a:rPr>
              <a:t>of</a:t>
            </a:r>
            <a:r>
              <a:rPr lang="en-US" altLang="zh-CN" sz="1600" spc="-120" dirty="0">
                <a:solidFill>
                  <a:srgbClr val="000000"/>
                </a:solidFill>
                <a:latin typeface="Gill Sans"/>
                <a:cs typeface="Gill Sans"/>
              </a:rPr>
              <a:t> </a:t>
            </a:r>
            <a:r>
              <a:rPr lang="en-US" altLang="zh-CN" sz="1600" dirty="0">
                <a:solidFill>
                  <a:srgbClr val="000000"/>
                </a:solidFill>
                <a:latin typeface="Gill Sans"/>
                <a:ea typeface="Gill Sans"/>
              </a:rPr>
              <a:t>incorrect</a:t>
            </a:r>
            <a:r>
              <a:rPr lang="en-US" altLang="zh-CN" sz="1600" spc="-120" dirty="0">
                <a:solidFill>
                  <a:srgbClr val="000000"/>
                </a:solidFill>
                <a:latin typeface="Gill Sans"/>
                <a:cs typeface="Gill Sans"/>
              </a:rPr>
              <a:t> </a:t>
            </a:r>
            <a:r>
              <a:rPr lang="en-US" altLang="zh-CN" sz="1600" dirty="0">
                <a:solidFill>
                  <a:srgbClr val="000000"/>
                </a:solidFill>
                <a:latin typeface="Gill Sans"/>
                <a:ea typeface="Gill Sans"/>
              </a:rPr>
              <a:t>predictions</a:t>
            </a:r>
            <a:r>
              <a:rPr lang="en-US" altLang="zh-CN" sz="1600" spc="-115" dirty="0">
                <a:solidFill>
                  <a:srgbClr val="000000"/>
                </a:solidFill>
                <a:latin typeface="Gill Sans"/>
                <a:cs typeface="Gill Sans"/>
              </a:rPr>
              <a:t> </a:t>
            </a:r>
            <a:r>
              <a:rPr lang="en-US" altLang="zh-CN" sz="1600" dirty="0">
                <a:solidFill>
                  <a:srgbClr val="000000"/>
                </a:solidFill>
                <a:latin typeface="Gill Sans"/>
                <a:ea typeface="Gill Sans"/>
              </a:rPr>
              <a:t>that</a:t>
            </a:r>
            <a:r>
              <a:rPr lang="en-US" altLang="zh-CN" sz="1600" spc="-120" dirty="0">
                <a:solidFill>
                  <a:srgbClr val="000000"/>
                </a:solidFill>
                <a:latin typeface="Gill Sans"/>
                <a:cs typeface="Gill Sans"/>
              </a:rPr>
              <a:t> </a:t>
            </a:r>
            <a:r>
              <a:rPr lang="en-US" altLang="zh-CN" sz="1600" dirty="0">
                <a:solidFill>
                  <a:srgbClr val="000000"/>
                </a:solidFill>
                <a:latin typeface="Gill Sans"/>
                <a:ea typeface="Gill Sans"/>
              </a:rPr>
              <a:t>an</a:t>
            </a:r>
            <a:r>
              <a:rPr lang="en-US" altLang="zh-CN" sz="1600" spc="-120" dirty="0">
                <a:solidFill>
                  <a:srgbClr val="000000"/>
                </a:solidFill>
                <a:latin typeface="Gill Sans"/>
                <a:cs typeface="Gill Sans"/>
              </a:rPr>
              <a:t> </a:t>
            </a:r>
            <a:r>
              <a:rPr lang="en-US" altLang="zh-CN" sz="1600" dirty="0">
                <a:solidFill>
                  <a:srgbClr val="000000"/>
                </a:solidFill>
                <a:latin typeface="Gill Sans"/>
                <a:ea typeface="Gill Sans"/>
              </a:rPr>
              <a:t>example</a:t>
            </a:r>
            <a:r>
              <a:rPr lang="en-US" altLang="zh-CN" sz="1600" spc="-120" dirty="0">
                <a:solidFill>
                  <a:srgbClr val="000000"/>
                </a:solidFill>
                <a:latin typeface="Gill Sans"/>
                <a:cs typeface="Gill Sans"/>
              </a:rPr>
              <a:t> </a:t>
            </a:r>
            <a:r>
              <a:rPr lang="en-US" altLang="zh-CN" sz="1600" dirty="0">
                <a:solidFill>
                  <a:srgbClr val="000000"/>
                </a:solidFill>
                <a:latin typeface="Gill Sans"/>
                <a:ea typeface="Gill Sans"/>
              </a:rPr>
              <a:t>is</a:t>
            </a:r>
            <a:r>
              <a:rPr lang="en-US" altLang="zh-CN" sz="1600" spc="-120" dirty="0">
                <a:solidFill>
                  <a:srgbClr val="000000"/>
                </a:solidFill>
                <a:latin typeface="Gill Sans"/>
                <a:cs typeface="Gill Sans"/>
              </a:rPr>
              <a:t> </a:t>
            </a:r>
            <a:r>
              <a:rPr lang="en-US" altLang="zh-CN" sz="1600" dirty="0">
                <a:solidFill>
                  <a:srgbClr val="000000"/>
                </a:solidFill>
                <a:latin typeface="Gill Sans"/>
                <a:ea typeface="Gill Sans"/>
              </a:rPr>
              <a:t>positive</a:t>
            </a:r>
            <a:r>
              <a:rPr lang="en-US" altLang="zh-CN" sz="1600" spc="-125" dirty="0">
                <a:solidFill>
                  <a:srgbClr val="000000"/>
                </a:solidFill>
                <a:latin typeface="Gill Sans"/>
                <a:cs typeface="Gill Sans"/>
              </a:rPr>
              <a:t> </a:t>
            </a:r>
            <a:r>
              <a:rPr lang="en-US" altLang="zh-CN" sz="1600" dirty="0">
                <a:solidFill>
                  <a:srgbClr val="000000"/>
                </a:solidFill>
                <a:latin typeface="Gill Sans"/>
                <a:ea typeface="Gill Sans"/>
              </a:rPr>
              <a:t>which</a:t>
            </a:r>
          </a:p>
          <a:p>
            <a:pPr marL="0" indent="200501">
              <a:lnSpc>
                <a:spcPct val="100000"/>
              </a:lnSpc>
              <a:spcBef>
                <a:spcPts val="385"/>
              </a:spcBef>
            </a:pPr>
            <a:r>
              <a:rPr lang="en-US" altLang="zh-CN" sz="1550" dirty="0">
                <a:solidFill>
                  <a:srgbClr val="000000"/>
                </a:solidFill>
                <a:latin typeface="Gill Sans"/>
                <a:ea typeface="Gill Sans"/>
              </a:rPr>
              <a:t>means</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negative</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class</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incorrectly</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identified</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as</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positive.</a:t>
            </a:r>
          </a:p>
          <a:p>
            <a:pPr>
              <a:lnSpc>
                <a:spcPts val="1265"/>
              </a:lnSpc>
            </a:pPr>
            <a:endParaRPr lang="en-US" dirty="0"/>
          </a:p>
          <a:p>
            <a:pPr marL="0">
              <a:lnSpc>
                <a:spcPct val="100000"/>
              </a:lnSpc>
            </a:pPr>
            <a:r>
              <a:rPr lang="en-US" altLang="zh-CN" sz="1600" dirty="0">
                <a:solidFill>
                  <a:srgbClr val="B61D41"/>
                </a:solidFill>
                <a:latin typeface="Arial"/>
                <a:ea typeface="Arial"/>
              </a:rPr>
              <a:t>•</a:t>
            </a:r>
            <a:r>
              <a:rPr lang="en-US" altLang="zh-CN" sz="1600" spc="-125" dirty="0">
                <a:solidFill>
                  <a:srgbClr val="B61D41"/>
                </a:solidFill>
                <a:latin typeface="Arial"/>
                <a:cs typeface="Arial"/>
              </a:rPr>
              <a:t>  </a:t>
            </a:r>
            <a:r>
              <a:rPr lang="en-US" altLang="zh-CN" sz="1600" b="1" dirty="0">
                <a:solidFill>
                  <a:srgbClr val="000000"/>
                </a:solidFill>
                <a:latin typeface="Gill Sans"/>
                <a:ea typeface="Gill Sans"/>
              </a:rPr>
              <a:t>True</a:t>
            </a:r>
            <a:r>
              <a:rPr lang="en-US" altLang="zh-CN" sz="1600" b="1" spc="-135" dirty="0">
                <a:solidFill>
                  <a:srgbClr val="000000"/>
                </a:solidFill>
                <a:latin typeface="Gill Sans"/>
                <a:cs typeface="Gill Sans"/>
              </a:rPr>
              <a:t> </a:t>
            </a:r>
            <a:r>
              <a:rPr lang="en-US" altLang="zh-CN" sz="1600" b="1" dirty="0">
                <a:solidFill>
                  <a:srgbClr val="000000"/>
                </a:solidFill>
                <a:latin typeface="Gill Sans"/>
                <a:ea typeface="Gill Sans"/>
              </a:rPr>
              <a:t>Negative</a:t>
            </a:r>
            <a:r>
              <a:rPr lang="en-US" altLang="zh-CN" sz="1600" b="1" spc="-135" dirty="0">
                <a:solidFill>
                  <a:srgbClr val="000000"/>
                </a:solidFill>
                <a:latin typeface="Gill Sans"/>
                <a:cs typeface="Gill Sans"/>
              </a:rPr>
              <a:t> </a:t>
            </a:r>
            <a:r>
              <a:rPr lang="en-US" altLang="zh-CN" sz="1600" dirty="0">
                <a:solidFill>
                  <a:srgbClr val="000000"/>
                </a:solidFill>
                <a:latin typeface="Gill Sans"/>
                <a:ea typeface="Gill Sans"/>
              </a:rPr>
              <a:t>(TN)</a:t>
            </a:r>
            <a:r>
              <a:rPr lang="en-US" altLang="zh-CN" sz="1600" spc="-125" dirty="0">
                <a:solidFill>
                  <a:srgbClr val="000000"/>
                </a:solidFill>
                <a:latin typeface="Gill Sans"/>
                <a:cs typeface="Gill Sans"/>
              </a:rPr>
              <a:t> </a:t>
            </a:r>
            <a:r>
              <a:rPr lang="en-US" altLang="zh-CN" sz="1600" dirty="0">
                <a:solidFill>
                  <a:srgbClr val="000000"/>
                </a:solidFill>
                <a:latin typeface="Gill Sans"/>
                <a:ea typeface="Gill Sans"/>
              </a:rPr>
              <a:t>is</a:t>
            </a:r>
            <a:r>
              <a:rPr lang="en-US" altLang="zh-CN" sz="1600" spc="-125" dirty="0">
                <a:solidFill>
                  <a:srgbClr val="000000"/>
                </a:solidFill>
                <a:latin typeface="Gill Sans"/>
                <a:cs typeface="Gill Sans"/>
              </a:rPr>
              <a:t> </a:t>
            </a:r>
            <a:r>
              <a:rPr lang="en-US" altLang="zh-CN" sz="1600" dirty="0">
                <a:solidFill>
                  <a:srgbClr val="000000"/>
                </a:solidFill>
                <a:latin typeface="Gill Sans"/>
                <a:ea typeface="Gill Sans"/>
              </a:rPr>
              <a:t>the</a:t>
            </a:r>
            <a:r>
              <a:rPr lang="en-US" altLang="zh-CN" sz="1600" spc="-130" dirty="0">
                <a:solidFill>
                  <a:srgbClr val="000000"/>
                </a:solidFill>
                <a:latin typeface="Gill Sans"/>
                <a:cs typeface="Gill Sans"/>
              </a:rPr>
              <a:t> </a:t>
            </a:r>
            <a:r>
              <a:rPr lang="en-US" altLang="zh-CN" sz="1600" dirty="0">
                <a:solidFill>
                  <a:srgbClr val="000000"/>
                </a:solidFill>
                <a:latin typeface="Gill Sans"/>
                <a:ea typeface="Gill Sans"/>
              </a:rPr>
              <a:t>number</a:t>
            </a:r>
            <a:r>
              <a:rPr lang="en-US" altLang="zh-CN" sz="1600" spc="-125" dirty="0">
                <a:solidFill>
                  <a:srgbClr val="000000"/>
                </a:solidFill>
                <a:latin typeface="Gill Sans"/>
                <a:cs typeface="Gill Sans"/>
              </a:rPr>
              <a:t> </a:t>
            </a:r>
            <a:r>
              <a:rPr lang="en-US" altLang="zh-CN" sz="1600" dirty="0">
                <a:solidFill>
                  <a:srgbClr val="000000"/>
                </a:solidFill>
                <a:latin typeface="Gill Sans"/>
                <a:ea typeface="Gill Sans"/>
              </a:rPr>
              <a:t>of</a:t>
            </a:r>
            <a:r>
              <a:rPr lang="en-US" altLang="zh-CN" sz="1600" spc="-125" dirty="0">
                <a:solidFill>
                  <a:srgbClr val="000000"/>
                </a:solidFill>
                <a:latin typeface="Gill Sans"/>
                <a:cs typeface="Gill Sans"/>
              </a:rPr>
              <a:t> </a:t>
            </a:r>
            <a:r>
              <a:rPr lang="en-US" altLang="zh-CN" sz="1600" dirty="0">
                <a:solidFill>
                  <a:srgbClr val="000000"/>
                </a:solidFill>
                <a:latin typeface="Gill Sans"/>
                <a:ea typeface="Gill Sans"/>
              </a:rPr>
              <a:t>correct</a:t>
            </a:r>
            <a:r>
              <a:rPr lang="en-US" altLang="zh-CN" sz="1600" spc="-125" dirty="0">
                <a:solidFill>
                  <a:srgbClr val="000000"/>
                </a:solidFill>
                <a:latin typeface="Gill Sans"/>
                <a:cs typeface="Gill Sans"/>
              </a:rPr>
              <a:t> </a:t>
            </a:r>
            <a:r>
              <a:rPr lang="en-US" altLang="zh-CN" sz="1600" dirty="0">
                <a:solidFill>
                  <a:srgbClr val="000000"/>
                </a:solidFill>
                <a:latin typeface="Gill Sans"/>
                <a:ea typeface="Gill Sans"/>
              </a:rPr>
              <a:t>predictions</a:t>
            </a:r>
            <a:r>
              <a:rPr lang="en-US" altLang="zh-CN" sz="1600" spc="-125" dirty="0">
                <a:solidFill>
                  <a:srgbClr val="000000"/>
                </a:solidFill>
                <a:latin typeface="Gill Sans"/>
                <a:cs typeface="Gill Sans"/>
              </a:rPr>
              <a:t> </a:t>
            </a:r>
            <a:r>
              <a:rPr lang="en-US" altLang="zh-CN" sz="1600" dirty="0">
                <a:solidFill>
                  <a:srgbClr val="000000"/>
                </a:solidFill>
                <a:latin typeface="Gill Sans"/>
                <a:ea typeface="Gill Sans"/>
              </a:rPr>
              <a:t>that</a:t>
            </a:r>
            <a:r>
              <a:rPr lang="en-US" altLang="zh-CN" sz="1600" spc="-130" dirty="0">
                <a:solidFill>
                  <a:srgbClr val="000000"/>
                </a:solidFill>
                <a:latin typeface="Gill Sans"/>
                <a:cs typeface="Gill Sans"/>
              </a:rPr>
              <a:t> </a:t>
            </a:r>
            <a:r>
              <a:rPr lang="en-US" altLang="zh-CN" sz="1600" dirty="0">
                <a:solidFill>
                  <a:srgbClr val="000000"/>
                </a:solidFill>
                <a:latin typeface="Gill Sans"/>
                <a:ea typeface="Gill Sans"/>
              </a:rPr>
              <a:t>an</a:t>
            </a:r>
            <a:r>
              <a:rPr lang="en-US" altLang="zh-CN" sz="1600" spc="-125" dirty="0">
                <a:solidFill>
                  <a:srgbClr val="000000"/>
                </a:solidFill>
                <a:latin typeface="Gill Sans"/>
                <a:cs typeface="Gill Sans"/>
              </a:rPr>
              <a:t> </a:t>
            </a:r>
            <a:r>
              <a:rPr lang="en-US" altLang="zh-CN" sz="1600" dirty="0">
                <a:solidFill>
                  <a:srgbClr val="000000"/>
                </a:solidFill>
                <a:latin typeface="Gill Sans"/>
                <a:ea typeface="Gill Sans"/>
              </a:rPr>
              <a:t>example</a:t>
            </a:r>
            <a:r>
              <a:rPr lang="en-US" altLang="zh-CN" sz="1600" spc="-125" dirty="0">
                <a:solidFill>
                  <a:srgbClr val="000000"/>
                </a:solidFill>
                <a:latin typeface="Gill Sans"/>
                <a:cs typeface="Gill Sans"/>
              </a:rPr>
              <a:t> </a:t>
            </a:r>
            <a:r>
              <a:rPr lang="en-US" altLang="zh-CN" sz="1600" dirty="0">
                <a:solidFill>
                  <a:srgbClr val="000000"/>
                </a:solidFill>
                <a:latin typeface="Gill Sans"/>
                <a:ea typeface="Gill Sans"/>
              </a:rPr>
              <a:t>is</a:t>
            </a:r>
            <a:r>
              <a:rPr lang="en-US" altLang="zh-CN" sz="1600" spc="-125" dirty="0">
                <a:solidFill>
                  <a:srgbClr val="000000"/>
                </a:solidFill>
                <a:latin typeface="Gill Sans"/>
                <a:cs typeface="Gill Sans"/>
              </a:rPr>
              <a:t> </a:t>
            </a:r>
            <a:r>
              <a:rPr lang="en-US" altLang="zh-CN" sz="1600" dirty="0">
                <a:solidFill>
                  <a:srgbClr val="000000"/>
                </a:solidFill>
                <a:latin typeface="Gill Sans"/>
                <a:ea typeface="Gill Sans"/>
              </a:rPr>
              <a:t>negative</a:t>
            </a:r>
            <a:r>
              <a:rPr lang="en-US" altLang="zh-CN" sz="1600" spc="-134" dirty="0">
                <a:solidFill>
                  <a:srgbClr val="000000"/>
                </a:solidFill>
                <a:latin typeface="Gill Sans"/>
                <a:cs typeface="Gill Sans"/>
              </a:rPr>
              <a:t> </a:t>
            </a:r>
            <a:r>
              <a:rPr lang="en-US" altLang="zh-CN" sz="1600" dirty="0">
                <a:solidFill>
                  <a:srgbClr val="000000"/>
                </a:solidFill>
                <a:latin typeface="Gill Sans"/>
                <a:ea typeface="Gill Sans"/>
              </a:rPr>
              <a:t>which</a:t>
            </a:r>
          </a:p>
          <a:p>
            <a:pPr marL="0" indent="200501">
              <a:lnSpc>
                <a:spcPct val="100000"/>
              </a:lnSpc>
              <a:spcBef>
                <a:spcPts val="385"/>
              </a:spcBef>
            </a:pPr>
            <a:r>
              <a:rPr lang="en-US" altLang="zh-CN" sz="1550" dirty="0">
                <a:solidFill>
                  <a:srgbClr val="000000"/>
                </a:solidFill>
                <a:latin typeface="Gill Sans"/>
                <a:ea typeface="Gill Sans"/>
              </a:rPr>
              <a:t>means</a:t>
            </a:r>
            <a:r>
              <a:rPr lang="en-US" altLang="zh-CN" sz="1550" spc="75" dirty="0">
                <a:solidFill>
                  <a:srgbClr val="000000"/>
                </a:solidFill>
                <a:latin typeface="Gill Sans"/>
                <a:cs typeface="Gill Sans"/>
              </a:rPr>
              <a:t> </a:t>
            </a:r>
            <a:r>
              <a:rPr lang="en-US" altLang="zh-CN" sz="1550" dirty="0">
                <a:solidFill>
                  <a:srgbClr val="000000"/>
                </a:solidFill>
                <a:latin typeface="Gill Sans"/>
                <a:ea typeface="Gill Sans"/>
              </a:rPr>
              <a:t>negative</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class</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correctly</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identified</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as</a:t>
            </a:r>
            <a:r>
              <a:rPr lang="en-US" altLang="zh-CN" sz="1550" spc="80" dirty="0">
                <a:solidFill>
                  <a:srgbClr val="000000"/>
                </a:solidFill>
                <a:latin typeface="Gill Sans"/>
                <a:cs typeface="Gill Sans"/>
              </a:rPr>
              <a:t> </a:t>
            </a:r>
            <a:r>
              <a:rPr lang="en-US" altLang="zh-CN" sz="1550" dirty="0">
                <a:solidFill>
                  <a:srgbClr val="000000"/>
                </a:solidFill>
                <a:latin typeface="Gill Sans"/>
                <a:ea typeface="Gill Sans"/>
              </a:rPr>
              <a:t>negative.</a:t>
            </a:r>
          </a:p>
        </p:txBody>
      </p:sp>
      <p:sp>
        <p:nvSpPr>
          <p:cNvPr id="26" name="TextBox 26"/>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2F3F-585F-1849-8AE6-B8058A9C26F9}"/>
              </a:ext>
            </a:extLst>
          </p:cNvPr>
          <p:cNvSpPr>
            <a:spLocks noGrp="1"/>
          </p:cNvSpPr>
          <p:nvPr>
            <p:ph type="title"/>
          </p:nvPr>
        </p:nvSpPr>
        <p:spPr/>
        <p:txBody>
          <a:bodyPr/>
          <a:lstStyle/>
          <a:p>
            <a:r>
              <a:rPr lang="en-IN" dirty="0"/>
              <a:t>example model evaluation Feature Engineering</a:t>
            </a:r>
            <a:endParaRPr lang="en-US" dirty="0"/>
          </a:p>
        </p:txBody>
      </p:sp>
      <p:sp>
        <p:nvSpPr>
          <p:cNvPr id="3" name="Rectangle 2">
            <a:extLst>
              <a:ext uri="{FF2B5EF4-FFF2-40B4-BE49-F238E27FC236}">
                <a16:creationId xmlns:a16="http://schemas.microsoft.com/office/drawing/2014/main" id="{718DC7A3-9E40-D848-BAE6-9CF9597B3C2F}"/>
              </a:ext>
            </a:extLst>
          </p:cNvPr>
          <p:cNvSpPr/>
          <p:nvPr/>
        </p:nvSpPr>
        <p:spPr>
          <a:xfrm>
            <a:off x="1550502" y="2011531"/>
            <a:ext cx="8971724" cy="4154984"/>
          </a:xfrm>
          <a:prstGeom prst="rect">
            <a:avLst/>
          </a:prstGeom>
        </p:spPr>
        <p:txBody>
          <a:bodyPr wrap="square">
            <a:spAutoFit/>
          </a:bodyPr>
          <a:lstStyle/>
          <a:p>
            <a:r>
              <a:rPr lang="en-IN" sz="2400" dirty="0">
                <a:solidFill>
                  <a:srgbClr val="374151"/>
                </a:solidFill>
                <a:latin typeface="Söhne"/>
              </a:rPr>
              <a:t>An example of model evaluation and feature engineering would be in building a machine learning model to predict housing prices. The dataset used would contain information such as the number of bedrooms, square footage, and the </a:t>
            </a:r>
            <a:r>
              <a:rPr lang="en-IN" sz="2400" dirty="0" err="1">
                <a:solidFill>
                  <a:srgbClr val="374151"/>
                </a:solidFill>
                <a:latin typeface="Söhne"/>
              </a:rPr>
              <a:t>neighborhood</a:t>
            </a:r>
            <a:r>
              <a:rPr lang="en-IN" sz="2400" dirty="0">
                <a:solidFill>
                  <a:srgbClr val="374151"/>
                </a:solidFill>
                <a:latin typeface="Söhne"/>
              </a:rPr>
              <a:t> the house is located in.</a:t>
            </a:r>
          </a:p>
          <a:p>
            <a:endParaRPr lang="en-IN" sz="2400" dirty="0">
              <a:solidFill>
                <a:srgbClr val="374151"/>
              </a:solidFill>
              <a:latin typeface="Söhne"/>
            </a:endParaRPr>
          </a:p>
          <a:p>
            <a:r>
              <a:rPr lang="en-IN" sz="2400" dirty="0">
                <a:solidFill>
                  <a:srgbClr val="374151"/>
                </a:solidFill>
                <a:latin typeface="Söhne"/>
              </a:rPr>
              <a:t>In the feature engineering step, you would first </a:t>
            </a:r>
            <a:r>
              <a:rPr lang="en-IN" sz="2400" dirty="0" err="1">
                <a:solidFill>
                  <a:srgbClr val="374151"/>
                </a:solidFill>
                <a:latin typeface="Söhne"/>
              </a:rPr>
              <a:t>analyze</a:t>
            </a:r>
            <a:r>
              <a:rPr lang="en-IN" sz="2400" dirty="0">
                <a:solidFill>
                  <a:srgbClr val="374151"/>
                </a:solidFill>
                <a:latin typeface="Söhne"/>
              </a:rPr>
              <a:t> the dataset and determine which features are relevant to the problem at hand. For example, you might decide to create new features by calculating the ratio of bedrooms to square footage or by one-hot encoding the </a:t>
            </a:r>
            <a:r>
              <a:rPr lang="en-IN" sz="2400" dirty="0" err="1">
                <a:solidFill>
                  <a:srgbClr val="374151"/>
                </a:solidFill>
                <a:latin typeface="Söhne"/>
              </a:rPr>
              <a:t>neighborhood</a:t>
            </a:r>
            <a:r>
              <a:rPr lang="en-IN" sz="2400" dirty="0">
                <a:solidFill>
                  <a:srgbClr val="374151"/>
                </a:solidFill>
                <a:latin typeface="Söhne"/>
              </a:rPr>
              <a:t> feature.</a:t>
            </a:r>
            <a:endParaRPr lang="en-IN" sz="2400" b="0" i="0" u="none" strike="noStrike" dirty="0">
              <a:solidFill>
                <a:srgbClr val="374151"/>
              </a:solidFill>
              <a:effectLst/>
              <a:latin typeface="Söhne"/>
            </a:endParaRPr>
          </a:p>
        </p:txBody>
      </p:sp>
    </p:spTree>
    <p:extLst>
      <p:ext uri="{BB962C8B-B14F-4D97-AF65-F5344CB8AC3E}">
        <p14:creationId xmlns:p14="http://schemas.microsoft.com/office/powerpoint/2010/main" val="2381180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8"/>
          <p:cNvPicPr>
            <a:picLocks noChangeAspect="1"/>
          </p:cNvPicPr>
          <p:nvPr/>
        </p:nvPicPr>
        <p:blipFill>
          <a:blip r:embed="rId2"/>
          <a:stretch>
            <a:fillRect/>
          </a:stretch>
        </p:blipFill>
        <p:spPr>
          <a:xfrm>
            <a:off x="0" y="762000"/>
            <a:ext cx="10698480" cy="6035040"/>
          </a:xfrm>
          <a:prstGeom prst="rect">
            <a:avLst/>
          </a:prstGeom>
        </p:spPr>
      </p:pic>
      <p:sp>
        <p:nvSpPr>
          <p:cNvPr id="2" name="TextBox 28"/>
          <p:cNvSpPr txBox="1"/>
          <p:nvPr/>
        </p:nvSpPr>
        <p:spPr>
          <a:xfrm>
            <a:off x="1353829" y="1478561"/>
            <a:ext cx="8212435" cy="2793632"/>
          </a:xfrm>
          <a:prstGeom prst="rect">
            <a:avLst/>
          </a:prstGeom>
          <a:noFill/>
        </p:spPr>
        <p:txBody>
          <a:bodyPr wrap="square" lIns="0" tIns="0" rIns="0" bIns="0" rtlCol="0">
            <a:spAutoFit/>
          </a:bodyPr>
          <a:lstStyle/>
          <a:p>
            <a:pPr marL="0">
              <a:lnSpc>
                <a:spcPct val="100000"/>
              </a:lnSpc>
            </a:pPr>
            <a:r>
              <a:rPr lang="en-US" altLang="zh-CN" sz="2800" spc="-5" dirty="0">
                <a:solidFill>
                  <a:srgbClr val="000000"/>
                </a:solidFill>
                <a:latin typeface="Gill Sans"/>
                <a:ea typeface="Gill Sans"/>
              </a:rPr>
              <a:t>PRECI</a:t>
            </a:r>
            <a:r>
              <a:rPr lang="en-US" altLang="zh-CN" sz="2800" dirty="0">
                <a:solidFill>
                  <a:srgbClr val="000000"/>
                </a:solidFill>
                <a:latin typeface="Gill Sans"/>
                <a:ea typeface="Gill Sans"/>
              </a:rPr>
              <a:t>SION</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30"/>
              </a:lnSpc>
            </a:pPr>
            <a:endParaRPr lang="en-US" dirty="0"/>
          </a:p>
          <a:p>
            <a:pPr marL="200501" indent="-200501" hangingPunct="0">
              <a:lnSpc>
                <a:spcPct val="120000"/>
              </a:lnSpc>
            </a:pPr>
            <a:r>
              <a:rPr lang="en-US" altLang="zh-CN" sz="1750" dirty="0">
                <a:solidFill>
                  <a:srgbClr val="B61D41"/>
                </a:solidFill>
                <a:latin typeface="Arial"/>
                <a:ea typeface="Arial"/>
              </a:rPr>
              <a:t>•</a:t>
            </a:r>
            <a:r>
              <a:rPr lang="en-US" altLang="zh-CN" sz="1750" spc="-55" dirty="0">
                <a:solidFill>
                  <a:srgbClr val="B61D41"/>
                </a:solidFill>
                <a:latin typeface="Arial"/>
                <a:cs typeface="Arial"/>
              </a:rPr>
              <a:t>  </a:t>
            </a:r>
            <a:r>
              <a:rPr lang="en-US" altLang="zh-CN" sz="1750" b="1" dirty="0">
                <a:solidFill>
                  <a:srgbClr val="000000"/>
                </a:solidFill>
                <a:latin typeface="Gill Sans"/>
                <a:ea typeface="Gill Sans"/>
              </a:rPr>
              <a:t>Precision</a:t>
            </a:r>
            <a:r>
              <a:rPr lang="en-US" altLang="zh-CN" sz="1750" b="1" spc="-6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ratio</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total</a:t>
            </a:r>
            <a:r>
              <a:rPr lang="en-US" altLang="zh-CN" sz="1750" spc="-60" dirty="0">
                <a:solidFill>
                  <a:srgbClr val="000000"/>
                </a:solidFill>
                <a:latin typeface="Gill Sans"/>
                <a:cs typeface="Gill Sans"/>
              </a:rPr>
              <a:t> </a:t>
            </a:r>
            <a:r>
              <a:rPr lang="en-US" altLang="zh-CN" sz="1750" dirty="0">
                <a:solidFill>
                  <a:srgbClr val="000000"/>
                </a:solidFill>
                <a:latin typeface="Gill Sans"/>
                <a:ea typeface="Gill Sans"/>
              </a:rPr>
              <a:t>number</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correctly</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classified</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positive</a:t>
            </a:r>
            <a:r>
              <a:rPr lang="en-US" altLang="zh-CN" sz="1750" spc="-60" dirty="0">
                <a:solidFill>
                  <a:srgbClr val="000000"/>
                </a:solidFill>
                <a:latin typeface="Gill Sans"/>
                <a:cs typeface="Gill Sans"/>
              </a:rPr>
              <a:t> </a:t>
            </a:r>
            <a:r>
              <a:rPr lang="en-US" altLang="zh-CN" sz="1750" dirty="0">
                <a:solidFill>
                  <a:srgbClr val="000000"/>
                </a:solidFill>
                <a:latin typeface="Gill Sans"/>
                <a:ea typeface="Gill Sans"/>
              </a:rPr>
              <a:t>examples</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60" dirty="0">
                <a:solidFill>
                  <a:srgbClr val="000000"/>
                </a:solidFill>
                <a:latin typeface="Gill Sans"/>
                <a:cs typeface="Gill Sans"/>
              </a:rPr>
              <a:t> </a:t>
            </a:r>
            <a:r>
              <a:rPr lang="en-US" altLang="zh-CN" sz="1750" dirty="0">
                <a:solidFill>
                  <a:srgbClr val="000000"/>
                </a:solidFill>
                <a:latin typeface="Gill Sans"/>
                <a:ea typeface="Gill Sans"/>
              </a:rPr>
              <a:t>total</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number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predicted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positive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examples.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shows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correctness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achieved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150" dirty="0">
                <a:solidFill>
                  <a:srgbClr val="000000"/>
                </a:solidFill>
                <a:latin typeface="Gill Sans"/>
                <a:cs typeface="Gill Sans"/>
              </a:rPr>
              <a:t> </a:t>
            </a:r>
            <a:r>
              <a:rPr lang="en-US" altLang="zh-CN" sz="1750" dirty="0">
                <a:solidFill>
                  <a:srgbClr val="000000"/>
                </a:solidFill>
                <a:latin typeface="Gill Sans"/>
                <a:ea typeface="Gill Sans"/>
              </a:rPr>
              <a:t>positive</a:t>
            </a:r>
            <a:r>
              <a:rPr lang="en-US" altLang="zh-CN" sz="1750" dirty="0">
                <a:solidFill>
                  <a:srgbClr val="000000"/>
                </a:solidFill>
                <a:latin typeface="Gill Sans"/>
                <a:cs typeface="Gill Sans"/>
              </a:rPr>
              <a:t> </a:t>
            </a:r>
            <a:r>
              <a:rPr lang="en-US" altLang="zh-CN" sz="1750" spc="-10" dirty="0">
                <a:solidFill>
                  <a:srgbClr val="000000"/>
                </a:solidFill>
                <a:latin typeface="Gill Sans"/>
                <a:ea typeface="Gill Sans"/>
              </a:rPr>
              <a:t>predic</a:t>
            </a:r>
            <a:r>
              <a:rPr lang="en-US" altLang="zh-CN" sz="1750" dirty="0">
                <a:solidFill>
                  <a:srgbClr val="000000"/>
                </a:solidFill>
                <a:latin typeface="Gill Sans"/>
                <a:ea typeface="Gill Sans"/>
              </a:rPr>
              <a:t>tion.</a:t>
            </a:r>
          </a:p>
          <a:p>
            <a:pPr>
              <a:lnSpc>
                <a:spcPts val="1115"/>
              </a:lnSpc>
            </a:pPr>
            <a:endParaRPr lang="en-US" dirty="0"/>
          </a:p>
          <a:p>
            <a:pPr marL="0">
              <a:lnSpc>
                <a:spcPct val="100000"/>
              </a:lnSpc>
            </a:pPr>
            <a:r>
              <a:rPr lang="en-US" altLang="zh-CN" sz="1750" dirty="0">
                <a:solidFill>
                  <a:srgbClr val="B61D41"/>
                </a:solidFill>
                <a:latin typeface="Arial"/>
                <a:ea typeface="Arial"/>
              </a:rPr>
              <a:t>•</a:t>
            </a:r>
            <a:r>
              <a:rPr lang="en-US" altLang="zh-CN" sz="1750" dirty="0">
                <a:solidFill>
                  <a:srgbClr val="B61D41"/>
                </a:solidFill>
                <a:latin typeface="Arial"/>
                <a:cs typeface="Arial"/>
              </a:rPr>
              <a:t> </a:t>
            </a:r>
            <a:r>
              <a:rPr lang="en-US" altLang="zh-CN" sz="1750" dirty="0">
                <a:solidFill>
                  <a:srgbClr val="000000"/>
                </a:solidFill>
                <a:latin typeface="Gill Sans"/>
                <a:ea typeface="Gill Sans"/>
              </a:rPr>
              <a:t>Precision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0.843</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means,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when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our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predicts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patient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has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heart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disease,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spc="115" dirty="0">
                <a:solidFill>
                  <a:srgbClr val="000000"/>
                </a:solidFill>
                <a:latin typeface="Gill Sans"/>
                <a:cs typeface="Gill Sans"/>
              </a:rPr>
              <a:t> </a:t>
            </a:r>
            <a:r>
              <a:rPr lang="en-US" altLang="zh-CN" sz="1750" dirty="0">
                <a:solidFill>
                  <a:srgbClr val="000000"/>
                </a:solidFill>
                <a:latin typeface="Gill Sans"/>
                <a:ea typeface="Gill Sans"/>
              </a:rPr>
              <a:t>is</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correct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around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84%</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85" dirty="0">
                <a:solidFill>
                  <a:srgbClr val="000000"/>
                </a:solidFill>
                <a:latin typeface="Gill Sans"/>
                <a:cs typeface="Gill Sans"/>
              </a:rPr>
              <a:t> </a:t>
            </a:r>
            <a:r>
              <a:rPr lang="en-US" altLang="zh-CN" sz="1750" dirty="0">
                <a:solidFill>
                  <a:srgbClr val="000000"/>
                </a:solidFill>
                <a:latin typeface="Gill Sans"/>
                <a:ea typeface="Gill Sans"/>
              </a:rPr>
              <a:t>time.</a:t>
            </a:r>
          </a:p>
        </p:txBody>
      </p:sp>
      <p:sp>
        <p:nvSpPr>
          <p:cNvPr id="29" name="TextBox 29"/>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1"/>
          <p:cNvPicPr>
            <a:picLocks noChangeAspect="1"/>
          </p:cNvPicPr>
          <p:nvPr/>
        </p:nvPicPr>
        <p:blipFill>
          <a:blip r:embed="rId2"/>
          <a:stretch>
            <a:fillRect/>
          </a:stretch>
        </p:blipFill>
        <p:spPr>
          <a:xfrm>
            <a:off x="0" y="762000"/>
            <a:ext cx="10698480" cy="6035040"/>
          </a:xfrm>
          <a:prstGeom prst="rect">
            <a:avLst/>
          </a:prstGeom>
        </p:spPr>
      </p:pic>
      <p:sp>
        <p:nvSpPr>
          <p:cNvPr id="2" name="TextBox 31"/>
          <p:cNvSpPr txBox="1"/>
          <p:nvPr/>
        </p:nvSpPr>
        <p:spPr>
          <a:xfrm>
            <a:off x="1353829" y="1478561"/>
            <a:ext cx="7830621" cy="3336544"/>
          </a:xfrm>
          <a:prstGeom prst="rect">
            <a:avLst/>
          </a:prstGeom>
          <a:noFill/>
        </p:spPr>
        <p:txBody>
          <a:bodyPr wrap="square" lIns="0" tIns="0" rIns="0" bIns="0" rtlCol="0">
            <a:spAutoFit/>
          </a:bodyPr>
          <a:lstStyle/>
          <a:p>
            <a:pPr marL="0">
              <a:lnSpc>
                <a:spcPct val="100000"/>
              </a:lnSpc>
            </a:pPr>
            <a:r>
              <a:rPr lang="en-US" altLang="zh-CN" sz="2800" spc="15" dirty="0">
                <a:solidFill>
                  <a:srgbClr val="000000"/>
                </a:solidFill>
                <a:latin typeface="Gill Sans"/>
                <a:ea typeface="Gill Sans"/>
              </a:rPr>
              <a:t>REC</a:t>
            </a:r>
            <a:r>
              <a:rPr lang="en-US" altLang="zh-CN" sz="2800" spc="5" dirty="0">
                <a:solidFill>
                  <a:srgbClr val="000000"/>
                </a:solidFill>
                <a:latin typeface="Gill Sans"/>
                <a:ea typeface="Gill Sans"/>
              </a:rPr>
              <a:t>ALL</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a:p>
            <a:pPr marL="0">
              <a:lnSpc>
                <a:spcPct val="100000"/>
              </a:lnSpc>
            </a:pPr>
            <a:r>
              <a:rPr lang="en-US" altLang="zh-CN" sz="1750" dirty="0">
                <a:solidFill>
                  <a:srgbClr val="B61D41"/>
                </a:solidFill>
                <a:latin typeface="Arial"/>
                <a:ea typeface="Arial"/>
              </a:rPr>
              <a:t>•</a:t>
            </a:r>
            <a:r>
              <a:rPr lang="en-US" altLang="zh-CN" sz="1750" spc="-50" dirty="0">
                <a:solidFill>
                  <a:srgbClr val="B61D41"/>
                </a:solidFill>
                <a:latin typeface="Arial"/>
                <a:cs typeface="Arial"/>
              </a:rPr>
              <a:t>  </a:t>
            </a:r>
            <a:r>
              <a:rPr lang="en-US" altLang="zh-CN" sz="1750" dirty="0">
                <a:solidFill>
                  <a:srgbClr val="000000"/>
                </a:solidFill>
                <a:latin typeface="Gill Sans"/>
                <a:ea typeface="Gill Sans"/>
              </a:rPr>
              <a:t>The</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recall</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measure</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our</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correctly</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identifying</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True</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Positives.</a:t>
            </a:r>
          </a:p>
          <a:p>
            <a:pPr>
              <a:lnSpc>
                <a:spcPts val="1310"/>
              </a:lnSpc>
            </a:pPr>
            <a:endParaRPr lang="en-US" dirty="0"/>
          </a:p>
          <a:p>
            <a:pPr marL="0">
              <a:lnSpc>
                <a:spcPct val="100000"/>
              </a:lnSpc>
            </a:pPr>
            <a:r>
              <a:rPr lang="en-US" altLang="zh-CN" sz="1750" dirty="0">
                <a:solidFill>
                  <a:srgbClr val="B61D41"/>
                </a:solidFill>
                <a:latin typeface="Arial"/>
                <a:ea typeface="Arial"/>
              </a:rPr>
              <a:t>•</a:t>
            </a:r>
            <a:r>
              <a:rPr lang="en-US" altLang="zh-CN" sz="1750" dirty="0">
                <a:solidFill>
                  <a:srgbClr val="B61D41"/>
                </a:solidFill>
                <a:latin typeface="Arial"/>
                <a:cs typeface="Arial"/>
              </a:rPr>
              <a:t> </a:t>
            </a:r>
            <a:r>
              <a:rPr lang="en-US" altLang="zh-CN" sz="1750" dirty="0">
                <a:solidFill>
                  <a:srgbClr val="000000"/>
                </a:solidFill>
                <a:latin typeface="Gill Sans"/>
                <a:ea typeface="Gill Sans"/>
              </a:rPr>
              <a:t>Thus,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all</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patients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who</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actually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have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heart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disease,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recall</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tells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us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how</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many</a:t>
            </a:r>
            <a:r>
              <a:rPr lang="en-US" altLang="zh-CN" sz="1750" spc="-75" dirty="0">
                <a:solidFill>
                  <a:srgbClr val="000000"/>
                </a:solidFill>
                <a:latin typeface="Gill Sans"/>
                <a:cs typeface="Gill Sans"/>
              </a:rPr>
              <a:t> </a:t>
            </a:r>
            <a:r>
              <a:rPr lang="en-US" altLang="zh-CN" sz="1750" dirty="0">
                <a:solidFill>
                  <a:srgbClr val="000000"/>
                </a:solidFill>
                <a:latin typeface="Gill Sans"/>
                <a:ea typeface="Gill Sans"/>
              </a:rPr>
              <a:t>we</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correctly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identified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having</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heart</a:t>
            </a:r>
            <a:r>
              <a:rPr lang="en-US" altLang="zh-CN" sz="1750" spc="-85" dirty="0">
                <a:solidFill>
                  <a:srgbClr val="000000"/>
                </a:solidFill>
                <a:latin typeface="Gill Sans"/>
                <a:cs typeface="Gill Sans"/>
              </a:rPr>
              <a:t> </a:t>
            </a:r>
            <a:r>
              <a:rPr lang="en-US" altLang="zh-CN" sz="1750" dirty="0">
                <a:solidFill>
                  <a:srgbClr val="000000"/>
                </a:solidFill>
                <a:latin typeface="Gill Sans"/>
                <a:ea typeface="Gill Sans"/>
              </a:rPr>
              <a:t>disease.</a:t>
            </a:r>
          </a:p>
          <a:p>
            <a:pPr>
              <a:lnSpc>
                <a:spcPts val="1290"/>
              </a:lnSpc>
            </a:pPr>
            <a:endParaRPr lang="en-US" dirty="0"/>
          </a:p>
          <a:p>
            <a:pPr marL="0">
              <a:lnSpc>
                <a:spcPct val="100000"/>
              </a:lnSpc>
            </a:pPr>
            <a:r>
              <a:rPr lang="en-US" altLang="zh-CN" sz="1750" dirty="0">
                <a:solidFill>
                  <a:srgbClr val="B61D41"/>
                </a:solidFill>
                <a:latin typeface="Arial"/>
                <a:ea typeface="Arial"/>
              </a:rPr>
              <a:t>•</a:t>
            </a:r>
            <a:r>
              <a:rPr lang="en-US" altLang="zh-CN" sz="1750" spc="20" dirty="0">
                <a:solidFill>
                  <a:srgbClr val="B61D41"/>
                </a:solidFill>
                <a:latin typeface="Arial"/>
                <a:cs typeface="Arial"/>
              </a:rPr>
              <a:t> </a:t>
            </a:r>
            <a:r>
              <a:rPr lang="en-US" altLang="zh-CN" sz="1750" dirty="0">
                <a:solidFill>
                  <a:srgbClr val="000000"/>
                </a:solidFill>
                <a:latin typeface="Gill Sans"/>
                <a:ea typeface="Gill Sans"/>
              </a:rPr>
              <a:t>Recall</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0.86</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tells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us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out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total</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patients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who</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have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heart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disease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86%</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have</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been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correctly</a:t>
            </a:r>
            <a:r>
              <a:rPr lang="en-US" altLang="zh-CN" sz="1750" spc="-85" dirty="0">
                <a:solidFill>
                  <a:srgbClr val="000000"/>
                </a:solidFill>
                <a:latin typeface="Gill Sans"/>
                <a:cs typeface="Gill Sans"/>
              </a:rPr>
              <a:t> </a:t>
            </a:r>
            <a:r>
              <a:rPr lang="en-US" altLang="zh-CN" sz="1750" dirty="0">
                <a:solidFill>
                  <a:srgbClr val="000000"/>
                </a:solidFill>
                <a:latin typeface="Gill Sans"/>
                <a:ea typeface="Gill Sans"/>
              </a:rPr>
              <a:t>identified.</a:t>
            </a:r>
          </a:p>
          <a:p>
            <a:pPr>
              <a:lnSpc>
                <a:spcPts val="1310"/>
              </a:lnSpc>
            </a:pPr>
            <a:endParaRPr lang="en-US" dirty="0"/>
          </a:p>
          <a:p>
            <a:pPr marL="0">
              <a:lnSpc>
                <a:spcPct val="100000"/>
              </a:lnSpc>
            </a:pPr>
            <a:r>
              <a:rPr lang="en-US" altLang="zh-CN" sz="1750" dirty="0">
                <a:solidFill>
                  <a:srgbClr val="B61D41"/>
                </a:solidFill>
                <a:latin typeface="Arial"/>
                <a:ea typeface="Arial"/>
              </a:rPr>
              <a:t>•</a:t>
            </a:r>
            <a:r>
              <a:rPr lang="en-US" altLang="zh-CN" sz="1750" spc="-75" dirty="0">
                <a:solidFill>
                  <a:srgbClr val="B61D41"/>
                </a:solidFill>
                <a:latin typeface="Arial"/>
                <a:cs typeface="Arial"/>
              </a:rPr>
              <a:t>  </a:t>
            </a:r>
            <a:r>
              <a:rPr lang="en-US" altLang="zh-CN" sz="1750" dirty="0">
                <a:solidFill>
                  <a:srgbClr val="000000"/>
                </a:solidFill>
                <a:latin typeface="Gill Sans"/>
                <a:ea typeface="Gill Sans"/>
              </a:rPr>
              <a:t>Formulae</a:t>
            </a:r>
            <a:r>
              <a:rPr lang="en-US" altLang="zh-CN" sz="1750" spc="-80" dirty="0">
                <a:solidFill>
                  <a:srgbClr val="000000"/>
                </a:solidFill>
                <a:latin typeface="Gill Sans"/>
                <a:cs typeface="Gill Sans"/>
              </a:rPr>
              <a:t> </a:t>
            </a:r>
            <a:r>
              <a:rPr lang="en-US" altLang="zh-CN" sz="1750" dirty="0">
                <a:solidFill>
                  <a:srgbClr val="000000"/>
                </a:solidFill>
                <a:latin typeface="Gill Sans"/>
                <a:ea typeface="Gill Sans"/>
              </a:rPr>
              <a:t>:</a:t>
            </a:r>
            <a:r>
              <a:rPr lang="en-US" altLang="zh-CN" sz="1750" spc="-75" dirty="0">
                <a:solidFill>
                  <a:srgbClr val="000000"/>
                </a:solidFill>
                <a:latin typeface="Gill Sans"/>
                <a:cs typeface="Gill Sans"/>
              </a:rPr>
              <a:t> </a:t>
            </a:r>
            <a:r>
              <a:rPr lang="en-US" altLang="zh-CN" sz="1750" dirty="0">
                <a:solidFill>
                  <a:srgbClr val="000000"/>
                </a:solidFill>
                <a:latin typeface="Gill Sans"/>
                <a:ea typeface="Gill Sans"/>
              </a:rPr>
              <a:t>(True</a:t>
            </a:r>
            <a:r>
              <a:rPr lang="en-US" altLang="zh-CN" sz="1750" spc="-75" dirty="0">
                <a:solidFill>
                  <a:srgbClr val="000000"/>
                </a:solidFill>
                <a:latin typeface="Gill Sans"/>
                <a:cs typeface="Gill Sans"/>
              </a:rPr>
              <a:t> </a:t>
            </a:r>
            <a:r>
              <a:rPr lang="en-US" altLang="zh-CN" sz="1750" dirty="0">
                <a:solidFill>
                  <a:srgbClr val="000000"/>
                </a:solidFill>
                <a:latin typeface="Gill Sans"/>
                <a:ea typeface="Gill Sans"/>
              </a:rPr>
              <a:t>Positives</a:t>
            </a:r>
            <a:r>
              <a:rPr lang="en-US" altLang="zh-CN" sz="1750" spc="-80" dirty="0">
                <a:solidFill>
                  <a:srgbClr val="000000"/>
                </a:solidFill>
                <a:latin typeface="Gill Sans"/>
                <a:cs typeface="Gill Sans"/>
              </a:rPr>
              <a:t> </a:t>
            </a:r>
            <a:r>
              <a:rPr lang="en-US" altLang="zh-CN" sz="1750" dirty="0">
                <a:solidFill>
                  <a:srgbClr val="000000"/>
                </a:solidFill>
                <a:latin typeface="Gill Sans"/>
                <a:ea typeface="Gill Sans"/>
              </a:rPr>
              <a:t>/</a:t>
            </a:r>
            <a:r>
              <a:rPr lang="en-US" altLang="zh-CN" sz="1750" spc="-75" dirty="0">
                <a:solidFill>
                  <a:srgbClr val="000000"/>
                </a:solidFill>
                <a:latin typeface="Gill Sans"/>
                <a:cs typeface="Gill Sans"/>
              </a:rPr>
              <a:t> </a:t>
            </a:r>
            <a:r>
              <a:rPr lang="en-US" altLang="zh-CN" sz="1750" dirty="0">
                <a:solidFill>
                  <a:srgbClr val="000000"/>
                </a:solidFill>
                <a:latin typeface="Gill Sans"/>
                <a:ea typeface="Gill Sans"/>
              </a:rPr>
              <a:t>(True</a:t>
            </a:r>
            <a:r>
              <a:rPr lang="en-US" altLang="zh-CN" sz="1750" spc="-75" dirty="0">
                <a:solidFill>
                  <a:srgbClr val="000000"/>
                </a:solidFill>
                <a:latin typeface="Gill Sans"/>
                <a:cs typeface="Gill Sans"/>
              </a:rPr>
              <a:t> </a:t>
            </a:r>
            <a:r>
              <a:rPr lang="en-US" altLang="zh-CN" sz="1750" dirty="0">
                <a:solidFill>
                  <a:srgbClr val="000000"/>
                </a:solidFill>
                <a:latin typeface="Gill Sans"/>
                <a:ea typeface="Gill Sans"/>
              </a:rPr>
              <a:t>Positives</a:t>
            </a:r>
            <a:r>
              <a:rPr lang="en-US" altLang="zh-CN" sz="1750" spc="-80" dirty="0">
                <a:solidFill>
                  <a:srgbClr val="000000"/>
                </a:solidFill>
                <a:latin typeface="Gill Sans"/>
                <a:cs typeface="Gill Sans"/>
              </a:rPr>
              <a:t> </a:t>
            </a:r>
            <a:r>
              <a:rPr lang="en-US" altLang="zh-CN" sz="1750" dirty="0">
                <a:solidFill>
                  <a:srgbClr val="000000"/>
                </a:solidFill>
                <a:latin typeface="Gill Sans"/>
                <a:ea typeface="Gill Sans"/>
              </a:rPr>
              <a:t>+</a:t>
            </a:r>
            <a:r>
              <a:rPr lang="en-US" altLang="zh-CN" sz="1750" spc="-75" dirty="0">
                <a:solidFill>
                  <a:srgbClr val="000000"/>
                </a:solidFill>
                <a:latin typeface="Gill Sans"/>
                <a:cs typeface="Gill Sans"/>
              </a:rPr>
              <a:t> </a:t>
            </a:r>
            <a:r>
              <a:rPr lang="en-US" altLang="zh-CN" sz="1750" dirty="0">
                <a:solidFill>
                  <a:srgbClr val="000000"/>
                </a:solidFill>
                <a:latin typeface="Gill Sans"/>
                <a:ea typeface="Gill Sans"/>
              </a:rPr>
              <a:t>False</a:t>
            </a:r>
            <a:r>
              <a:rPr lang="en-US" altLang="zh-CN" sz="1750" spc="-80" dirty="0">
                <a:solidFill>
                  <a:srgbClr val="000000"/>
                </a:solidFill>
                <a:latin typeface="Gill Sans"/>
                <a:cs typeface="Gill Sans"/>
              </a:rPr>
              <a:t> </a:t>
            </a:r>
            <a:r>
              <a:rPr lang="en-US" altLang="zh-CN" sz="1750" dirty="0">
                <a:solidFill>
                  <a:srgbClr val="000000"/>
                </a:solidFill>
                <a:latin typeface="Gill Sans"/>
                <a:ea typeface="Gill Sans"/>
              </a:rPr>
              <a:t>Negatives))</a:t>
            </a:r>
          </a:p>
        </p:txBody>
      </p:sp>
      <p:sp>
        <p:nvSpPr>
          <p:cNvPr id="32" name="TextBox 32"/>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4"/>
          <p:cNvPicPr>
            <a:picLocks noChangeAspect="1"/>
          </p:cNvPicPr>
          <p:nvPr/>
        </p:nvPicPr>
        <p:blipFill>
          <a:blip r:embed="rId2"/>
          <a:stretch>
            <a:fillRect/>
          </a:stretch>
        </p:blipFill>
        <p:spPr>
          <a:xfrm>
            <a:off x="0" y="762000"/>
            <a:ext cx="10698480" cy="6035040"/>
          </a:xfrm>
          <a:prstGeom prst="rect">
            <a:avLst/>
          </a:prstGeom>
        </p:spPr>
      </p:pic>
      <p:sp>
        <p:nvSpPr>
          <p:cNvPr id="2" name="TextBox 34"/>
          <p:cNvSpPr txBox="1"/>
          <p:nvPr/>
        </p:nvSpPr>
        <p:spPr>
          <a:xfrm>
            <a:off x="1353829" y="1478561"/>
            <a:ext cx="8239226" cy="4325101"/>
          </a:xfrm>
          <a:prstGeom prst="rect">
            <a:avLst/>
          </a:prstGeom>
          <a:noFill/>
        </p:spPr>
        <p:txBody>
          <a:bodyPr wrap="square" lIns="0" tIns="0" rIns="0" bIns="0" rtlCol="0">
            <a:spAutoFit/>
          </a:bodyPr>
          <a:lstStyle/>
          <a:p>
            <a:pPr marL="0">
              <a:lnSpc>
                <a:spcPct val="100000"/>
              </a:lnSpc>
            </a:pPr>
            <a:r>
              <a:rPr lang="en-US" altLang="zh-CN" sz="2800" spc="-5" dirty="0">
                <a:solidFill>
                  <a:srgbClr val="000000"/>
                </a:solidFill>
                <a:latin typeface="Gill Sans"/>
                <a:ea typeface="Gill Sans"/>
              </a:rPr>
              <a:t>F1</a:t>
            </a:r>
            <a:r>
              <a:rPr lang="en-US" altLang="zh-CN" sz="2800" spc="10" dirty="0">
                <a:solidFill>
                  <a:srgbClr val="000000"/>
                </a:solidFill>
                <a:latin typeface="Gill Sans"/>
                <a:cs typeface="Gill Sans"/>
              </a:rPr>
              <a:t> </a:t>
            </a:r>
            <a:r>
              <a:rPr lang="en-US" altLang="zh-CN" sz="2800" spc="-5" dirty="0">
                <a:solidFill>
                  <a:srgbClr val="000000"/>
                </a:solidFill>
                <a:latin typeface="Gill Sans"/>
                <a:ea typeface="Gill Sans"/>
              </a:rPr>
              <a:t>SCORE</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80"/>
              </a:lnSpc>
            </a:pPr>
            <a:endParaRPr lang="en-US" dirty="0"/>
          </a:p>
          <a:p>
            <a:pPr marL="0">
              <a:lnSpc>
                <a:spcPct val="100000"/>
              </a:lnSpc>
            </a:pPr>
            <a:r>
              <a:rPr lang="en-US" altLang="zh-CN" sz="1650" dirty="0">
                <a:solidFill>
                  <a:srgbClr val="B61D41"/>
                </a:solidFill>
                <a:latin typeface="Arial"/>
                <a:ea typeface="Arial"/>
              </a:rPr>
              <a:t>•</a:t>
            </a:r>
            <a:r>
              <a:rPr lang="en-US" altLang="zh-CN" sz="1650" spc="15" dirty="0">
                <a:solidFill>
                  <a:srgbClr val="B61D41"/>
                </a:solidFill>
                <a:latin typeface="Arial"/>
                <a:cs typeface="Arial"/>
              </a:rPr>
              <a:t>  </a:t>
            </a:r>
            <a:r>
              <a:rPr lang="en-US" altLang="zh-CN" sz="1650" dirty="0">
                <a:solidFill>
                  <a:srgbClr val="000000"/>
                </a:solidFill>
                <a:latin typeface="Gill Sans"/>
                <a:ea typeface="Gill Sans"/>
              </a:rPr>
              <a:t>F1-Score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provides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way</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combine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both</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precision</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and</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recall</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into</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single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measure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that</a:t>
            </a:r>
          </a:p>
          <a:p>
            <a:pPr marL="0" indent="200501">
              <a:lnSpc>
                <a:spcPct val="100000"/>
              </a:lnSpc>
              <a:spcBef>
                <a:spcPts val="225"/>
              </a:spcBef>
            </a:pPr>
            <a:r>
              <a:rPr lang="en-US" altLang="zh-CN" sz="1650" dirty="0">
                <a:solidFill>
                  <a:srgbClr val="000000"/>
                </a:solidFill>
                <a:latin typeface="Gill Sans"/>
                <a:ea typeface="Gill Sans"/>
              </a:rPr>
              <a:t>captures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both</a:t>
            </a:r>
            <a:r>
              <a:rPr lang="en-US" altLang="zh-CN" sz="1650" spc="95" dirty="0">
                <a:solidFill>
                  <a:srgbClr val="000000"/>
                </a:solidFill>
                <a:latin typeface="Gill Sans"/>
                <a:cs typeface="Gill Sans"/>
              </a:rPr>
              <a:t> </a:t>
            </a:r>
            <a:r>
              <a:rPr lang="en-US" altLang="zh-CN" sz="1650" dirty="0">
                <a:solidFill>
                  <a:srgbClr val="000000"/>
                </a:solidFill>
                <a:latin typeface="Gill Sans"/>
                <a:ea typeface="Gill Sans"/>
              </a:rPr>
              <a:t>properties.</a:t>
            </a:r>
          </a:p>
          <a:p>
            <a:pPr>
              <a:lnSpc>
                <a:spcPts val="980"/>
              </a:lnSpc>
            </a:pPr>
            <a:endParaRPr lang="en-US" dirty="0"/>
          </a:p>
          <a:p>
            <a:pPr marL="200501" indent="-200501" hangingPunct="0">
              <a:lnSpc>
                <a:spcPct val="110833"/>
              </a:lnSpc>
            </a:pPr>
            <a:r>
              <a:rPr lang="en-US" altLang="zh-CN" sz="1650" dirty="0">
                <a:solidFill>
                  <a:srgbClr val="B61D41"/>
                </a:solidFill>
                <a:latin typeface="Arial"/>
                <a:ea typeface="Arial"/>
              </a:rPr>
              <a:t>•</a:t>
            </a:r>
            <a:r>
              <a:rPr lang="en-US" altLang="zh-CN" sz="1650" dirty="0">
                <a:solidFill>
                  <a:srgbClr val="B61D41"/>
                </a:solidFill>
                <a:latin typeface="Arial"/>
                <a:cs typeface="Arial"/>
              </a:rPr>
              <a:t>  </a:t>
            </a:r>
            <a:r>
              <a:rPr lang="en-US" altLang="zh-CN" sz="1650" dirty="0">
                <a:solidFill>
                  <a:srgbClr val="000000"/>
                </a:solidFill>
                <a:latin typeface="Gill Sans"/>
                <a:ea typeface="Gill Sans"/>
              </a:rPr>
              <a:t>Alone,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neither</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precision</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or</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recall</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tells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whole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story.We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can</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have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excellent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precision</a:t>
            </a:r>
            <a:r>
              <a:rPr lang="en-US" altLang="zh-CN" sz="1650" spc="95" dirty="0">
                <a:solidFill>
                  <a:srgbClr val="000000"/>
                </a:solidFill>
                <a:latin typeface="Gill Sans"/>
                <a:cs typeface="Gill Sans"/>
              </a:rPr>
              <a:t> </a:t>
            </a:r>
            <a:r>
              <a:rPr lang="en-US" altLang="zh-CN" sz="1650" dirty="0">
                <a:solidFill>
                  <a:srgbClr val="000000"/>
                </a:solidFill>
                <a:latin typeface="Gill Sans"/>
                <a:ea typeface="Gill Sans"/>
              </a:rPr>
              <a:t>with</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terrible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recall,</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or</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alternately,</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terrible</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precision</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with</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excellent</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recall.</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F1-Score</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provides</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way</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express</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both</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concerns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with</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single</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score.</a:t>
            </a:r>
          </a:p>
          <a:p>
            <a:pPr>
              <a:lnSpc>
                <a:spcPts val="1005"/>
              </a:lnSpc>
            </a:pPr>
            <a:endParaRPr lang="en-US" dirty="0"/>
          </a:p>
          <a:p>
            <a:pPr marL="0">
              <a:lnSpc>
                <a:spcPct val="100000"/>
              </a:lnSpc>
            </a:pPr>
            <a:r>
              <a:rPr lang="en-US" altLang="zh-CN" sz="1650" dirty="0">
                <a:solidFill>
                  <a:srgbClr val="B61D41"/>
                </a:solidFill>
                <a:latin typeface="Arial"/>
                <a:ea typeface="Arial"/>
              </a:rPr>
              <a:t>•</a:t>
            </a:r>
            <a:r>
              <a:rPr lang="en-US" altLang="zh-CN" sz="1650" spc="25" dirty="0">
                <a:solidFill>
                  <a:srgbClr val="B61D41"/>
                </a:solidFill>
                <a:latin typeface="Arial"/>
                <a:cs typeface="Arial"/>
              </a:rPr>
              <a:t>  </a:t>
            </a:r>
            <a:r>
              <a:rPr lang="en-US" altLang="zh-CN" sz="1650" dirty="0">
                <a:solidFill>
                  <a:srgbClr val="000000"/>
                </a:solidFill>
                <a:latin typeface="Gill Sans"/>
                <a:ea typeface="Gill Sans"/>
              </a:rPr>
              <a:t>Once</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precision</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and</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recall</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have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been</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calculated</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for</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binary</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or</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multiclass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classification</a:t>
            </a:r>
          </a:p>
          <a:p>
            <a:pPr marL="0" indent="200501">
              <a:lnSpc>
                <a:spcPct val="100000"/>
              </a:lnSpc>
              <a:spcBef>
                <a:spcPts val="230"/>
              </a:spcBef>
            </a:pPr>
            <a:r>
              <a:rPr lang="en-US" altLang="zh-CN" sz="1650" dirty="0">
                <a:solidFill>
                  <a:srgbClr val="000000"/>
                </a:solidFill>
                <a:latin typeface="Gill Sans"/>
                <a:ea typeface="Gill Sans"/>
              </a:rPr>
              <a:t>problem,</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two</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scores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can</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be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combined</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into</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calculation</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of</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F-Measure.</a:t>
            </a:r>
          </a:p>
          <a:p>
            <a:pPr>
              <a:lnSpc>
                <a:spcPts val="1095"/>
              </a:lnSpc>
            </a:pPr>
            <a:endParaRPr lang="en-US" dirty="0"/>
          </a:p>
          <a:p>
            <a:pPr marL="0">
              <a:lnSpc>
                <a:spcPct val="100000"/>
              </a:lnSpc>
            </a:pPr>
            <a:r>
              <a:rPr lang="en-US" altLang="zh-CN" sz="1650" dirty="0">
                <a:solidFill>
                  <a:srgbClr val="B61D41"/>
                </a:solidFill>
                <a:latin typeface="Arial"/>
                <a:ea typeface="Arial"/>
              </a:rPr>
              <a:t>•</a:t>
            </a:r>
            <a:r>
              <a:rPr lang="en-US" altLang="zh-CN" sz="1650" spc="20" dirty="0">
                <a:solidFill>
                  <a:srgbClr val="B61D41"/>
                </a:solidFill>
                <a:latin typeface="Arial"/>
                <a:cs typeface="Arial"/>
              </a:rPr>
              <a:t>  </a:t>
            </a:r>
            <a:r>
              <a:rPr lang="en-US" altLang="zh-CN" sz="1650" dirty="0">
                <a:solidFill>
                  <a:srgbClr val="000000"/>
                </a:solidFill>
                <a:latin typeface="Gill Sans"/>
                <a:ea typeface="Gill Sans"/>
              </a:rPr>
              <a:t>F1-Score</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(2</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Precision</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Recall)</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(Precision</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Recall)</a:t>
            </a:r>
          </a:p>
          <a:p>
            <a:pPr>
              <a:lnSpc>
                <a:spcPts val="1090"/>
              </a:lnSpc>
            </a:pPr>
            <a:endParaRPr lang="en-US" dirty="0"/>
          </a:p>
          <a:p>
            <a:pPr marL="0">
              <a:lnSpc>
                <a:spcPct val="100000"/>
              </a:lnSpc>
            </a:pPr>
            <a:r>
              <a:rPr lang="en-US" altLang="zh-CN" sz="1650" dirty="0">
                <a:solidFill>
                  <a:srgbClr val="B61D41"/>
                </a:solidFill>
                <a:latin typeface="Arial"/>
                <a:ea typeface="Arial"/>
              </a:rPr>
              <a:t>•</a:t>
            </a:r>
            <a:r>
              <a:rPr lang="en-US" altLang="zh-CN" sz="1650" spc="35" dirty="0">
                <a:solidFill>
                  <a:srgbClr val="B61D41"/>
                </a:solidFill>
                <a:latin typeface="Arial"/>
                <a:cs typeface="Arial"/>
              </a:rPr>
              <a:t>  </a:t>
            </a:r>
            <a:r>
              <a:rPr lang="en-US" altLang="zh-CN" sz="1650" dirty="0">
                <a:solidFill>
                  <a:srgbClr val="000000"/>
                </a:solidFill>
                <a:latin typeface="Gill Sans"/>
                <a:ea typeface="Gill Sans"/>
              </a:rPr>
              <a:t>This</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harmonic</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mean</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of</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two</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fractions.This</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sometimes</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called</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F-Score</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or</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F-</a:t>
            </a:r>
          </a:p>
          <a:p>
            <a:pPr marL="0" indent="200501">
              <a:lnSpc>
                <a:spcPct val="100000"/>
              </a:lnSpc>
              <a:spcBef>
                <a:spcPts val="230"/>
              </a:spcBef>
            </a:pPr>
            <a:r>
              <a:rPr lang="en-US" altLang="zh-CN" sz="1650" dirty="0">
                <a:solidFill>
                  <a:srgbClr val="000000"/>
                </a:solidFill>
                <a:latin typeface="Gill Sans"/>
                <a:ea typeface="Gill Sans"/>
              </a:rPr>
              <a:t>Measure</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and</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might</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be</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most</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common</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metric</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used</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on</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imbalanced</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classification</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problems.</a:t>
            </a:r>
          </a:p>
        </p:txBody>
      </p:sp>
      <p:sp>
        <p:nvSpPr>
          <p:cNvPr id="35" name="TextBox 35"/>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7"/>
          <p:cNvPicPr>
            <a:picLocks noChangeAspect="1"/>
          </p:cNvPicPr>
          <p:nvPr/>
        </p:nvPicPr>
        <p:blipFill>
          <a:blip r:embed="rId2"/>
          <a:stretch>
            <a:fillRect/>
          </a:stretch>
        </p:blipFill>
        <p:spPr>
          <a:xfrm>
            <a:off x="0" y="762000"/>
            <a:ext cx="10698480" cy="6035040"/>
          </a:xfrm>
          <a:prstGeom prst="rect">
            <a:avLst/>
          </a:prstGeom>
        </p:spPr>
      </p:pic>
      <p:sp>
        <p:nvSpPr>
          <p:cNvPr id="2" name="TextBox 37"/>
          <p:cNvSpPr txBox="1"/>
          <p:nvPr/>
        </p:nvSpPr>
        <p:spPr>
          <a:xfrm>
            <a:off x="1353829" y="1478561"/>
            <a:ext cx="8162132" cy="3684775"/>
          </a:xfrm>
          <a:prstGeom prst="rect">
            <a:avLst/>
          </a:prstGeom>
          <a:noFill/>
        </p:spPr>
        <p:txBody>
          <a:bodyPr wrap="square" lIns="0" tIns="0" rIns="0" bIns="0" rtlCol="0">
            <a:spAutoFit/>
          </a:bodyPr>
          <a:lstStyle/>
          <a:p>
            <a:pPr marL="0">
              <a:lnSpc>
                <a:spcPct val="100000"/>
              </a:lnSpc>
            </a:pPr>
            <a:r>
              <a:rPr lang="en-US" altLang="zh-CN" sz="2800" spc="-65" dirty="0">
                <a:solidFill>
                  <a:srgbClr val="000000"/>
                </a:solidFill>
                <a:latin typeface="Gill Sans"/>
                <a:ea typeface="Gill Sans"/>
              </a:rPr>
              <a:t>ROC</a:t>
            </a:r>
            <a:r>
              <a:rPr lang="en-US" altLang="zh-CN" sz="2800" spc="-25" dirty="0">
                <a:solidFill>
                  <a:srgbClr val="000000"/>
                </a:solidFill>
                <a:latin typeface="Gill Sans"/>
                <a:cs typeface="Gill Sans"/>
              </a:rPr>
              <a:t> </a:t>
            </a:r>
            <a:r>
              <a:rPr lang="en-US" altLang="zh-CN" sz="2800" spc="-55" dirty="0">
                <a:solidFill>
                  <a:srgbClr val="000000"/>
                </a:solidFill>
                <a:latin typeface="Gill Sans"/>
                <a:ea typeface="Gill Sans"/>
              </a:rPr>
              <a:t>&amp;</a:t>
            </a:r>
            <a:r>
              <a:rPr lang="en-US" altLang="zh-CN" sz="2800" spc="-35" dirty="0">
                <a:solidFill>
                  <a:srgbClr val="000000"/>
                </a:solidFill>
                <a:latin typeface="Gill Sans"/>
                <a:cs typeface="Gill Sans"/>
              </a:rPr>
              <a:t> </a:t>
            </a:r>
            <a:r>
              <a:rPr lang="en-US" altLang="zh-CN" sz="2800" spc="-60" dirty="0">
                <a:solidFill>
                  <a:srgbClr val="000000"/>
                </a:solidFill>
                <a:latin typeface="Gill Sans"/>
                <a:ea typeface="Gill Sans"/>
              </a:rPr>
              <a:t>AUC</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a:p>
            <a:pPr marL="0">
              <a:lnSpc>
                <a:spcPct val="100000"/>
              </a:lnSpc>
            </a:pPr>
            <a:r>
              <a:rPr lang="en-US" altLang="zh-CN" sz="1750" dirty="0">
                <a:solidFill>
                  <a:srgbClr val="B61D41"/>
                </a:solidFill>
                <a:latin typeface="Arial"/>
                <a:ea typeface="Arial"/>
              </a:rPr>
              <a:t>•</a:t>
            </a:r>
            <a:r>
              <a:rPr lang="en-US" altLang="zh-CN" sz="1750" spc="25" dirty="0">
                <a:solidFill>
                  <a:srgbClr val="B61D41"/>
                </a:solidFill>
                <a:latin typeface="Arial"/>
                <a:cs typeface="Arial"/>
              </a:rPr>
              <a:t> </a:t>
            </a:r>
            <a:r>
              <a:rPr lang="en-US" altLang="zh-CN" sz="1750" dirty="0">
                <a:solidFill>
                  <a:srgbClr val="000000"/>
                </a:solidFill>
                <a:latin typeface="Gill Sans"/>
                <a:ea typeface="Gill Sans"/>
              </a:rPr>
              <a:t>AUC</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ROC</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curve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performance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measurement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classification</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problems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at</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various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threshold</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settings.</a:t>
            </a:r>
          </a:p>
          <a:p>
            <a:pPr>
              <a:lnSpc>
                <a:spcPts val="1310"/>
              </a:lnSpc>
            </a:pPr>
            <a:endParaRPr lang="en-US" dirty="0"/>
          </a:p>
          <a:p>
            <a:pPr marL="0">
              <a:lnSpc>
                <a:spcPct val="100000"/>
              </a:lnSpc>
            </a:pPr>
            <a:r>
              <a:rPr lang="en-US" altLang="zh-CN" sz="1750" dirty="0">
                <a:solidFill>
                  <a:srgbClr val="B61D41"/>
                </a:solidFill>
                <a:latin typeface="Arial"/>
                <a:ea typeface="Arial"/>
              </a:rPr>
              <a:t>•</a:t>
            </a:r>
            <a:r>
              <a:rPr lang="en-US" altLang="zh-CN" sz="1750" spc="-40" dirty="0">
                <a:solidFill>
                  <a:srgbClr val="B61D41"/>
                </a:solidFill>
                <a:latin typeface="Arial"/>
                <a:cs typeface="Arial"/>
              </a:rPr>
              <a:t>  </a:t>
            </a:r>
            <a:r>
              <a:rPr lang="en-US" altLang="zh-CN" sz="1750" dirty="0">
                <a:solidFill>
                  <a:srgbClr val="000000"/>
                </a:solidFill>
                <a:latin typeface="Gill Sans"/>
                <a:ea typeface="Gill Sans"/>
              </a:rPr>
              <a:t>ROC</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probability</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curve</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AUC</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represents</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degree</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or</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measure</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separability.</a:t>
            </a:r>
          </a:p>
          <a:p>
            <a:pPr>
              <a:lnSpc>
                <a:spcPts val="1290"/>
              </a:lnSpc>
            </a:pPr>
            <a:endParaRPr lang="en-US" dirty="0"/>
          </a:p>
          <a:p>
            <a:pPr marL="0">
              <a:lnSpc>
                <a:spcPct val="100000"/>
              </a:lnSpc>
            </a:pPr>
            <a:r>
              <a:rPr lang="en-US" altLang="zh-CN" sz="1750" dirty="0">
                <a:solidFill>
                  <a:srgbClr val="B61D41"/>
                </a:solidFill>
                <a:latin typeface="Arial"/>
                <a:ea typeface="Arial"/>
              </a:rPr>
              <a:t>•</a:t>
            </a:r>
            <a:r>
              <a:rPr lang="en-US" altLang="zh-CN" sz="1750" spc="30" dirty="0">
                <a:solidFill>
                  <a:srgbClr val="B61D41"/>
                </a:solidFill>
                <a:latin typeface="Arial"/>
                <a:cs typeface="Arial"/>
              </a:rPr>
              <a:t> </a:t>
            </a:r>
            <a:r>
              <a:rPr lang="en-US" altLang="zh-CN" sz="1750" dirty="0">
                <a:solidFill>
                  <a:srgbClr val="000000"/>
                </a:solidFill>
                <a:latin typeface="Gill Sans"/>
                <a:ea typeface="Gill Sans"/>
              </a:rPr>
              <a:t>It</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tells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how</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much</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capable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distinguishing</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between</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classes.</a:t>
            </a:r>
          </a:p>
          <a:p>
            <a:pPr>
              <a:lnSpc>
                <a:spcPts val="1095"/>
              </a:lnSpc>
            </a:pPr>
            <a:endParaRPr lang="en-US" dirty="0"/>
          </a:p>
          <a:p>
            <a:pPr marL="200501" indent="-200501" hangingPunct="0">
              <a:lnSpc>
                <a:spcPct val="120000"/>
              </a:lnSpc>
            </a:pPr>
            <a:r>
              <a:rPr lang="en-US" altLang="zh-CN" sz="1750" dirty="0">
                <a:solidFill>
                  <a:srgbClr val="B61D41"/>
                </a:solidFill>
                <a:latin typeface="Arial"/>
                <a:ea typeface="Arial"/>
              </a:rPr>
              <a:t>•</a:t>
            </a:r>
            <a:r>
              <a:rPr lang="en-US" altLang="zh-CN" sz="1750" spc="-10" dirty="0">
                <a:solidFill>
                  <a:srgbClr val="B61D41"/>
                </a:solidFill>
                <a:latin typeface="Arial"/>
                <a:cs typeface="Arial"/>
              </a:rPr>
              <a:t> </a:t>
            </a:r>
            <a:r>
              <a:rPr lang="en-US" altLang="zh-CN" sz="1750" dirty="0">
                <a:solidFill>
                  <a:srgbClr val="000000"/>
                </a:solidFill>
                <a:latin typeface="Gill Sans"/>
                <a:ea typeface="Gill Sans"/>
              </a:rPr>
              <a:t>Higher</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AUC,</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better</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at</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predicting</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0s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as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0s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1s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as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1s.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By</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analogy,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Higher</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AUC,</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better</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at</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distinguishing</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between</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patients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with</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disease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no</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disease.</a:t>
            </a:r>
          </a:p>
        </p:txBody>
      </p:sp>
      <p:sp>
        <p:nvSpPr>
          <p:cNvPr id="38" name="TextBox 38"/>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0"/>
          <p:cNvPicPr>
            <a:picLocks noChangeAspect="1"/>
          </p:cNvPicPr>
          <p:nvPr/>
        </p:nvPicPr>
        <p:blipFill>
          <a:blip r:embed="rId2"/>
          <a:stretch>
            <a:fillRect/>
          </a:stretch>
        </p:blipFill>
        <p:spPr>
          <a:xfrm>
            <a:off x="0" y="762000"/>
            <a:ext cx="10698480" cy="6035040"/>
          </a:xfrm>
          <a:prstGeom prst="rect">
            <a:avLst/>
          </a:prstGeom>
        </p:spPr>
      </p:pic>
      <p:sp>
        <p:nvSpPr>
          <p:cNvPr id="2" name="TextBox 40"/>
          <p:cNvSpPr txBox="1"/>
          <p:nvPr/>
        </p:nvSpPr>
        <p:spPr>
          <a:xfrm>
            <a:off x="658713" y="3228272"/>
            <a:ext cx="2218421" cy="480060"/>
          </a:xfrm>
          <a:prstGeom prst="rect">
            <a:avLst/>
          </a:prstGeom>
          <a:noFill/>
        </p:spPr>
        <p:txBody>
          <a:bodyPr wrap="square" lIns="0" tIns="0" rIns="0" bIns="0" rtlCol="0">
            <a:spAutoFit/>
          </a:bodyPr>
          <a:lstStyle/>
          <a:p>
            <a:pPr marL="0">
              <a:lnSpc>
                <a:spcPct val="100000"/>
              </a:lnSpc>
            </a:pPr>
            <a:r>
              <a:rPr lang="en-US" altLang="zh-CN" sz="3150" spc="-70" dirty="0">
                <a:solidFill>
                  <a:srgbClr val="000000"/>
                </a:solidFill>
                <a:latin typeface="Gill Sans"/>
                <a:ea typeface="Gill Sans"/>
              </a:rPr>
              <a:t>ROC</a:t>
            </a:r>
            <a:r>
              <a:rPr lang="en-US" altLang="zh-CN" sz="3150" spc="-25" dirty="0">
                <a:solidFill>
                  <a:srgbClr val="000000"/>
                </a:solidFill>
                <a:latin typeface="Gill Sans"/>
                <a:cs typeface="Gill Sans"/>
              </a:rPr>
              <a:t> </a:t>
            </a:r>
            <a:r>
              <a:rPr lang="en-US" altLang="zh-CN" sz="3150" spc="-70" dirty="0">
                <a:solidFill>
                  <a:srgbClr val="000000"/>
                </a:solidFill>
                <a:latin typeface="Gill Sans"/>
                <a:ea typeface="Gill Sans"/>
              </a:rPr>
              <a:t>&amp;</a:t>
            </a:r>
            <a:r>
              <a:rPr lang="en-US" altLang="zh-CN" sz="3150" spc="-35" dirty="0">
                <a:solidFill>
                  <a:srgbClr val="000000"/>
                </a:solidFill>
                <a:latin typeface="Gill Sans"/>
                <a:cs typeface="Gill Sans"/>
              </a:rPr>
              <a:t> </a:t>
            </a:r>
            <a:r>
              <a:rPr lang="en-US" altLang="zh-CN" sz="3150" spc="-70" dirty="0">
                <a:solidFill>
                  <a:srgbClr val="000000"/>
                </a:solidFill>
                <a:latin typeface="Gill Sans"/>
                <a:ea typeface="Gill Sans"/>
              </a:rPr>
              <a:t>AUC</a:t>
            </a:r>
          </a:p>
        </p:txBody>
      </p:sp>
      <p:sp>
        <p:nvSpPr>
          <p:cNvPr id="41" name="TextBox 41"/>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3"/>
          <p:cNvPicPr>
            <a:picLocks noChangeAspect="1"/>
          </p:cNvPicPr>
          <p:nvPr/>
        </p:nvPicPr>
        <p:blipFill>
          <a:blip r:embed="rId2"/>
          <a:stretch>
            <a:fillRect/>
          </a:stretch>
        </p:blipFill>
        <p:spPr>
          <a:xfrm>
            <a:off x="0" y="762000"/>
            <a:ext cx="10698480" cy="6035040"/>
          </a:xfrm>
          <a:prstGeom prst="rect">
            <a:avLst/>
          </a:prstGeom>
        </p:spPr>
      </p:pic>
      <p:sp>
        <p:nvSpPr>
          <p:cNvPr id="2" name="TextBox 43"/>
          <p:cNvSpPr txBox="1"/>
          <p:nvPr/>
        </p:nvSpPr>
        <p:spPr>
          <a:xfrm>
            <a:off x="1353829" y="1478561"/>
            <a:ext cx="3411245" cy="426720"/>
          </a:xfrm>
          <a:prstGeom prst="rect">
            <a:avLst/>
          </a:prstGeom>
          <a:noFill/>
        </p:spPr>
        <p:txBody>
          <a:bodyPr wrap="square" lIns="0" tIns="0" rIns="0" bIns="0" rtlCol="0">
            <a:spAutoFit/>
          </a:bodyPr>
          <a:lstStyle/>
          <a:p>
            <a:pPr marL="0">
              <a:lnSpc>
                <a:spcPct val="100000"/>
              </a:lnSpc>
            </a:pPr>
            <a:r>
              <a:rPr lang="en-US" altLang="zh-CN" sz="2800" dirty="0">
                <a:solidFill>
                  <a:srgbClr val="000000"/>
                </a:solidFill>
                <a:latin typeface="Gill Sans"/>
                <a:ea typeface="Gill Sans"/>
              </a:rPr>
              <a:t>TRUE</a:t>
            </a:r>
            <a:r>
              <a:rPr lang="en-US" altLang="zh-CN" sz="2800" spc="-155" dirty="0">
                <a:solidFill>
                  <a:srgbClr val="000000"/>
                </a:solidFill>
                <a:latin typeface="Gill Sans"/>
                <a:cs typeface="Gill Sans"/>
              </a:rPr>
              <a:t> </a:t>
            </a:r>
            <a:r>
              <a:rPr lang="en-US" altLang="zh-CN" sz="2800" dirty="0">
                <a:solidFill>
                  <a:srgbClr val="000000"/>
                </a:solidFill>
                <a:latin typeface="Gill Sans"/>
                <a:ea typeface="Gill Sans"/>
              </a:rPr>
              <a:t>POSITIVE</a:t>
            </a:r>
            <a:r>
              <a:rPr lang="en-US" altLang="zh-CN" sz="2800" spc="-165" dirty="0">
                <a:solidFill>
                  <a:srgbClr val="000000"/>
                </a:solidFill>
                <a:latin typeface="Gill Sans"/>
                <a:cs typeface="Gill Sans"/>
              </a:rPr>
              <a:t> </a:t>
            </a:r>
            <a:r>
              <a:rPr lang="en-US" altLang="zh-CN" sz="2800" dirty="0">
                <a:solidFill>
                  <a:srgbClr val="000000"/>
                </a:solidFill>
                <a:latin typeface="Gill Sans"/>
                <a:ea typeface="Gill Sans"/>
              </a:rPr>
              <a:t>RATE</a:t>
            </a:r>
          </a:p>
        </p:txBody>
      </p:sp>
      <p:sp>
        <p:nvSpPr>
          <p:cNvPr id="44" name="TextBox 44"/>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6"/>
          <p:cNvPicPr>
            <a:picLocks noChangeAspect="1"/>
          </p:cNvPicPr>
          <p:nvPr/>
        </p:nvPicPr>
        <p:blipFill>
          <a:blip r:embed="rId2"/>
          <a:stretch>
            <a:fillRect/>
          </a:stretch>
        </p:blipFill>
        <p:spPr>
          <a:xfrm>
            <a:off x="0" y="762000"/>
            <a:ext cx="10698480" cy="6035040"/>
          </a:xfrm>
          <a:prstGeom prst="rect">
            <a:avLst/>
          </a:prstGeom>
        </p:spPr>
      </p:pic>
      <p:sp>
        <p:nvSpPr>
          <p:cNvPr id="2" name="TextBox 46"/>
          <p:cNvSpPr txBox="1"/>
          <p:nvPr/>
        </p:nvSpPr>
        <p:spPr>
          <a:xfrm>
            <a:off x="1353829" y="1478561"/>
            <a:ext cx="2012507" cy="426720"/>
          </a:xfrm>
          <a:prstGeom prst="rect">
            <a:avLst/>
          </a:prstGeom>
          <a:noFill/>
        </p:spPr>
        <p:txBody>
          <a:bodyPr wrap="square" lIns="0" tIns="0" rIns="0" bIns="0" rtlCol="0">
            <a:spAutoFit/>
          </a:bodyPr>
          <a:lstStyle/>
          <a:p>
            <a:pPr marL="0">
              <a:lnSpc>
                <a:spcPct val="100000"/>
              </a:lnSpc>
            </a:pPr>
            <a:r>
              <a:rPr lang="en-US" altLang="zh-CN" sz="2800" spc="-5" dirty="0">
                <a:solidFill>
                  <a:srgbClr val="000000"/>
                </a:solidFill>
                <a:latin typeface="Gill Sans"/>
                <a:ea typeface="Gill Sans"/>
              </a:rPr>
              <a:t>SPECIFI</a:t>
            </a:r>
            <a:r>
              <a:rPr lang="en-US" altLang="zh-CN" sz="2800" dirty="0">
                <a:solidFill>
                  <a:srgbClr val="000000"/>
                </a:solidFill>
                <a:latin typeface="Gill Sans"/>
                <a:ea typeface="Gill Sans"/>
              </a:rPr>
              <a:t>CITY</a:t>
            </a:r>
          </a:p>
        </p:txBody>
      </p:sp>
      <p:sp>
        <p:nvSpPr>
          <p:cNvPr id="47" name="TextBox 47"/>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9"/>
          <p:cNvPicPr>
            <a:picLocks noChangeAspect="1"/>
          </p:cNvPicPr>
          <p:nvPr/>
        </p:nvPicPr>
        <p:blipFill>
          <a:blip r:embed="rId2"/>
          <a:stretch>
            <a:fillRect/>
          </a:stretch>
        </p:blipFill>
        <p:spPr>
          <a:xfrm>
            <a:off x="0" y="762000"/>
            <a:ext cx="10698480" cy="6035040"/>
          </a:xfrm>
          <a:prstGeom prst="rect">
            <a:avLst/>
          </a:prstGeom>
        </p:spPr>
      </p:pic>
      <p:sp>
        <p:nvSpPr>
          <p:cNvPr id="2" name="TextBox 49"/>
          <p:cNvSpPr txBox="1"/>
          <p:nvPr/>
        </p:nvSpPr>
        <p:spPr>
          <a:xfrm>
            <a:off x="1353829" y="1478561"/>
            <a:ext cx="3464263" cy="426720"/>
          </a:xfrm>
          <a:prstGeom prst="rect">
            <a:avLst/>
          </a:prstGeom>
          <a:noFill/>
        </p:spPr>
        <p:txBody>
          <a:bodyPr wrap="square" lIns="0" tIns="0" rIns="0" bIns="0" rtlCol="0">
            <a:spAutoFit/>
          </a:bodyPr>
          <a:lstStyle/>
          <a:p>
            <a:pPr marL="0">
              <a:lnSpc>
                <a:spcPct val="100000"/>
              </a:lnSpc>
            </a:pPr>
            <a:r>
              <a:rPr lang="en-US" altLang="zh-CN" sz="2800" dirty="0">
                <a:solidFill>
                  <a:srgbClr val="000000"/>
                </a:solidFill>
                <a:latin typeface="Gill Sans"/>
                <a:ea typeface="Gill Sans"/>
              </a:rPr>
              <a:t>FALSE</a:t>
            </a:r>
            <a:r>
              <a:rPr lang="en-US" altLang="zh-CN" sz="2800" spc="-185" dirty="0">
                <a:solidFill>
                  <a:srgbClr val="000000"/>
                </a:solidFill>
                <a:latin typeface="Gill Sans"/>
                <a:cs typeface="Gill Sans"/>
              </a:rPr>
              <a:t> </a:t>
            </a:r>
            <a:r>
              <a:rPr lang="en-US" altLang="zh-CN" sz="2800" dirty="0">
                <a:solidFill>
                  <a:srgbClr val="000000"/>
                </a:solidFill>
                <a:latin typeface="Gill Sans"/>
                <a:ea typeface="Gill Sans"/>
              </a:rPr>
              <a:t>POSITIVE</a:t>
            </a:r>
            <a:r>
              <a:rPr lang="en-US" altLang="zh-CN" sz="2800" spc="-190" dirty="0">
                <a:solidFill>
                  <a:srgbClr val="000000"/>
                </a:solidFill>
                <a:latin typeface="Gill Sans"/>
                <a:cs typeface="Gill Sans"/>
              </a:rPr>
              <a:t> </a:t>
            </a:r>
            <a:r>
              <a:rPr lang="en-US" altLang="zh-CN" sz="2800" dirty="0">
                <a:solidFill>
                  <a:srgbClr val="000000"/>
                </a:solidFill>
                <a:latin typeface="Gill Sans"/>
                <a:ea typeface="Gill Sans"/>
              </a:rPr>
              <a:t>RATE</a:t>
            </a:r>
          </a:p>
        </p:txBody>
      </p:sp>
      <p:sp>
        <p:nvSpPr>
          <p:cNvPr id="50" name="TextBox 50"/>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2"/>
          <p:cNvPicPr>
            <a:picLocks noChangeAspect="1"/>
          </p:cNvPicPr>
          <p:nvPr/>
        </p:nvPicPr>
        <p:blipFill>
          <a:blip r:embed="rId2"/>
          <a:stretch>
            <a:fillRect/>
          </a:stretch>
        </p:blipFill>
        <p:spPr>
          <a:xfrm>
            <a:off x="0" y="762000"/>
            <a:ext cx="10698480" cy="6035040"/>
          </a:xfrm>
          <a:prstGeom prst="rect">
            <a:avLst/>
          </a:prstGeom>
        </p:spPr>
      </p:pic>
      <p:sp>
        <p:nvSpPr>
          <p:cNvPr id="2" name="TextBox 52"/>
          <p:cNvSpPr txBox="1"/>
          <p:nvPr/>
        </p:nvSpPr>
        <p:spPr>
          <a:xfrm>
            <a:off x="1353829" y="1475630"/>
            <a:ext cx="8288168" cy="3227289"/>
          </a:xfrm>
          <a:prstGeom prst="rect">
            <a:avLst/>
          </a:prstGeom>
          <a:noFill/>
        </p:spPr>
        <p:txBody>
          <a:bodyPr wrap="square" lIns="0" tIns="0" rIns="0" bIns="0" rtlCol="0">
            <a:spAutoFit/>
          </a:bodyPr>
          <a:lstStyle/>
          <a:p>
            <a:pPr marL="0" hangingPunct="0">
              <a:lnSpc>
                <a:spcPct val="95416"/>
              </a:lnSpc>
            </a:pPr>
            <a:r>
              <a:rPr lang="en-US" altLang="zh-CN" sz="2800" b="1" spc="-185" dirty="0">
                <a:solidFill>
                  <a:srgbClr val="000000"/>
                </a:solidFill>
                <a:latin typeface="Gill Sans"/>
                <a:ea typeface="Gill Sans"/>
              </a:rPr>
              <a:t>HOW</a:t>
            </a:r>
            <a:r>
              <a:rPr lang="en-US" altLang="zh-CN" sz="2800" b="1" spc="-55" dirty="0">
                <a:solidFill>
                  <a:srgbClr val="000000"/>
                </a:solidFill>
                <a:latin typeface="Gill Sans"/>
                <a:cs typeface="Gill Sans"/>
              </a:rPr>
              <a:t> </a:t>
            </a:r>
            <a:r>
              <a:rPr lang="en-US" altLang="zh-CN" sz="2800" b="1" spc="-155" dirty="0">
                <a:solidFill>
                  <a:srgbClr val="000000"/>
                </a:solidFill>
                <a:latin typeface="Gill Sans"/>
                <a:ea typeface="Gill Sans"/>
              </a:rPr>
              <a:t>TO</a:t>
            </a:r>
            <a:r>
              <a:rPr lang="en-US" altLang="zh-CN" sz="2800" b="1" spc="-55" dirty="0">
                <a:solidFill>
                  <a:srgbClr val="000000"/>
                </a:solidFill>
                <a:latin typeface="Gill Sans"/>
                <a:cs typeface="Gill Sans"/>
              </a:rPr>
              <a:t> </a:t>
            </a:r>
            <a:r>
              <a:rPr lang="en-US" altLang="zh-CN" sz="2800" b="1" spc="-135" dirty="0">
                <a:solidFill>
                  <a:srgbClr val="000000"/>
                </a:solidFill>
                <a:latin typeface="Gill Sans"/>
                <a:ea typeface="Gill Sans"/>
              </a:rPr>
              <a:t>SPECULATE</a:t>
            </a:r>
            <a:r>
              <a:rPr lang="en-US" altLang="zh-CN" sz="2800" b="1" spc="-55" dirty="0">
                <a:solidFill>
                  <a:srgbClr val="000000"/>
                </a:solidFill>
                <a:latin typeface="Gill Sans"/>
                <a:cs typeface="Gill Sans"/>
              </a:rPr>
              <a:t> </a:t>
            </a:r>
            <a:r>
              <a:rPr lang="en-US" altLang="zh-CN" sz="2800" b="1" spc="-159" dirty="0">
                <a:solidFill>
                  <a:srgbClr val="000000"/>
                </a:solidFill>
                <a:latin typeface="Gill Sans"/>
                <a:ea typeface="Gill Sans"/>
              </a:rPr>
              <a:t>ABOUT</a:t>
            </a:r>
            <a:r>
              <a:rPr lang="en-US" altLang="zh-CN" sz="2800" b="1" spc="-60" dirty="0">
                <a:solidFill>
                  <a:srgbClr val="000000"/>
                </a:solidFill>
                <a:latin typeface="Gill Sans"/>
                <a:cs typeface="Gill Sans"/>
              </a:rPr>
              <a:t> </a:t>
            </a:r>
            <a:r>
              <a:rPr lang="en-US" altLang="zh-CN" sz="2800" b="1" spc="-145" dirty="0">
                <a:solidFill>
                  <a:srgbClr val="000000"/>
                </a:solidFill>
                <a:latin typeface="Gill Sans"/>
                <a:ea typeface="Gill Sans"/>
              </a:rPr>
              <a:t>THE</a:t>
            </a:r>
            <a:r>
              <a:rPr lang="en-US" altLang="zh-CN" sz="2800" b="1" dirty="0">
                <a:solidFill>
                  <a:srgbClr val="000000"/>
                </a:solidFill>
                <a:latin typeface="Gill Sans"/>
                <a:cs typeface="Gill Sans"/>
              </a:rPr>
              <a:t> </a:t>
            </a:r>
            <a:r>
              <a:rPr lang="en-US" altLang="zh-CN" sz="2800" b="1" spc="-95" dirty="0">
                <a:solidFill>
                  <a:srgbClr val="000000"/>
                </a:solidFill>
                <a:latin typeface="Gill Sans"/>
                <a:ea typeface="Gill Sans"/>
              </a:rPr>
              <a:t>PERFORMANCE</a:t>
            </a:r>
            <a:r>
              <a:rPr lang="en-US" altLang="zh-CN" sz="2800" b="1" spc="-30" dirty="0">
                <a:solidFill>
                  <a:srgbClr val="000000"/>
                </a:solidFill>
                <a:latin typeface="Gill Sans"/>
                <a:cs typeface="Gill Sans"/>
              </a:rPr>
              <a:t> </a:t>
            </a:r>
            <a:r>
              <a:rPr lang="en-US" altLang="zh-CN" sz="2800" b="1" spc="-80" dirty="0">
                <a:solidFill>
                  <a:srgbClr val="000000"/>
                </a:solidFill>
                <a:latin typeface="Gill Sans"/>
                <a:ea typeface="Gill Sans"/>
              </a:rPr>
              <a:t>OF</a:t>
            </a:r>
            <a:r>
              <a:rPr lang="en-US" altLang="zh-CN" sz="2800" b="1" spc="-30" dirty="0">
                <a:solidFill>
                  <a:srgbClr val="000000"/>
                </a:solidFill>
                <a:latin typeface="Gill Sans"/>
                <a:cs typeface="Gill Sans"/>
              </a:rPr>
              <a:t> </a:t>
            </a:r>
            <a:r>
              <a:rPr lang="en-US" altLang="zh-CN" sz="2800" b="1" spc="-95" dirty="0">
                <a:solidFill>
                  <a:srgbClr val="000000"/>
                </a:solidFill>
                <a:latin typeface="Gill Sans"/>
                <a:ea typeface="Gill Sans"/>
              </a:rPr>
              <a:t>THE</a:t>
            </a:r>
            <a:r>
              <a:rPr lang="en-US" altLang="zh-CN" sz="2800" b="1" spc="-40" dirty="0">
                <a:solidFill>
                  <a:srgbClr val="000000"/>
                </a:solidFill>
                <a:latin typeface="Gill Sans"/>
                <a:cs typeface="Gill Sans"/>
              </a:rPr>
              <a:t> </a:t>
            </a:r>
            <a:r>
              <a:rPr lang="en-US" altLang="zh-CN" sz="2800" b="1" spc="-90" dirty="0">
                <a:solidFill>
                  <a:srgbClr val="000000"/>
                </a:solidFill>
                <a:latin typeface="Gill Sans"/>
                <a:ea typeface="Gill Sans"/>
              </a:rPr>
              <a:t>MODEL?</a:t>
            </a:r>
          </a:p>
          <a:p>
            <a:pPr>
              <a:lnSpc>
                <a:spcPts val="1000"/>
              </a:lnSpc>
            </a:pPr>
            <a:endParaRPr lang="en-US" dirty="0"/>
          </a:p>
          <a:p>
            <a:pPr>
              <a:lnSpc>
                <a:spcPts val="1515"/>
              </a:lnSpc>
            </a:pPr>
            <a:endParaRPr lang="en-US" dirty="0"/>
          </a:p>
          <a:p>
            <a:pPr marL="0">
              <a:lnSpc>
                <a:spcPct val="100000"/>
              </a:lnSpc>
            </a:pPr>
            <a:r>
              <a:rPr lang="en-US" altLang="zh-CN" sz="1750" dirty="0">
                <a:solidFill>
                  <a:srgbClr val="B61D41"/>
                </a:solidFill>
                <a:latin typeface="Arial"/>
                <a:ea typeface="Arial"/>
              </a:rPr>
              <a:t>•</a:t>
            </a:r>
            <a:r>
              <a:rPr lang="en-US" altLang="zh-CN" sz="1750" spc="10" dirty="0">
                <a:solidFill>
                  <a:srgbClr val="B61D41"/>
                </a:solidFill>
                <a:latin typeface="Arial"/>
                <a:cs typeface="Arial"/>
              </a:rPr>
              <a:t> </a:t>
            </a:r>
            <a:r>
              <a:rPr lang="en-US" altLang="zh-CN" sz="1750" dirty="0">
                <a:solidFill>
                  <a:srgbClr val="000000"/>
                </a:solidFill>
                <a:latin typeface="Gill Sans"/>
                <a:ea typeface="Gill Sans"/>
              </a:rPr>
              <a:t>An</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excellent</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has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AUC</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near</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1</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which</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means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has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good</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measure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of</a:t>
            </a:r>
          </a:p>
          <a:p>
            <a:pPr>
              <a:lnSpc>
                <a:spcPts val="425"/>
              </a:lnSpc>
            </a:pPr>
            <a:endParaRPr lang="en-US" dirty="0"/>
          </a:p>
          <a:p>
            <a:pPr marL="0" indent="200501">
              <a:lnSpc>
                <a:spcPct val="100000"/>
              </a:lnSpc>
            </a:pPr>
            <a:r>
              <a:rPr lang="en-US" altLang="zh-CN" sz="1750" spc="-15" dirty="0">
                <a:solidFill>
                  <a:srgbClr val="000000"/>
                </a:solidFill>
                <a:latin typeface="Gill Sans"/>
                <a:ea typeface="Gill Sans"/>
              </a:rPr>
              <a:t>separabil</a:t>
            </a:r>
            <a:r>
              <a:rPr lang="en-US" altLang="zh-CN" sz="1750" spc="-10" dirty="0">
                <a:solidFill>
                  <a:srgbClr val="000000"/>
                </a:solidFill>
                <a:latin typeface="Gill Sans"/>
                <a:ea typeface="Gill Sans"/>
              </a:rPr>
              <a:t>ity.</a:t>
            </a:r>
          </a:p>
          <a:p>
            <a:pPr>
              <a:lnSpc>
                <a:spcPts val="1095"/>
              </a:lnSpc>
            </a:pPr>
            <a:endParaRPr lang="en-US" dirty="0"/>
          </a:p>
          <a:p>
            <a:pPr marL="200501" indent="-200501" hangingPunct="0">
              <a:lnSpc>
                <a:spcPct val="120000"/>
              </a:lnSpc>
            </a:pPr>
            <a:r>
              <a:rPr lang="en-US" altLang="zh-CN" sz="1750" dirty="0">
                <a:solidFill>
                  <a:srgbClr val="B61D41"/>
                </a:solidFill>
                <a:latin typeface="Arial"/>
                <a:ea typeface="Arial"/>
              </a:rPr>
              <a:t>•</a:t>
            </a:r>
            <a:r>
              <a:rPr lang="en-US" altLang="zh-CN" sz="1750" spc="10" dirty="0">
                <a:solidFill>
                  <a:srgbClr val="B61D41"/>
                </a:solidFill>
                <a:latin typeface="Arial"/>
                <a:cs typeface="Arial"/>
              </a:rPr>
              <a:t> </a:t>
            </a:r>
            <a:r>
              <a:rPr lang="en-US" altLang="zh-CN" sz="1750" dirty="0">
                <a:solidFill>
                  <a:srgbClr val="000000"/>
                </a:solidFill>
                <a:latin typeface="Gill Sans"/>
                <a:ea typeface="Gill Sans"/>
              </a:rPr>
              <a:t>A</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poor</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has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AUC</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near</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0</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which</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means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has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worst</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measure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separability.</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fact,</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means</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reciprocating</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result.</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predicting</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0s</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as</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1s</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1s</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as</a:t>
            </a:r>
            <a:r>
              <a:rPr lang="en-US" altLang="zh-CN" sz="1750" dirty="0">
                <a:solidFill>
                  <a:srgbClr val="000000"/>
                </a:solidFill>
                <a:latin typeface="Gill Sans"/>
                <a:cs typeface="Gill Sans"/>
              </a:rPr>
              <a:t> </a:t>
            </a:r>
            <a:r>
              <a:rPr lang="en-US" altLang="zh-CN" sz="1750" spc="-5" dirty="0">
                <a:solidFill>
                  <a:srgbClr val="000000"/>
                </a:solidFill>
                <a:latin typeface="Gill Sans"/>
                <a:ea typeface="Gill Sans"/>
              </a:rPr>
              <a:t>0s.</a:t>
            </a:r>
          </a:p>
          <a:p>
            <a:pPr>
              <a:lnSpc>
                <a:spcPts val="1100"/>
              </a:lnSpc>
            </a:pPr>
            <a:endParaRPr lang="en-US" dirty="0"/>
          </a:p>
          <a:p>
            <a:pPr marL="0">
              <a:lnSpc>
                <a:spcPct val="100000"/>
              </a:lnSpc>
            </a:pPr>
            <a:r>
              <a:rPr lang="en-US" altLang="zh-CN" sz="1750" dirty="0">
                <a:solidFill>
                  <a:srgbClr val="B61D41"/>
                </a:solidFill>
                <a:latin typeface="Arial"/>
                <a:ea typeface="Arial"/>
              </a:rPr>
              <a:t>•</a:t>
            </a:r>
            <a:r>
              <a:rPr lang="en-US" altLang="zh-CN" sz="1750" spc="-40" dirty="0">
                <a:solidFill>
                  <a:srgbClr val="B61D41"/>
                </a:solidFill>
                <a:latin typeface="Arial"/>
                <a:cs typeface="Arial"/>
              </a:rPr>
              <a:t>  </a:t>
            </a:r>
            <a:r>
              <a:rPr lang="en-US" altLang="zh-CN" sz="1750" dirty="0">
                <a:solidFill>
                  <a:srgbClr val="000000"/>
                </a:solidFill>
                <a:latin typeface="Gill Sans"/>
                <a:ea typeface="Gill Sans"/>
              </a:rPr>
              <a:t>When</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AUC</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0.5,</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means</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has</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no</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class</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separation</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capacity</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whatsoever.</a:t>
            </a:r>
          </a:p>
        </p:txBody>
      </p:sp>
      <p:sp>
        <p:nvSpPr>
          <p:cNvPr id="53" name="TextBox 53"/>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5"/>
          <p:cNvPicPr>
            <a:picLocks noChangeAspect="1"/>
          </p:cNvPicPr>
          <p:nvPr/>
        </p:nvPicPr>
        <p:blipFill>
          <a:blip r:embed="rId2"/>
          <a:stretch>
            <a:fillRect/>
          </a:stretch>
        </p:blipFill>
        <p:spPr>
          <a:xfrm>
            <a:off x="0" y="762000"/>
            <a:ext cx="10698480" cy="6035040"/>
          </a:xfrm>
          <a:prstGeom prst="rect">
            <a:avLst/>
          </a:prstGeom>
        </p:spPr>
      </p:pic>
      <p:sp>
        <p:nvSpPr>
          <p:cNvPr id="2" name="TextBox 55"/>
          <p:cNvSpPr txBox="1"/>
          <p:nvPr/>
        </p:nvSpPr>
        <p:spPr>
          <a:xfrm>
            <a:off x="1353829" y="1478561"/>
            <a:ext cx="3669301" cy="426720"/>
          </a:xfrm>
          <a:prstGeom prst="rect">
            <a:avLst/>
          </a:prstGeom>
          <a:noFill/>
        </p:spPr>
        <p:txBody>
          <a:bodyPr wrap="square" lIns="0" tIns="0" rIns="0" bIns="0" rtlCol="0">
            <a:spAutoFit/>
          </a:bodyPr>
          <a:lstStyle/>
          <a:p>
            <a:pPr marL="0">
              <a:lnSpc>
                <a:spcPct val="100000"/>
              </a:lnSpc>
            </a:pPr>
            <a:r>
              <a:rPr lang="en-US" altLang="zh-CN" sz="2800" dirty="0">
                <a:solidFill>
                  <a:srgbClr val="000000"/>
                </a:solidFill>
                <a:latin typeface="Gill Sans"/>
                <a:ea typeface="Gill Sans"/>
              </a:rPr>
              <a:t>IDEAL</a:t>
            </a:r>
            <a:r>
              <a:rPr lang="en-US" altLang="zh-CN" sz="2800" dirty="0">
                <a:solidFill>
                  <a:srgbClr val="000000"/>
                </a:solidFill>
                <a:latin typeface="Gill Sans"/>
                <a:cs typeface="Gill Sans"/>
              </a:rPr>
              <a:t> </a:t>
            </a:r>
            <a:r>
              <a:rPr lang="en-US" altLang="zh-CN" sz="2800" dirty="0">
                <a:solidFill>
                  <a:srgbClr val="000000"/>
                </a:solidFill>
                <a:latin typeface="Gill Sans"/>
                <a:ea typeface="Gill Sans"/>
              </a:rPr>
              <a:t>CASE</a:t>
            </a:r>
            <a:r>
              <a:rPr lang="en-US" altLang="zh-CN" sz="2800" spc="100" dirty="0">
                <a:solidFill>
                  <a:srgbClr val="000000"/>
                </a:solidFill>
                <a:latin typeface="Gill Sans"/>
                <a:cs typeface="Gill Sans"/>
              </a:rPr>
              <a:t> </a:t>
            </a:r>
            <a:r>
              <a:rPr lang="en-US" altLang="zh-CN" sz="2800" dirty="0">
                <a:solidFill>
                  <a:srgbClr val="000000"/>
                </a:solidFill>
                <a:latin typeface="Gill Sans"/>
                <a:ea typeface="Gill Sans"/>
              </a:rPr>
              <a:t>EXAMPLE:</a:t>
            </a:r>
          </a:p>
        </p:txBody>
      </p:sp>
      <p:sp>
        <p:nvSpPr>
          <p:cNvPr id="56" name="TextBox 56"/>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9625-9C2F-B149-BE98-49AEEC443FA2}"/>
              </a:ext>
            </a:extLst>
          </p:cNvPr>
          <p:cNvSpPr>
            <a:spLocks noGrp="1"/>
          </p:cNvSpPr>
          <p:nvPr>
            <p:ph type="title"/>
          </p:nvPr>
        </p:nvSpPr>
        <p:spPr/>
        <p:txBody>
          <a:bodyPr>
            <a:normAutofit fontScale="90000"/>
          </a:bodyPr>
          <a:lstStyle/>
          <a:p>
            <a:r>
              <a:rPr lang="en-IN" dirty="0"/>
              <a:t>Cont.. example model evaluation Feature Engineering</a:t>
            </a:r>
            <a:endParaRPr lang="en-US" dirty="0"/>
          </a:p>
        </p:txBody>
      </p:sp>
      <p:sp>
        <p:nvSpPr>
          <p:cNvPr id="3" name="Rectangle 2">
            <a:extLst>
              <a:ext uri="{FF2B5EF4-FFF2-40B4-BE49-F238E27FC236}">
                <a16:creationId xmlns:a16="http://schemas.microsoft.com/office/drawing/2014/main" id="{6714AED7-88FA-1947-A48A-B1E762125788}"/>
              </a:ext>
            </a:extLst>
          </p:cNvPr>
          <p:cNvSpPr/>
          <p:nvPr/>
        </p:nvSpPr>
        <p:spPr>
          <a:xfrm>
            <a:off x="1470989" y="2145723"/>
            <a:ext cx="8375375" cy="4524315"/>
          </a:xfrm>
          <a:prstGeom prst="rect">
            <a:avLst/>
          </a:prstGeom>
        </p:spPr>
        <p:txBody>
          <a:bodyPr wrap="square">
            <a:spAutoFit/>
          </a:bodyPr>
          <a:lstStyle/>
          <a:p>
            <a:r>
              <a:rPr lang="en-IN" sz="2400" dirty="0">
                <a:solidFill>
                  <a:srgbClr val="374151"/>
                </a:solidFill>
                <a:latin typeface="Söhne"/>
              </a:rPr>
              <a:t>Next, you would use these engineered features to train a machine learning model, such as a linear regression model. Once the model is trained, you would evaluate its performance on a separate test dataset using metrics such as mean absolute error and R-squared. This would give you an idea of how well the model is able to predict housing prices based on the engineered features.</a:t>
            </a:r>
          </a:p>
          <a:p>
            <a:endParaRPr lang="en-IN" sz="2400" dirty="0">
              <a:solidFill>
                <a:srgbClr val="374151"/>
              </a:solidFill>
              <a:latin typeface="Söhne"/>
            </a:endParaRPr>
          </a:p>
          <a:p>
            <a:r>
              <a:rPr lang="en-IN" sz="2400" dirty="0">
                <a:solidFill>
                  <a:srgbClr val="374151"/>
                </a:solidFill>
                <a:latin typeface="Söhne"/>
              </a:rPr>
              <a:t>You might also try different feature engineering techniques and compare the performance of the model with different set of features to determine which set of features work best for the model.</a:t>
            </a:r>
            <a:endParaRPr lang="en-IN" sz="2400" b="0" i="0" u="none" strike="noStrike" dirty="0">
              <a:solidFill>
                <a:srgbClr val="374151"/>
              </a:solidFill>
              <a:effectLst/>
              <a:latin typeface="Söhne"/>
            </a:endParaRPr>
          </a:p>
        </p:txBody>
      </p:sp>
    </p:spTree>
    <p:extLst>
      <p:ext uri="{BB962C8B-B14F-4D97-AF65-F5344CB8AC3E}">
        <p14:creationId xmlns:p14="http://schemas.microsoft.com/office/powerpoint/2010/main" val="480326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8"/>
          <p:cNvPicPr>
            <a:picLocks noChangeAspect="1"/>
          </p:cNvPicPr>
          <p:nvPr/>
        </p:nvPicPr>
        <p:blipFill>
          <a:blip r:embed="rId2"/>
          <a:stretch>
            <a:fillRect/>
          </a:stretch>
        </p:blipFill>
        <p:spPr>
          <a:xfrm>
            <a:off x="0" y="762000"/>
            <a:ext cx="10698480" cy="6035040"/>
          </a:xfrm>
          <a:prstGeom prst="rect">
            <a:avLst/>
          </a:prstGeom>
        </p:spPr>
      </p:pic>
      <p:sp>
        <p:nvSpPr>
          <p:cNvPr id="2" name="TextBox 58"/>
          <p:cNvSpPr txBox="1"/>
          <p:nvPr/>
        </p:nvSpPr>
        <p:spPr>
          <a:xfrm>
            <a:off x="1353829" y="1478561"/>
            <a:ext cx="3953603" cy="426720"/>
          </a:xfrm>
          <a:prstGeom prst="rect">
            <a:avLst/>
          </a:prstGeom>
          <a:noFill/>
        </p:spPr>
        <p:txBody>
          <a:bodyPr wrap="square" lIns="0" tIns="0" rIns="0" bIns="0" rtlCol="0">
            <a:spAutoFit/>
          </a:bodyPr>
          <a:lstStyle/>
          <a:p>
            <a:pPr marL="0">
              <a:lnSpc>
                <a:spcPct val="100000"/>
              </a:lnSpc>
            </a:pPr>
            <a:r>
              <a:rPr lang="en-US" altLang="zh-CN" sz="2800" dirty="0">
                <a:solidFill>
                  <a:srgbClr val="000000"/>
                </a:solidFill>
                <a:latin typeface="Gill Sans"/>
                <a:ea typeface="Gill Sans"/>
              </a:rPr>
              <a:t>REAL</a:t>
            </a:r>
            <a:r>
              <a:rPr lang="en-US" altLang="zh-CN" sz="2800" spc="-200" dirty="0">
                <a:solidFill>
                  <a:srgbClr val="000000"/>
                </a:solidFill>
                <a:latin typeface="Gill Sans"/>
                <a:cs typeface="Gill Sans"/>
              </a:rPr>
              <a:t> </a:t>
            </a:r>
            <a:r>
              <a:rPr lang="en-US" altLang="zh-CN" sz="2800" dirty="0">
                <a:solidFill>
                  <a:srgbClr val="000000"/>
                </a:solidFill>
                <a:latin typeface="Gill Sans"/>
                <a:ea typeface="Gill Sans"/>
              </a:rPr>
              <a:t>WORLD</a:t>
            </a:r>
            <a:r>
              <a:rPr lang="en-US" altLang="zh-CN" sz="2800" spc="-205" dirty="0">
                <a:solidFill>
                  <a:srgbClr val="000000"/>
                </a:solidFill>
                <a:latin typeface="Gill Sans"/>
                <a:cs typeface="Gill Sans"/>
              </a:rPr>
              <a:t> </a:t>
            </a:r>
            <a:r>
              <a:rPr lang="en-US" altLang="zh-CN" sz="2800" dirty="0">
                <a:solidFill>
                  <a:srgbClr val="000000"/>
                </a:solidFill>
                <a:latin typeface="Gill Sans"/>
                <a:ea typeface="Gill Sans"/>
              </a:rPr>
              <a:t>EXAMPLE:</a:t>
            </a:r>
          </a:p>
        </p:txBody>
      </p:sp>
      <p:sp>
        <p:nvSpPr>
          <p:cNvPr id="59" name="TextBox 59"/>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1"/>
          <p:cNvPicPr>
            <a:picLocks noChangeAspect="1"/>
          </p:cNvPicPr>
          <p:nvPr/>
        </p:nvPicPr>
        <p:blipFill>
          <a:blip r:embed="rId2"/>
          <a:stretch>
            <a:fillRect/>
          </a:stretch>
        </p:blipFill>
        <p:spPr>
          <a:xfrm>
            <a:off x="0" y="762000"/>
            <a:ext cx="10698480" cy="6035040"/>
          </a:xfrm>
          <a:prstGeom prst="rect">
            <a:avLst/>
          </a:prstGeom>
        </p:spPr>
      </p:pic>
      <p:sp>
        <p:nvSpPr>
          <p:cNvPr id="2" name="TextBox 61"/>
          <p:cNvSpPr txBox="1"/>
          <p:nvPr/>
        </p:nvSpPr>
        <p:spPr>
          <a:xfrm>
            <a:off x="1353829" y="1478561"/>
            <a:ext cx="3028820" cy="426720"/>
          </a:xfrm>
          <a:prstGeom prst="rect">
            <a:avLst/>
          </a:prstGeom>
          <a:noFill/>
        </p:spPr>
        <p:txBody>
          <a:bodyPr wrap="square" lIns="0" tIns="0" rIns="0" bIns="0" rtlCol="0">
            <a:spAutoFit/>
          </a:bodyPr>
          <a:lstStyle/>
          <a:p>
            <a:pPr marL="0">
              <a:lnSpc>
                <a:spcPct val="100000"/>
              </a:lnSpc>
            </a:pPr>
            <a:r>
              <a:rPr lang="en-US" altLang="zh-CN" sz="2800" spc="-10" dirty="0">
                <a:solidFill>
                  <a:srgbClr val="000000"/>
                </a:solidFill>
                <a:latin typeface="Gill Sans"/>
                <a:ea typeface="Gill Sans"/>
              </a:rPr>
              <a:t>WORST</a:t>
            </a:r>
            <a:r>
              <a:rPr lang="en-US" altLang="zh-CN" sz="2800" spc="10" dirty="0">
                <a:solidFill>
                  <a:srgbClr val="000000"/>
                </a:solidFill>
                <a:latin typeface="Gill Sans"/>
                <a:cs typeface="Gill Sans"/>
              </a:rPr>
              <a:t> </a:t>
            </a:r>
            <a:r>
              <a:rPr lang="en-US" altLang="zh-CN" sz="2800" spc="-5" dirty="0">
                <a:solidFill>
                  <a:srgbClr val="000000"/>
                </a:solidFill>
                <a:latin typeface="Gill Sans"/>
                <a:ea typeface="Gill Sans"/>
              </a:rPr>
              <a:t>EXAMPLE:</a:t>
            </a:r>
          </a:p>
        </p:txBody>
      </p:sp>
      <p:sp>
        <p:nvSpPr>
          <p:cNvPr id="62" name="TextBox 62"/>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4"/>
          <p:cNvPicPr>
            <a:picLocks noChangeAspect="1"/>
          </p:cNvPicPr>
          <p:nvPr/>
        </p:nvPicPr>
        <p:blipFill>
          <a:blip r:embed="rId2"/>
          <a:stretch>
            <a:fillRect/>
          </a:stretch>
        </p:blipFill>
        <p:spPr>
          <a:xfrm>
            <a:off x="0" y="762000"/>
            <a:ext cx="10698480" cy="6035040"/>
          </a:xfrm>
          <a:prstGeom prst="rect">
            <a:avLst/>
          </a:prstGeom>
        </p:spPr>
      </p:pic>
      <p:sp>
        <p:nvSpPr>
          <p:cNvPr id="2" name="TextBox 64"/>
          <p:cNvSpPr txBox="1"/>
          <p:nvPr/>
        </p:nvSpPr>
        <p:spPr>
          <a:xfrm>
            <a:off x="1353829" y="1478561"/>
            <a:ext cx="4499436" cy="426720"/>
          </a:xfrm>
          <a:prstGeom prst="rect">
            <a:avLst/>
          </a:prstGeom>
          <a:noFill/>
        </p:spPr>
        <p:txBody>
          <a:bodyPr wrap="square" lIns="0" tIns="0" rIns="0" bIns="0" rtlCol="0">
            <a:spAutoFit/>
          </a:bodyPr>
          <a:lstStyle/>
          <a:p>
            <a:pPr marL="0">
              <a:lnSpc>
                <a:spcPct val="100000"/>
              </a:lnSpc>
            </a:pPr>
            <a:r>
              <a:rPr lang="en-US" altLang="zh-CN" sz="2800" spc="-20" dirty="0">
                <a:solidFill>
                  <a:srgbClr val="000000"/>
                </a:solidFill>
                <a:latin typeface="Gill Sans"/>
                <a:ea typeface="Gill Sans"/>
              </a:rPr>
              <a:t>RECIPROCATING</a:t>
            </a:r>
            <a:r>
              <a:rPr lang="en-US" altLang="zh-CN" sz="2800" spc="110" dirty="0">
                <a:solidFill>
                  <a:srgbClr val="000000"/>
                </a:solidFill>
                <a:latin typeface="Gill Sans"/>
                <a:cs typeface="Gill Sans"/>
              </a:rPr>
              <a:t> </a:t>
            </a:r>
            <a:r>
              <a:rPr lang="en-US" altLang="zh-CN" sz="2800" spc="-20" dirty="0">
                <a:solidFill>
                  <a:srgbClr val="000000"/>
                </a:solidFill>
                <a:latin typeface="Gill Sans"/>
                <a:ea typeface="Gill Sans"/>
              </a:rPr>
              <a:t>EXAMPLE:</a:t>
            </a:r>
          </a:p>
        </p:txBody>
      </p:sp>
      <p:sp>
        <p:nvSpPr>
          <p:cNvPr id="65" name="TextBox 65"/>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7"/>
          <p:cNvPicPr>
            <a:picLocks noChangeAspect="1"/>
          </p:cNvPicPr>
          <p:nvPr/>
        </p:nvPicPr>
        <p:blipFill>
          <a:blip r:embed="rId2"/>
          <a:stretch>
            <a:fillRect/>
          </a:stretch>
        </p:blipFill>
        <p:spPr>
          <a:xfrm>
            <a:off x="0" y="762000"/>
            <a:ext cx="10698480" cy="6035040"/>
          </a:xfrm>
          <a:prstGeom prst="rect">
            <a:avLst/>
          </a:prstGeom>
        </p:spPr>
      </p:pic>
      <p:sp>
        <p:nvSpPr>
          <p:cNvPr id="2" name="TextBox 67"/>
          <p:cNvSpPr txBox="1"/>
          <p:nvPr/>
        </p:nvSpPr>
        <p:spPr>
          <a:xfrm>
            <a:off x="1353829" y="1478561"/>
            <a:ext cx="8200712" cy="4283716"/>
          </a:xfrm>
          <a:prstGeom prst="rect">
            <a:avLst/>
          </a:prstGeom>
          <a:noFill/>
        </p:spPr>
        <p:txBody>
          <a:bodyPr wrap="square" lIns="0" tIns="0" rIns="0" bIns="0" rtlCol="0">
            <a:spAutoFit/>
          </a:bodyPr>
          <a:lstStyle/>
          <a:p>
            <a:pPr marL="0">
              <a:lnSpc>
                <a:spcPct val="100000"/>
              </a:lnSpc>
            </a:pPr>
            <a:r>
              <a:rPr lang="en-US" altLang="zh-CN" sz="2800" dirty="0">
                <a:solidFill>
                  <a:srgbClr val="000000"/>
                </a:solidFill>
                <a:latin typeface="Gill Sans"/>
                <a:ea typeface="Gill Sans"/>
              </a:rPr>
              <a:t>INTERPRETING</a:t>
            </a:r>
            <a:r>
              <a:rPr lang="en-US" altLang="zh-CN" sz="2800" spc="60" dirty="0">
                <a:solidFill>
                  <a:srgbClr val="000000"/>
                </a:solidFill>
                <a:latin typeface="Gill Sans"/>
                <a:cs typeface="Gill Sans"/>
              </a:rPr>
              <a:t> </a:t>
            </a:r>
            <a:r>
              <a:rPr lang="en-US" altLang="zh-CN" sz="2800" dirty="0">
                <a:solidFill>
                  <a:srgbClr val="000000"/>
                </a:solidFill>
                <a:latin typeface="Gill Sans"/>
                <a:ea typeface="Gill Sans"/>
              </a:rPr>
              <a:t>EXAMPLES</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60"/>
              </a:lnSpc>
            </a:pPr>
            <a:endParaRPr lang="en-US" dirty="0"/>
          </a:p>
          <a:p>
            <a:pPr marL="0">
              <a:lnSpc>
                <a:spcPct val="100000"/>
              </a:lnSpc>
            </a:pPr>
            <a:r>
              <a:rPr lang="en-US" altLang="zh-CN" sz="1500" dirty="0">
                <a:solidFill>
                  <a:srgbClr val="B61D41"/>
                </a:solidFill>
                <a:latin typeface="Arial"/>
                <a:ea typeface="Arial"/>
              </a:rPr>
              <a:t>•</a:t>
            </a:r>
            <a:r>
              <a:rPr lang="en-US" altLang="zh-CN" sz="1500" spc="-10" dirty="0">
                <a:solidFill>
                  <a:srgbClr val="B61D41"/>
                </a:solidFill>
                <a:latin typeface="Arial"/>
                <a:cs typeface="Arial"/>
              </a:rPr>
              <a:t>  </a:t>
            </a:r>
            <a:r>
              <a:rPr lang="en-US" altLang="zh-CN" sz="1500" dirty="0">
                <a:solidFill>
                  <a:srgbClr val="000000"/>
                </a:solidFill>
                <a:latin typeface="Gill Sans"/>
                <a:ea typeface="Gill Sans"/>
              </a:rPr>
              <a:t>Red</a:t>
            </a:r>
            <a:r>
              <a:rPr lang="en-US" altLang="zh-CN" sz="1500" spc="-20" dirty="0">
                <a:solidFill>
                  <a:srgbClr val="000000"/>
                </a:solidFill>
                <a:latin typeface="Gill Sans"/>
                <a:cs typeface="Gill Sans"/>
              </a:rPr>
              <a:t> </a:t>
            </a:r>
            <a:r>
              <a:rPr lang="en-US" altLang="zh-CN" sz="1500" dirty="0">
                <a:solidFill>
                  <a:srgbClr val="000000"/>
                </a:solidFill>
                <a:latin typeface="Gill Sans"/>
                <a:ea typeface="Gill Sans"/>
              </a:rPr>
              <a:t>distribution</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curve</a:t>
            </a:r>
            <a:r>
              <a:rPr lang="en-US" altLang="zh-CN" sz="1500" spc="-10" dirty="0">
                <a:solidFill>
                  <a:srgbClr val="000000"/>
                </a:solidFill>
                <a:latin typeface="Gill Sans"/>
                <a:cs typeface="Gill Sans"/>
              </a:rPr>
              <a:t> </a:t>
            </a:r>
            <a:r>
              <a:rPr lang="en-US" altLang="zh-CN" sz="1500" dirty="0">
                <a:solidFill>
                  <a:srgbClr val="000000"/>
                </a:solidFill>
                <a:latin typeface="Gill Sans"/>
                <a:ea typeface="Gill Sans"/>
              </a:rPr>
              <a:t>is</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of</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the</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positive</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class</a:t>
            </a:r>
            <a:r>
              <a:rPr lang="en-US" altLang="zh-CN" sz="1500" spc="-10" dirty="0">
                <a:solidFill>
                  <a:srgbClr val="000000"/>
                </a:solidFill>
                <a:latin typeface="Gill Sans"/>
                <a:cs typeface="Gill Sans"/>
              </a:rPr>
              <a:t> </a:t>
            </a:r>
            <a:r>
              <a:rPr lang="en-US" altLang="zh-CN" sz="1500" dirty="0">
                <a:solidFill>
                  <a:srgbClr val="000000"/>
                </a:solidFill>
                <a:latin typeface="Gill Sans"/>
                <a:ea typeface="Gill Sans"/>
              </a:rPr>
              <a:t>(patients</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with</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disease)</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and</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the</a:t>
            </a:r>
            <a:r>
              <a:rPr lang="en-US" altLang="zh-CN" sz="1500" spc="-10" dirty="0">
                <a:solidFill>
                  <a:srgbClr val="000000"/>
                </a:solidFill>
                <a:latin typeface="Gill Sans"/>
                <a:cs typeface="Gill Sans"/>
              </a:rPr>
              <a:t> </a:t>
            </a:r>
            <a:r>
              <a:rPr lang="en-US" altLang="zh-CN" sz="1500" dirty="0">
                <a:solidFill>
                  <a:srgbClr val="000000"/>
                </a:solidFill>
                <a:latin typeface="Gill Sans"/>
                <a:ea typeface="Gill Sans"/>
              </a:rPr>
              <a:t>green</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distribution</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curve</a:t>
            </a:r>
            <a:r>
              <a:rPr lang="en-US" altLang="zh-CN" sz="1500" spc="-20" dirty="0">
                <a:solidFill>
                  <a:srgbClr val="000000"/>
                </a:solidFill>
                <a:latin typeface="Gill Sans"/>
                <a:cs typeface="Gill Sans"/>
              </a:rPr>
              <a:t> </a:t>
            </a:r>
            <a:r>
              <a:rPr lang="en-US" altLang="zh-CN" sz="1500" dirty="0">
                <a:solidFill>
                  <a:srgbClr val="000000"/>
                </a:solidFill>
                <a:latin typeface="Gill Sans"/>
                <a:ea typeface="Gill Sans"/>
              </a:rPr>
              <a:t>is</a:t>
            </a:r>
          </a:p>
          <a:p>
            <a:pPr marL="0" indent="200501">
              <a:lnSpc>
                <a:spcPct val="100000"/>
              </a:lnSpc>
              <a:spcBef>
                <a:spcPts val="175"/>
              </a:spcBef>
            </a:pPr>
            <a:r>
              <a:rPr lang="en-US" altLang="zh-CN" sz="1500" dirty="0">
                <a:solidFill>
                  <a:srgbClr val="000000"/>
                </a:solidFill>
                <a:latin typeface="Gill Sans"/>
                <a:ea typeface="Gill Sans"/>
              </a:rPr>
              <a:t>of</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the</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negative</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class(patients</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with</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no</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disease).</a:t>
            </a:r>
          </a:p>
          <a:p>
            <a:pPr>
              <a:lnSpc>
                <a:spcPts val="1040"/>
              </a:lnSpc>
            </a:pPr>
            <a:endParaRPr lang="en-US" dirty="0"/>
          </a:p>
          <a:p>
            <a:pPr marL="0">
              <a:lnSpc>
                <a:spcPct val="100000"/>
              </a:lnSpc>
            </a:pPr>
            <a:r>
              <a:rPr lang="en-US" altLang="zh-CN" sz="1500" dirty="0">
                <a:solidFill>
                  <a:srgbClr val="B61D41"/>
                </a:solidFill>
                <a:latin typeface="Arial"/>
                <a:ea typeface="Arial"/>
              </a:rPr>
              <a:t>•</a:t>
            </a:r>
            <a:r>
              <a:rPr lang="en-US" altLang="zh-CN" sz="1500" spc="-10" dirty="0">
                <a:solidFill>
                  <a:srgbClr val="B61D41"/>
                </a:solidFill>
                <a:latin typeface="Arial"/>
                <a:cs typeface="Arial"/>
              </a:rPr>
              <a:t>  </a:t>
            </a:r>
            <a:r>
              <a:rPr lang="en-US" altLang="zh-CN" sz="1500" dirty="0">
                <a:solidFill>
                  <a:srgbClr val="000000"/>
                </a:solidFill>
                <a:latin typeface="Gill Sans"/>
                <a:ea typeface="Gill Sans"/>
              </a:rPr>
              <a:t>This</a:t>
            </a:r>
            <a:r>
              <a:rPr lang="en-US" altLang="zh-CN" sz="1500" spc="-20" dirty="0">
                <a:solidFill>
                  <a:srgbClr val="000000"/>
                </a:solidFill>
                <a:latin typeface="Gill Sans"/>
                <a:cs typeface="Gill Sans"/>
              </a:rPr>
              <a:t> </a:t>
            </a:r>
            <a:r>
              <a:rPr lang="en-US" altLang="zh-CN" sz="1500" dirty="0">
                <a:solidFill>
                  <a:srgbClr val="000000"/>
                </a:solidFill>
                <a:latin typeface="Gill Sans"/>
                <a:ea typeface="Gill Sans"/>
              </a:rPr>
              <a:t>is</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an</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ideal</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situation.When</a:t>
            </a:r>
            <a:r>
              <a:rPr lang="en-US" altLang="zh-CN" sz="1500" spc="-10" dirty="0">
                <a:solidFill>
                  <a:srgbClr val="000000"/>
                </a:solidFill>
                <a:latin typeface="Gill Sans"/>
                <a:cs typeface="Gill Sans"/>
              </a:rPr>
              <a:t> </a:t>
            </a:r>
            <a:r>
              <a:rPr lang="en-US" altLang="zh-CN" sz="1500" dirty="0">
                <a:solidFill>
                  <a:srgbClr val="000000"/>
                </a:solidFill>
                <a:latin typeface="Gill Sans"/>
                <a:ea typeface="Gill Sans"/>
              </a:rPr>
              <a:t>two</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curves</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don’t</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overlap</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at</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all</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means</a:t>
            </a:r>
            <a:r>
              <a:rPr lang="en-US" altLang="zh-CN" sz="1500" spc="-10" dirty="0">
                <a:solidFill>
                  <a:srgbClr val="000000"/>
                </a:solidFill>
                <a:latin typeface="Gill Sans"/>
                <a:cs typeface="Gill Sans"/>
              </a:rPr>
              <a:t> </a:t>
            </a:r>
            <a:r>
              <a:rPr lang="en-US" altLang="zh-CN" sz="1500" dirty="0">
                <a:solidFill>
                  <a:srgbClr val="000000"/>
                </a:solidFill>
                <a:latin typeface="Gill Sans"/>
                <a:ea typeface="Gill Sans"/>
              </a:rPr>
              <a:t>model</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has</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an</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ideal</a:t>
            </a:r>
            <a:r>
              <a:rPr lang="en-US" altLang="zh-CN" sz="1500" spc="-15" dirty="0">
                <a:solidFill>
                  <a:srgbClr val="000000"/>
                </a:solidFill>
                <a:latin typeface="Gill Sans"/>
                <a:cs typeface="Gill Sans"/>
              </a:rPr>
              <a:t> </a:t>
            </a:r>
            <a:r>
              <a:rPr lang="en-US" altLang="zh-CN" sz="1500" dirty="0">
                <a:solidFill>
                  <a:srgbClr val="000000"/>
                </a:solidFill>
                <a:latin typeface="Gill Sans"/>
                <a:ea typeface="Gill Sans"/>
              </a:rPr>
              <a:t>measure</a:t>
            </a:r>
            <a:r>
              <a:rPr lang="en-US" altLang="zh-CN" sz="1500" spc="-20" dirty="0">
                <a:solidFill>
                  <a:srgbClr val="000000"/>
                </a:solidFill>
                <a:latin typeface="Gill Sans"/>
                <a:cs typeface="Gill Sans"/>
              </a:rPr>
              <a:t> </a:t>
            </a:r>
            <a:r>
              <a:rPr lang="en-US" altLang="zh-CN" sz="1500" dirty="0">
                <a:solidFill>
                  <a:srgbClr val="000000"/>
                </a:solidFill>
                <a:latin typeface="Gill Sans"/>
                <a:ea typeface="Gill Sans"/>
              </a:rPr>
              <a:t>of</a:t>
            </a:r>
          </a:p>
          <a:p>
            <a:pPr marL="0" indent="200501">
              <a:lnSpc>
                <a:spcPct val="100000"/>
              </a:lnSpc>
              <a:spcBef>
                <a:spcPts val="155"/>
              </a:spcBef>
            </a:pPr>
            <a:r>
              <a:rPr lang="en-US" altLang="zh-CN" sz="1500" dirty="0">
                <a:solidFill>
                  <a:srgbClr val="000000"/>
                </a:solidFill>
                <a:latin typeface="Gill Sans"/>
                <a:ea typeface="Gill Sans"/>
              </a:rPr>
              <a:t>separability.</a:t>
            </a:r>
            <a:r>
              <a:rPr lang="en-US" altLang="zh-CN" sz="1500" spc="-60" dirty="0">
                <a:solidFill>
                  <a:srgbClr val="000000"/>
                </a:solidFill>
                <a:latin typeface="Gill Sans"/>
                <a:cs typeface="Gill Sans"/>
              </a:rPr>
              <a:t> </a:t>
            </a:r>
            <a:r>
              <a:rPr lang="en-US" altLang="zh-CN" sz="1500" dirty="0">
                <a:solidFill>
                  <a:srgbClr val="000000"/>
                </a:solidFill>
                <a:latin typeface="Gill Sans"/>
                <a:ea typeface="Gill Sans"/>
              </a:rPr>
              <a:t>It</a:t>
            </a:r>
            <a:r>
              <a:rPr lang="en-US" altLang="zh-CN" sz="1500" spc="-65" dirty="0">
                <a:solidFill>
                  <a:srgbClr val="000000"/>
                </a:solidFill>
                <a:latin typeface="Gill Sans"/>
                <a:cs typeface="Gill Sans"/>
              </a:rPr>
              <a:t> </a:t>
            </a:r>
            <a:r>
              <a:rPr lang="en-US" altLang="zh-CN" sz="1500" dirty="0">
                <a:solidFill>
                  <a:srgbClr val="000000"/>
                </a:solidFill>
                <a:latin typeface="Gill Sans"/>
                <a:ea typeface="Gill Sans"/>
              </a:rPr>
              <a:t>is</a:t>
            </a:r>
            <a:r>
              <a:rPr lang="en-US" altLang="zh-CN" sz="1500" spc="-65" dirty="0">
                <a:solidFill>
                  <a:srgbClr val="000000"/>
                </a:solidFill>
                <a:latin typeface="Gill Sans"/>
                <a:cs typeface="Gill Sans"/>
              </a:rPr>
              <a:t> </a:t>
            </a:r>
            <a:r>
              <a:rPr lang="en-US" altLang="zh-CN" sz="1500" dirty="0">
                <a:solidFill>
                  <a:srgbClr val="000000"/>
                </a:solidFill>
                <a:latin typeface="Gill Sans"/>
                <a:ea typeface="Gill Sans"/>
              </a:rPr>
              <a:t>perfectly</a:t>
            </a:r>
            <a:r>
              <a:rPr lang="en-US" altLang="zh-CN" sz="1500" spc="-60" dirty="0">
                <a:solidFill>
                  <a:srgbClr val="000000"/>
                </a:solidFill>
                <a:latin typeface="Gill Sans"/>
                <a:cs typeface="Gill Sans"/>
              </a:rPr>
              <a:t> </a:t>
            </a:r>
            <a:r>
              <a:rPr lang="en-US" altLang="zh-CN" sz="1500" dirty="0">
                <a:solidFill>
                  <a:srgbClr val="000000"/>
                </a:solidFill>
                <a:latin typeface="Gill Sans"/>
                <a:ea typeface="Gill Sans"/>
              </a:rPr>
              <a:t>able</a:t>
            </a:r>
            <a:r>
              <a:rPr lang="en-US" altLang="zh-CN" sz="1500" spc="-65" dirty="0">
                <a:solidFill>
                  <a:srgbClr val="000000"/>
                </a:solidFill>
                <a:latin typeface="Gill Sans"/>
                <a:cs typeface="Gill Sans"/>
              </a:rPr>
              <a:t> </a:t>
            </a:r>
            <a:r>
              <a:rPr lang="en-US" altLang="zh-CN" sz="1500" dirty="0">
                <a:solidFill>
                  <a:srgbClr val="000000"/>
                </a:solidFill>
                <a:latin typeface="Gill Sans"/>
                <a:ea typeface="Gill Sans"/>
              </a:rPr>
              <a:t>to</a:t>
            </a:r>
            <a:r>
              <a:rPr lang="en-US" altLang="zh-CN" sz="1500" spc="-65" dirty="0">
                <a:solidFill>
                  <a:srgbClr val="000000"/>
                </a:solidFill>
                <a:latin typeface="Gill Sans"/>
                <a:cs typeface="Gill Sans"/>
              </a:rPr>
              <a:t> </a:t>
            </a:r>
            <a:r>
              <a:rPr lang="en-US" altLang="zh-CN" sz="1500" dirty="0">
                <a:solidFill>
                  <a:srgbClr val="000000"/>
                </a:solidFill>
                <a:latin typeface="Gill Sans"/>
                <a:ea typeface="Gill Sans"/>
              </a:rPr>
              <a:t>distinguish</a:t>
            </a:r>
            <a:r>
              <a:rPr lang="en-US" altLang="zh-CN" sz="1500" spc="-60" dirty="0">
                <a:solidFill>
                  <a:srgbClr val="000000"/>
                </a:solidFill>
                <a:latin typeface="Gill Sans"/>
                <a:cs typeface="Gill Sans"/>
              </a:rPr>
              <a:t> </a:t>
            </a:r>
            <a:r>
              <a:rPr lang="en-US" altLang="zh-CN" sz="1500" dirty="0">
                <a:solidFill>
                  <a:srgbClr val="000000"/>
                </a:solidFill>
                <a:latin typeface="Gill Sans"/>
                <a:ea typeface="Gill Sans"/>
              </a:rPr>
              <a:t>between</a:t>
            </a:r>
            <a:r>
              <a:rPr lang="en-US" altLang="zh-CN" sz="1500" spc="-65" dirty="0">
                <a:solidFill>
                  <a:srgbClr val="000000"/>
                </a:solidFill>
                <a:latin typeface="Gill Sans"/>
                <a:cs typeface="Gill Sans"/>
              </a:rPr>
              <a:t> </a:t>
            </a:r>
            <a:r>
              <a:rPr lang="en-US" altLang="zh-CN" sz="1500" dirty="0">
                <a:solidFill>
                  <a:srgbClr val="000000"/>
                </a:solidFill>
                <a:latin typeface="Gill Sans"/>
                <a:ea typeface="Gill Sans"/>
              </a:rPr>
              <a:t>positive</a:t>
            </a:r>
            <a:r>
              <a:rPr lang="en-US" altLang="zh-CN" sz="1500" spc="-65" dirty="0">
                <a:solidFill>
                  <a:srgbClr val="000000"/>
                </a:solidFill>
                <a:latin typeface="Gill Sans"/>
                <a:cs typeface="Gill Sans"/>
              </a:rPr>
              <a:t> </a:t>
            </a:r>
            <a:r>
              <a:rPr lang="en-US" altLang="zh-CN" sz="1500" dirty="0">
                <a:solidFill>
                  <a:srgbClr val="000000"/>
                </a:solidFill>
                <a:latin typeface="Gill Sans"/>
                <a:ea typeface="Gill Sans"/>
              </a:rPr>
              <a:t>class</a:t>
            </a:r>
            <a:r>
              <a:rPr lang="en-US" altLang="zh-CN" sz="1500" spc="-60" dirty="0">
                <a:solidFill>
                  <a:srgbClr val="000000"/>
                </a:solidFill>
                <a:latin typeface="Gill Sans"/>
                <a:cs typeface="Gill Sans"/>
              </a:rPr>
              <a:t> </a:t>
            </a:r>
            <a:r>
              <a:rPr lang="en-US" altLang="zh-CN" sz="1500" dirty="0">
                <a:solidFill>
                  <a:srgbClr val="000000"/>
                </a:solidFill>
                <a:latin typeface="Gill Sans"/>
                <a:ea typeface="Gill Sans"/>
              </a:rPr>
              <a:t>and</a:t>
            </a:r>
            <a:r>
              <a:rPr lang="en-US" altLang="zh-CN" sz="1500" spc="-65" dirty="0">
                <a:solidFill>
                  <a:srgbClr val="000000"/>
                </a:solidFill>
                <a:latin typeface="Gill Sans"/>
                <a:cs typeface="Gill Sans"/>
              </a:rPr>
              <a:t> </a:t>
            </a:r>
            <a:r>
              <a:rPr lang="en-US" altLang="zh-CN" sz="1500" dirty="0">
                <a:solidFill>
                  <a:srgbClr val="000000"/>
                </a:solidFill>
                <a:latin typeface="Gill Sans"/>
                <a:ea typeface="Gill Sans"/>
              </a:rPr>
              <a:t>negative</a:t>
            </a:r>
            <a:r>
              <a:rPr lang="en-US" altLang="zh-CN" sz="1500" spc="-70" dirty="0">
                <a:solidFill>
                  <a:srgbClr val="000000"/>
                </a:solidFill>
                <a:latin typeface="Gill Sans"/>
                <a:cs typeface="Gill Sans"/>
              </a:rPr>
              <a:t> </a:t>
            </a:r>
            <a:r>
              <a:rPr lang="en-US" altLang="zh-CN" sz="1500" dirty="0">
                <a:solidFill>
                  <a:srgbClr val="000000"/>
                </a:solidFill>
                <a:latin typeface="Gill Sans"/>
                <a:ea typeface="Gill Sans"/>
              </a:rPr>
              <a:t>class.</a:t>
            </a:r>
          </a:p>
          <a:p>
            <a:pPr>
              <a:lnSpc>
                <a:spcPts val="955"/>
              </a:lnSpc>
            </a:pPr>
            <a:endParaRPr lang="en-US" dirty="0"/>
          </a:p>
          <a:p>
            <a:pPr marL="200501" indent="-200501" hangingPunct="0">
              <a:lnSpc>
                <a:spcPct val="109166"/>
              </a:lnSpc>
            </a:pPr>
            <a:r>
              <a:rPr lang="en-US" altLang="zh-CN" sz="1500" dirty="0">
                <a:solidFill>
                  <a:srgbClr val="B61D41"/>
                </a:solidFill>
                <a:latin typeface="Arial"/>
                <a:ea typeface="Arial"/>
              </a:rPr>
              <a:t>•</a:t>
            </a:r>
            <a:r>
              <a:rPr lang="en-US" altLang="zh-CN" sz="1500" spc="-45" dirty="0">
                <a:solidFill>
                  <a:srgbClr val="B61D41"/>
                </a:solidFill>
                <a:latin typeface="Arial"/>
                <a:cs typeface="Arial"/>
              </a:rPr>
              <a:t>  </a:t>
            </a:r>
            <a:r>
              <a:rPr lang="en-US" altLang="zh-CN" sz="1500" dirty="0">
                <a:solidFill>
                  <a:srgbClr val="000000"/>
                </a:solidFill>
                <a:latin typeface="Gill Sans"/>
                <a:ea typeface="Gill Sans"/>
              </a:rPr>
              <a:t>When</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two</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distributions</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overlap,</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we</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introduce</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type</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1</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and</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type</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2</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errors.</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Depending</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upon</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the</a:t>
            </a:r>
            <a:r>
              <a:rPr lang="en-US" altLang="zh-CN" sz="1500" spc="-50" dirty="0">
                <a:solidFill>
                  <a:srgbClr val="000000"/>
                </a:solidFill>
                <a:latin typeface="Gill Sans"/>
                <a:cs typeface="Gill Sans"/>
              </a:rPr>
              <a:t> </a:t>
            </a:r>
            <a:r>
              <a:rPr lang="en-US" altLang="zh-CN" sz="1500" dirty="0">
                <a:solidFill>
                  <a:srgbClr val="000000"/>
                </a:solidFill>
                <a:latin typeface="Gill Sans"/>
                <a:ea typeface="Gill Sans"/>
              </a:rPr>
              <a:t>threshold,</a:t>
            </a:r>
            <a:r>
              <a:rPr lang="en-US" altLang="zh-CN" sz="1500" dirty="0">
                <a:solidFill>
                  <a:srgbClr val="000000"/>
                </a:solidFill>
                <a:latin typeface="Gill Sans"/>
                <a:cs typeface="Gill Sans"/>
              </a:rPr>
              <a:t> </a:t>
            </a:r>
            <a:r>
              <a:rPr lang="en-US" altLang="zh-CN" sz="1500" dirty="0">
                <a:solidFill>
                  <a:srgbClr val="000000"/>
                </a:solidFill>
                <a:latin typeface="Gill Sans"/>
                <a:ea typeface="Gill Sans"/>
              </a:rPr>
              <a:t>we</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can</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minimize</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or</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maximize</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them.When</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AUC</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is</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0.7,</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it</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means</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there</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is</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a</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70%</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chance</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that</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the</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model</a:t>
            </a:r>
            <a:r>
              <a:rPr lang="en-US" altLang="zh-CN" sz="1500" dirty="0">
                <a:solidFill>
                  <a:srgbClr val="000000"/>
                </a:solidFill>
                <a:latin typeface="Gill Sans"/>
                <a:cs typeface="Gill Sans"/>
              </a:rPr>
              <a:t> </a:t>
            </a:r>
            <a:r>
              <a:rPr lang="en-US" altLang="zh-CN" sz="1500" dirty="0">
                <a:solidFill>
                  <a:srgbClr val="000000"/>
                </a:solidFill>
                <a:latin typeface="Gill Sans"/>
                <a:ea typeface="Gill Sans"/>
              </a:rPr>
              <a:t>will</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be</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able</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to</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distinguish</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between</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positive</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class</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and</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negative</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class.</a:t>
            </a:r>
          </a:p>
          <a:p>
            <a:pPr>
              <a:lnSpc>
                <a:spcPts val="989"/>
              </a:lnSpc>
            </a:pPr>
            <a:endParaRPr lang="en-US" dirty="0"/>
          </a:p>
          <a:p>
            <a:pPr marL="0">
              <a:lnSpc>
                <a:spcPct val="100000"/>
              </a:lnSpc>
            </a:pPr>
            <a:r>
              <a:rPr lang="en-US" altLang="zh-CN" sz="1500" dirty="0">
                <a:solidFill>
                  <a:srgbClr val="B61D41"/>
                </a:solidFill>
                <a:latin typeface="Arial"/>
                <a:ea typeface="Arial"/>
              </a:rPr>
              <a:t>•</a:t>
            </a:r>
            <a:r>
              <a:rPr lang="en-US" altLang="zh-CN" sz="1500" spc="-30" dirty="0">
                <a:solidFill>
                  <a:srgbClr val="B61D41"/>
                </a:solidFill>
                <a:latin typeface="Arial"/>
                <a:cs typeface="Arial"/>
              </a:rPr>
              <a:t>  </a:t>
            </a:r>
            <a:r>
              <a:rPr lang="en-US" altLang="zh-CN" sz="1500" dirty="0">
                <a:solidFill>
                  <a:srgbClr val="000000"/>
                </a:solidFill>
                <a:latin typeface="Gill Sans"/>
                <a:ea typeface="Gill Sans"/>
              </a:rPr>
              <a:t>This</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is</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the</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worst</a:t>
            </a:r>
            <a:r>
              <a:rPr lang="en-US" altLang="zh-CN" sz="1500" spc="-30" dirty="0">
                <a:solidFill>
                  <a:srgbClr val="000000"/>
                </a:solidFill>
                <a:latin typeface="Gill Sans"/>
                <a:cs typeface="Gill Sans"/>
              </a:rPr>
              <a:t> </a:t>
            </a:r>
            <a:r>
              <a:rPr lang="en-US" altLang="zh-CN" sz="1500" dirty="0">
                <a:solidFill>
                  <a:srgbClr val="000000"/>
                </a:solidFill>
                <a:latin typeface="Gill Sans"/>
                <a:ea typeface="Gill Sans"/>
              </a:rPr>
              <a:t>situation.When</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AUC</a:t>
            </a:r>
            <a:r>
              <a:rPr lang="en-US" altLang="zh-CN" sz="1500" spc="-30" dirty="0">
                <a:solidFill>
                  <a:srgbClr val="000000"/>
                </a:solidFill>
                <a:latin typeface="Gill Sans"/>
                <a:cs typeface="Gill Sans"/>
              </a:rPr>
              <a:t> </a:t>
            </a:r>
            <a:r>
              <a:rPr lang="en-US" altLang="zh-CN" sz="1500" dirty="0">
                <a:solidFill>
                  <a:srgbClr val="000000"/>
                </a:solidFill>
                <a:latin typeface="Gill Sans"/>
                <a:ea typeface="Gill Sans"/>
              </a:rPr>
              <a:t>is</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approximately</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0.5,</a:t>
            </a:r>
            <a:r>
              <a:rPr lang="en-US" altLang="zh-CN" sz="1500" spc="-30" dirty="0">
                <a:solidFill>
                  <a:srgbClr val="000000"/>
                </a:solidFill>
                <a:latin typeface="Gill Sans"/>
                <a:cs typeface="Gill Sans"/>
              </a:rPr>
              <a:t> </a:t>
            </a:r>
            <a:r>
              <a:rPr lang="en-US" altLang="zh-CN" sz="1500" dirty="0">
                <a:solidFill>
                  <a:srgbClr val="000000"/>
                </a:solidFill>
                <a:latin typeface="Gill Sans"/>
                <a:ea typeface="Gill Sans"/>
              </a:rPr>
              <a:t>the</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model</a:t>
            </a:r>
            <a:r>
              <a:rPr lang="en-US" altLang="zh-CN" sz="1500" spc="-30" dirty="0">
                <a:solidFill>
                  <a:srgbClr val="000000"/>
                </a:solidFill>
                <a:latin typeface="Gill Sans"/>
                <a:cs typeface="Gill Sans"/>
              </a:rPr>
              <a:t> </a:t>
            </a:r>
            <a:r>
              <a:rPr lang="en-US" altLang="zh-CN" sz="1500" dirty="0">
                <a:solidFill>
                  <a:srgbClr val="000000"/>
                </a:solidFill>
                <a:latin typeface="Gill Sans"/>
                <a:ea typeface="Gill Sans"/>
              </a:rPr>
              <a:t>has</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no</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discrimination</a:t>
            </a:r>
            <a:r>
              <a:rPr lang="en-US" altLang="zh-CN" sz="1500" spc="-30" dirty="0">
                <a:solidFill>
                  <a:srgbClr val="000000"/>
                </a:solidFill>
                <a:latin typeface="Gill Sans"/>
                <a:cs typeface="Gill Sans"/>
              </a:rPr>
              <a:t> </a:t>
            </a:r>
            <a:r>
              <a:rPr lang="en-US" altLang="zh-CN" sz="1500" dirty="0">
                <a:solidFill>
                  <a:srgbClr val="000000"/>
                </a:solidFill>
                <a:latin typeface="Gill Sans"/>
                <a:ea typeface="Gill Sans"/>
              </a:rPr>
              <a:t>capacity</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to</a:t>
            </a:r>
          </a:p>
          <a:p>
            <a:pPr marL="0" indent="200501">
              <a:lnSpc>
                <a:spcPct val="100000"/>
              </a:lnSpc>
              <a:spcBef>
                <a:spcPts val="160"/>
              </a:spcBef>
            </a:pPr>
            <a:r>
              <a:rPr lang="en-US" altLang="zh-CN" sz="1500" dirty="0">
                <a:solidFill>
                  <a:srgbClr val="000000"/>
                </a:solidFill>
                <a:latin typeface="Gill Sans"/>
                <a:ea typeface="Gill Sans"/>
              </a:rPr>
              <a:t>distinguish</a:t>
            </a:r>
            <a:r>
              <a:rPr lang="en-US" altLang="zh-CN" sz="1500" spc="-55" dirty="0">
                <a:solidFill>
                  <a:srgbClr val="000000"/>
                </a:solidFill>
                <a:latin typeface="Gill Sans"/>
                <a:cs typeface="Gill Sans"/>
              </a:rPr>
              <a:t> </a:t>
            </a:r>
            <a:r>
              <a:rPr lang="en-US" altLang="zh-CN" sz="1500" dirty="0">
                <a:solidFill>
                  <a:srgbClr val="000000"/>
                </a:solidFill>
                <a:latin typeface="Gill Sans"/>
                <a:ea typeface="Gill Sans"/>
              </a:rPr>
              <a:t>between</a:t>
            </a:r>
            <a:r>
              <a:rPr lang="en-US" altLang="zh-CN" sz="1500" spc="-55" dirty="0">
                <a:solidFill>
                  <a:srgbClr val="000000"/>
                </a:solidFill>
                <a:latin typeface="Gill Sans"/>
                <a:cs typeface="Gill Sans"/>
              </a:rPr>
              <a:t> </a:t>
            </a:r>
            <a:r>
              <a:rPr lang="en-US" altLang="zh-CN" sz="1500" dirty="0">
                <a:solidFill>
                  <a:srgbClr val="000000"/>
                </a:solidFill>
                <a:latin typeface="Gill Sans"/>
                <a:ea typeface="Gill Sans"/>
              </a:rPr>
              <a:t>positive</a:t>
            </a:r>
            <a:r>
              <a:rPr lang="en-US" altLang="zh-CN" sz="1500" spc="-55" dirty="0">
                <a:solidFill>
                  <a:srgbClr val="000000"/>
                </a:solidFill>
                <a:latin typeface="Gill Sans"/>
                <a:cs typeface="Gill Sans"/>
              </a:rPr>
              <a:t> </a:t>
            </a:r>
            <a:r>
              <a:rPr lang="en-US" altLang="zh-CN" sz="1500" dirty="0">
                <a:solidFill>
                  <a:srgbClr val="000000"/>
                </a:solidFill>
                <a:latin typeface="Gill Sans"/>
                <a:ea typeface="Gill Sans"/>
              </a:rPr>
              <a:t>class</a:t>
            </a:r>
            <a:r>
              <a:rPr lang="en-US" altLang="zh-CN" sz="1500" spc="-60" dirty="0">
                <a:solidFill>
                  <a:srgbClr val="000000"/>
                </a:solidFill>
                <a:latin typeface="Gill Sans"/>
                <a:cs typeface="Gill Sans"/>
              </a:rPr>
              <a:t> </a:t>
            </a:r>
            <a:r>
              <a:rPr lang="en-US" altLang="zh-CN" sz="1500" dirty="0">
                <a:solidFill>
                  <a:srgbClr val="000000"/>
                </a:solidFill>
                <a:latin typeface="Gill Sans"/>
                <a:ea typeface="Gill Sans"/>
              </a:rPr>
              <a:t>and</a:t>
            </a:r>
            <a:r>
              <a:rPr lang="en-US" altLang="zh-CN" sz="1500" spc="-55" dirty="0">
                <a:solidFill>
                  <a:srgbClr val="000000"/>
                </a:solidFill>
                <a:latin typeface="Gill Sans"/>
                <a:cs typeface="Gill Sans"/>
              </a:rPr>
              <a:t> </a:t>
            </a:r>
            <a:r>
              <a:rPr lang="en-US" altLang="zh-CN" sz="1500" dirty="0">
                <a:solidFill>
                  <a:srgbClr val="000000"/>
                </a:solidFill>
                <a:latin typeface="Gill Sans"/>
                <a:ea typeface="Gill Sans"/>
              </a:rPr>
              <a:t>negative</a:t>
            </a:r>
            <a:r>
              <a:rPr lang="en-US" altLang="zh-CN" sz="1500" spc="-60" dirty="0">
                <a:solidFill>
                  <a:srgbClr val="000000"/>
                </a:solidFill>
                <a:latin typeface="Gill Sans"/>
                <a:cs typeface="Gill Sans"/>
              </a:rPr>
              <a:t> </a:t>
            </a:r>
            <a:r>
              <a:rPr lang="en-US" altLang="zh-CN" sz="1500" dirty="0">
                <a:solidFill>
                  <a:srgbClr val="000000"/>
                </a:solidFill>
                <a:latin typeface="Gill Sans"/>
                <a:ea typeface="Gill Sans"/>
              </a:rPr>
              <a:t>class.</a:t>
            </a:r>
          </a:p>
          <a:p>
            <a:pPr>
              <a:lnSpc>
                <a:spcPts val="1040"/>
              </a:lnSpc>
            </a:pPr>
            <a:endParaRPr lang="en-US" dirty="0"/>
          </a:p>
          <a:p>
            <a:pPr marL="0">
              <a:lnSpc>
                <a:spcPct val="100000"/>
              </a:lnSpc>
            </a:pPr>
            <a:r>
              <a:rPr lang="en-US" altLang="zh-CN" sz="1500" dirty="0">
                <a:solidFill>
                  <a:srgbClr val="B61D41"/>
                </a:solidFill>
                <a:latin typeface="Arial"/>
                <a:ea typeface="Arial"/>
              </a:rPr>
              <a:t>•</a:t>
            </a:r>
            <a:r>
              <a:rPr lang="en-US" altLang="zh-CN" sz="1500" spc="-45" dirty="0">
                <a:solidFill>
                  <a:srgbClr val="B61D41"/>
                </a:solidFill>
                <a:latin typeface="Arial"/>
                <a:cs typeface="Arial"/>
              </a:rPr>
              <a:t>  </a:t>
            </a:r>
            <a:r>
              <a:rPr lang="en-US" altLang="zh-CN" sz="1500" dirty="0">
                <a:solidFill>
                  <a:srgbClr val="000000"/>
                </a:solidFill>
                <a:latin typeface="Gill Sans"/>
                <a:ea typeface="Gill Sans"/>
              </a:rPr>
              <a:t>When</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AUC</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is</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approximately</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0,</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the</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model</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is</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actually</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reciprocating</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the</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classes.</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It</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means</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the</a:t>
            </a:r>
            <a:r>
              <a:rPr lang="en-US" altLang="zh-CN" sz="1500" spc="-45" dirty="0">
                <a:solidFill>
                  <a:srgbClr val="000000"/>
                </a:solidFill>
                <a:latin typeface="Gill Sans"/>
                <a:cs typeface="Gill Sans"/>
              </a:rPr>
              <a:t> </a:t>
            </a:r>
            <a:r>
              <a:rPr lang="en-US" altLang="zh-CN" sz="1500" dirty="0">
                <a:solidFill>
                  <a:srgbClr val="000000"/>
                </a:solidFill>
                <a:latin typeface="Gill Sans"/>
                <a:ea typeface="Gill Sans"/>
              </a:rPr>
              <a:t>model</a:t>
            </a:r>
            <a:r>
              <a:rPr lang="en-US" altLang="zh-CN" sz="1500" spc="-50" dirty="0">
                <a:solidFill>
                  <a:srgbClr val="000000"/>
                </a:solidFill>
                <a:latin typeface="Gill Sans"/>
                <a:cs typeface="Gill Sans"/>
              </a:rPr>
              <a:t> </a:t>
            </a:r>
            <a:r>
              <a:rPr lang="en-US" altLang="zh-CN" sz="1500" dirty="0">
                <a:solidFill>
                  <a:srgbClr val="000000"/>
                </a:solidFill>
                <a:latin typeface="Gill Sans"/>
                <a:ea typeface="Gill Sans"/>
              </a:rPr>
              <a:t>is</a:t>
            </a:r>
          </a:p>
          <a:p>
            <a:pPr marL="0" indent="200501">
              <a:lnSpc>
                <a:spcPct val="100000"/>
              </a:lnSpc>
              <a:spcBef>
                <a:spcPts val="180"/>
              </a:spcBef>
            </a:pPr>
            <a:r>
              <a:rPr lang="en-US" altLang="zh-CN" sz="1500" dirty="0">
                <a:solidFill>
                  <a:srgbClr val="000000"/>
                </a:solidFill>
                <a:latin typeface="Gill Sans"/>
                <a:ea typeface="Gill Sans"/>
              </a:rPr>
              <a:t>predicting</a:t>
            </a:r>
            <a:r>
              <a:rPr lang="en-US" altLang="zh-CN" sz="1500" spc="-30" dirty="0">
                <a:solidFill>
                  <a:srgbClr val="000000"/>
                </a:solidFill>
                <a:latin typeface="Gill Sans"/>
                <a:cs typeface="Gill Sans"/>
              </a:rPr>
              <a:t> </a:t>
            </a:r>
            <a:r>
              <a:rPr lang="en-US" altLang="zh-CN" sz="1500" dirty="0">
                <a:solidFill>
                  <a:srgbClr val="000000"/>
                </a:solidFill>
                <a:latin typeface="Gill Sans"/>
                <a:ea typeface="Gill Sans"/>
              </a:rPr>
              <a:t>a</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negative</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class</a:t>
            </a:r>
            <a:r>
              <a:rPr lang="en-US" altLang="zh-CN" sz="1500" spc="-30" dirty="0">
                <a:solidFill>
                  <a:srgbClr val="000000"/>
                </a:solidFill>
                <a:latin typeface="Gill Sans"/>
                <a:cs typeface="Gill Sans"/>
              </a:rPr>
              <a:t> </a:t>
            </a:r>
            <a:r>
              <a:rPr lang="en-US" altLang="zh-CN" sz="1500" dirty="0">
                <a:solidFill>
                  <a:srgbClr val="000000"/>
                </a:solidFill>
                <a:latin typeface="Gill Sans"/>
                <a:ea typeface="Gill Sans"/>
              </a:rPr>
              <a:t>as</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a</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positive</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class</a:t>
            </a:r>
            <a:r>
              <a:rPr lang="en-US" altLang="zh-CN" sz="1500" spc="-30" dirty="0">
                <a:solidFill>
                  <a:srgbClr val="000000"/>
                </a:solidFill>
                <a:latin typeface="Gill Sans"/>
                <a:cs typeface="Gill Sans"/>
              </a:rPr>
              <a:t> </a:t>
            </a:r>
            <a:r>
              <a:rPr lang="en-US" altLang="zh-CN" sz="1500" dirty="0">
                <a:solidFill>
                  <a:srgbClr val="000000"/>
                </a:solidFill>
                <a:latin typeface="Gill Sans"/>
                <a:ea typeface="Gill Sans"/>
              </a:rPr>
              <a:t>and</a:t>
            </a:r>
            <a:r>
              <a:rPr lang="en-US" altLang="zh-CN" sz="1500" spc="-35" dirty="0">
                <a:solidFill>
                  <a:srgbClr val="000000"/>
                </a:solidFill>
                <a:latin typeface="Gill Sans"/>
                <a:cs typeface="Gill Sans"/>
              </a:rPr>
              <a:t> </a:t>
            </a:r>
            <a:r>
              <a:rPr lang="en-US" altLang="zh-CN" sz="1500" dirty="0">
                <a:solidFill>
                  <a:srgbClr val="000000"/>
                </a:solidFill>
                <a:latin typeface="Gill Sans"/>
                <a:ea typeface="Gill Sans"/>
              </a:rPr>
              <a:t>vice</a:t>
            </a:r>
            <a:r>
              <a:rPr lang="en-US" altLang="zh-CN" sz="1500" spc="-40" dirty="0">
                <a:solidFill>
                  <a:srgbClr val="000000"/>
                </a:solidFill>
                <a:latin typeface="Gill Sans"/>
                <a:cs typeface="Gill Sans"/>
              </a:rPr>
              <a:t> </a:t>
            </a:r>
            <a:r>
              <a:rPr lang="en-US" altLang="zh-CN" sz="1500" dirty="0">
                <a:solidFill>
                  <a:srgbClr val="000000"/>
                </a:solidFill>
                <a:latin typeface="Gill Sans"/>
                <a:ea typeface="Gill Sans"/>
              </a:rPr>
              <a:t>versa.</a:t>
            </a:r>
          </a:p>
        </p:txBody>
      </p:sp>
      <p:sp>
        <p:nvSpPr>
          <p:cNvPr id="68" name="TextBox 68"/>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70"/>
          <p:cNvPicPr>
            <a:picLocks noChangeAspect="1"/>
          </p:cNvPicPr>
          <p:nvPr/>
        </p:nvPicPr>
        <p:blipFill>
          <a:blip r:embed="rId2"/>
          <a:stretch>
            <a:fillRect/>
          </a:stretch>
        </p:blipFill>
        <p:spPr>
          <a:xfrm>
            <a:off x="0" y="762000"/>
            <a:ext cx="10698480" cy="6035040"/>
          </a:xfrm>
          <a:prstGeom prst="rect">
            <a:avLst/>
          </a:prstGeom>
        </p:spPr>
      </p:pic>
      <p:sp>
        <p:nvSpPr>
          <p:cNvPr id="2" name="TextBox 70"/>
          <p:cNvSpPr txBox="1"/>
          <p:nvPr/>
        </p:nvSpPr>
        <p:spPr>
          <a:xfrm>
            <a:off x="1353829" y="1478561"/>
            <a:ext cx="8086460" cy="3657662"/>
          </a:xfrm>
          <a:prstGeom prst="rect">
            <a:avLst/>
          </a:prstGeom>
          <a:noFill/>
        </p:spPr>
        <p:txBody>
          <a:bodyPr wrap="square" lIns="0" tIns="0" rIns="0" bIns="0" rtlCol="0">
            <a:spAutoFit/>
          </a:bodyPr>
          <a:lstStyle/>
          <a:p>
            <a:pPr marL="0">
              <a:lnSpc>
                <a:spcPct val="100000"/>
              </a:lnSpc>
            </a:pPr>
            <a:r>
              <a:rPr lang="en-US" altLang="zh-CN" sz="2800" spc="-10" dirty="0">
                <a:solidFill>
                  <a:srgbClr val="000000"/>
                </a:solidFill>
                <a:latin typeface="Gill Sans"/>
                <a:ea typeface="Gill Sans"/>
              </a:rPr>
              <a:t>OVERFITTING</a:t>
            </a:r>
            <a:r>
              <a:rPr lang="en-US" altLang="zh-CN" sz="2800" spc="95" dirty="0">
                <a:solidFill>
                  <a:srgbClr val="000000"/>
                </a:solidFill>
                <a:latin typeface="Gill Sans"/>
                <a:cs typeface="Gill Sans"/>
              </a:rPr>
              <a:t> </a:t>
            </a:r>
            <a:r>
              <a:rPr lang="en-US" altLang="zh-CN" sz="2800" spc="-10" dirty="0">
                <a:solidFill>
                  <a:srgbClr val="000000"/>
                </a:solidFill>
                <a:latin typeface="Gill Sans"/>
                <a:ea typeface="Gill Sans"/>
              </a:rPr>
              <a:t>(1/2)</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a:p>
            <a:pPr marL="0">
              <a:lnSpc>
                <a:spcPct val="100000"/>
              </a:lnSpc>
            </a:pPr>
            <a:r>
              <a:rPr lang="en-US" altLang="zh-CN" sz="1750" dirty="0">
                <a:solidFill>
                  <a:srgbClr val="B61D41"/>
                </a:solidFill>
                <a:latin typeface="Arial"/>
                <a:ea typeface="Arial"/>
              </a:rPr>
              <a:t>•</a:t>
            </a:r>
            <a:r>
              <a:rPr lang="en-US" altLang="zh-CN" sz="1750" spc="25" dirty="0">
                <a:solidFill>
                  <a:srgbClr val="B61D41"/>
                </a:solidFill>
                <a:latin typeface="Arial"/>
                <a:cs typeface="Arial"/>
              </a:rPr>
              <a:t> </a:t>
            </a:r>
            <a:r>
              <a:rPr lang="en-US" altLang="zh-CN" sz="1750" dirty="0">
                <a:solidFill>
                  <a:srgbClr val="000000"/>
                </a:solidFill>
                <a:latin typeface="Gill Sans"/>
                <a:ea typeface="Gill Sans"/>
              </a:rPr>
              <a:t>Overfitting</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refers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models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training</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data</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too</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well.</a:t>
            </a:r>
          </a:p>
          <a:p>
            <a:pPr>
              <a:lnSpc>
                <a:spcPts val="1310"/>
              </a:lnSpc>
            </a:pPr>
            <a:endParaRPr lang="en-US" dirty="0"/>
          </a:p>
          <a:p>
            <a:pPr marL="0">
              <a:lnSpc>
                <a:spcPct val="100000"/>
              </a:lnSpc>
            </a:pPr>
            <a:r>
              <a:rPr lang="en-US" altLang="zh-CN" sz="1750" dirty="0">
                <a:solidFill>
                  <a:srgbClr val="B61D41"/>
                </a:solidFill>
                <a:latin typeface="Arial"/>
                <a:ea typeface="Arial"/>
              </a:rPr>
              <a:t>•</a:t>
            </a:r>
            <a:r>
              <a:rPr lang="en-US" altLang="zh-CN" sz="1750" spc="25" dirty="0">
                <a:solidFill>
                  <a:srgbClr val="B61D41"/>
                </a:solidFill>
                <a:latin typeface="Arial"/>
                <a:cs typeface="Arial"/>
              </a:rPr>
              <a:t> </a:t>
            </a:r>
            <a:r>
              <a:rPr lang="en-US" altLang="zh-CN" sz="1750" dirty="0">
                <a:solidFill>
                  <a:srgbClr val="000000"/>
                </a:solidFill>
                <a:latin typeface="Gill Sans"/>
                <a:ea typeface="Gill Sans"/>
              </a:rPr>
              <a:t>Overfitting</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happens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when</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learns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detail</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noise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training</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data</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the</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extent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negatively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impacts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performance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new</a:t>
            </a:r>
            <a:r>
              <a:rPr lang="en-US" altLang="zh-CN" sz="1750" spc="-155" dirty="0">
                <a:solidFill>
                  <a:srgbClr val="000000"/>
                </a:solidFill>
                <a:latin typeface="Gill Sans"/>
                <a:cs typeface="Gill Sans"/>
              </a:rPr>
              <a:t> </a:t>
            </a:r>
            <a:r>
              <a:rPr lang="en-US" altLang="zh-CN" sz="1750" dirty="0">
                <a:solidFill>
                  <a:srgbClr val="000000"/>
                </a:solidFill>
                <a:latin typeface="Gill Sans"/>
                <a:ea typeface="Gill Sans"/>
              </a:rPr>
              <a:t>data.</a:t>
            </a:r>
          </a:p>
          <a:p>
            <a:pPr>
              <a:lnSpc>
                <a:spcPts val="1290"/>
              </a:lnSpc>
            </a:pPr>
            <a:endParaRPr lang="en-US" dirty="0"/>
          </a:p>
          <a:p>
            <a:pPr marL="0">
              <a:lnSpc>
                <a:spcPct val="100000"/>
              </a:lnSpc>
            </a:pPr>
            <a:r>
              <a:rPr lang="en-US" altLang="zh-CN" sz="1750" dirty="0">
                <a:solidFill>
                  <a:srgbClr val="B61D41"/>
                </a:solidFill>
                <a:latin typeface="Arial"/>
                <a:ea typeface="Arial"/>
              </a:rPr>
              <a:t>•</a:t>
            </a:r>
            <a:r>
              <a:rPr lang="en-US" altLang="zh-CN" sz="1750" spc="25" dirty="0">
                <a:solidFill>
                  <a:srgbClr val="B61D41"/>
                </a:solidFill>
                <a:latin typeface="Arial"/>
                <a:cs typeface="Arial"/>
              </a:rPr>
              <a:t> </a:t>
            </a:r>
            <a:r>
              <a:rPr lang="en-US" altLang="zh-CN" sz="1750" dirty="0">
                <a:solidFill>
                  <a:srgbClr val="000000"/>
                </a:solidFill>
                <a:latin typeface="Gill Sans"/>
                <a:ea typeface="Gill Sans"/>
              </a:rPr>
              <a:t>This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means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noise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or</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random</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fluctuations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training</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data</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picked</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up</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and</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learned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concepts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by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model.</a:t>
            </a:r>
          </a:p>
          <a:p>
            <a:pPr>
              <a:lnSpc>
                <a:spcPts val="1310"/>
              </a:lnSpc>
            </a:pPr>
            <a:endParaRPr lang="en-US" dirty="0"/>
          </a:p>
          <a:p>
            <a:pPr marL="0">
              <a:lnSpc>
                <a:spcPct val="100000"/>
              </a:lnSpc>
            </a:pPr>
            <a:r>
              <a:rPr lang="en-US" altLang="zh-CN" sz="1750" dirty="0">
                <a:solidFill>
                  <a:srgbClr val="B61D41"/>
                </a:solidFill>
                <a:latin typeface="Arial"/>
                <a:ea typeface="Arial"/>
              </a:rPr>
              <a:t>•</a:t>
            </a:r>
            <a:r>
              <a:rPr lang="en-US" altLang="zh-CN" sz="1750" spc="15" dirty="0">
                <a:solidFill>
                  <a:srgbClr val="B61D41"/>
                </a:solidFill>
                <a:latin typeface="Arial"/>
                <a:cs typeface="Arial"/>
              </a:rPr>
              <a:t> </a:t>
            </a:r>
            <a:r>
              <a:rPr lang="en-US" altLang="zh-CN" sz="1750" dirty="0">
                <a:solidFill>
                  <a:srgbClr val="000000"/>
                </a:solidFill>
                <a:latin typeface="Gill Sans"/>
                <a:ea typeface="Gill Sans"/>
              </a:rPr>
              <a:t>The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problem</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these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concepts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do</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not</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apply</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new</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data</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negatively</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impact</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models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ability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generalize.</a:t>
            </a:r>
          </a:p>
        </p:txBody>
      </p:sp>
      <p:sp>
        <p:nvSpPr>
          <p:cNvPr id="71" name="TextBox 71"/>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3"/>
          <p:cNvPicPr>
            <a:picLocks noChangeAspect="1"/>
          </p:cNvPicPr>
          <p:nvPr/>
        </p:nvPicPr>
        <p:blipFill>
          <a:blip r:embed="rId2"/>
          <a:stretch>
            <a:fillRect/>
          </a:stretch>
        </p:blipFill>
        <p:spPr>
          <a:xfrm>
            <a:off x="0" y="762000"/>
            <a:ext cx="10698480" cy="6035040"/>
          </a:xfrm>
          <a:prstGeom prst="rect">
            <a:avLst/>
          </a:prstGeom>
        </p:spPr>
      </p:pic>
      <p:sp>
        <p:nvSpPr>
          <p:cNvPr id="2" name="TextBox 73"/>
          <p:cNvSpPr txBox="1"/>
          <p:nvPr/>
        </p:nvSpPr>
        <p:spPr>
          <a:xfrm>
            <a:off x="1353829" y="1478561"/>
            <a:ext cx="8224089" cy="3572544"/>
          </a:xfrm>
          <a:prstGeom prst="rect">
            <a:avLst/>
          </a:prstGeom>
          <a:noFill/>
        </p:spPr>
        <p:txBody>
          <a:bodyPr wrap="square" lIns="0" tIns="0" rIns="0" bIns="0" rtlCol="0">
            <a:spAutoFit/>
          </a:bodyPr>
          <a:lstStyle/>
          <a:p>
            <a:pPr marL="0">
              <a:lnSpc>
                <a:spcPct val="100000"/>
              </a:lnSpc>
            </a:pPr>
            <a:r>
              <a:rPr lang="en-US" altLang="zh-CN" sz="2800" spc="-10" dirty="0">
                <a:solidFill>
                  <a:srgbClr val="000000"/>
                </a:solidFill>
                <a:latin typeface="Gill Sans"/>
                <a:ea typeface="Gill Sans"/>
              </a:rPr>
              <a:t>OVERFITTING</a:t>
            </a:r>
            <a:r>
              <a:rPr lang="en-US" altLang="zh-CN" sz="2800" spc="95" dirty="0">
                <a:solidFill>
                  <a:srgbClr val="000000"/>
                </a:solidFill>
                <a:latin typeface="Gill Sans"/>
                <a:cs typeface="Gill Sans"/>
              </a:rPr>
              <a:t> </a:t>
            </a:r>
            <a:r>
              <a:rPr lang="en-US" altLang="zh-CN" sz="2800" spc="-10" dirty="0">
                <a:solidFill>
                  <a:srgbClr val="000000"/>
                </a:solidFill>
                <a:latin typeface="Gill Sans"/>
                <a:ea typeface="Gill Sans"/>
              </a:rPr>
              <a:t>(2/2)</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a:p>
            <a:pPr marL="0">
              <a:lnSpc>
                <a:spcPct val="100000"/>
              </a:lnSpc>
            </a:pPr>
            <a:r>
              <a:rPr lang="en-US" altLang="zh-CN" sz="1750" dirty="0">
                <a:solidFill>
                  <a:srgbClr val="B61D41"/>
                </a:solidFill>
                <a:latin typeface="Arial"/>
                <a:ea typeface="Arial"/>
              </a:rPr>
              <a:t>•</a:t>
            </a:r>
            <a:r>
              <a:rPr lang="en-US" altLang="zh-CN" sz="1750" spc="-20" dirty="0">
                <a:solidFill>
                  <a:srgbClr val="B61D41"/>
                </a:solidFill>
                <a:latin typeface="Arial"/>
                <a:cs typeface="Arial"/>
              </a:rPr>
              <a:t>  </a:t>
            </a:r>
            <a:r>
              <a:rPr lang="en-US" altLang="zh-CN" sz="1750" dirty="0">
                <a:solidFill>
                  <a:srgbClr val="000000"/>
                </a:solidFill>
                <a:latin typeface="Gill Sans"/>
                <a:ea typeface="Gill Sans"/>
              </a:rPr>
              <a:t>Overfitting</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more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likely</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with</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nonparametric</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nonlinear</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models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have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more</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flexibility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when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learning</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target</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function.</a:t>
            </a:r>
          </a:p>
          <a:p>
            <a:pPr>
              <a:lnSpc>
                <a:spcPts val="1310"/>
              </a:lnSpc>
            </a:pPr>
            <a:endParaRPr lang="en-US" dirty="0"/>
          </a:p>
          <a:p>
            <a:pPr marL="0">
              <a:lnSpc>
                <a:spcPct val="100000"/>
              </a:lnSpc>
            </a:pPr>
            <a:r>
              <a:rPr lang="en-US" altLang="zh-CN" sz="1750" dirty="0">
                <a:solidFill>
                  <a:srgbClr val="B61D41"/>
                </a:solidFill>
                <a:latin typeface="Arial"/>
                <a:ea typeface="Arial"/>
              </a:rPr>
              <a:t>•</a:t>
            </a:r>
            <a:r>
              <a:rPr lang="en-US" altLang="zh-CN" sz="1750" spc="20" dirty="0">
                <a:solidFill>
                  <a:srgbClr val="B61D41"/>
                </a:solidFill>
                <a:latin typeface="Arial"/>
                <a:cs typeface="Arial"/>
              </a:rPr>
              <a:t> </a:t>
            </a:r>
            <a:r>
              <a:rPr lang="en-US" altLang="zh-CN" sz="1750" dirty="0">
                <a:solidFill>
                  <a:srgbClr val="000000"/>
                </a:solidFill>
                <a:latin typeface="Gill Sans"/>
                <a:ea typeface="Gill Sans"/>
              </a:rPr>
              <a:t>As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such,</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many</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nonparametric</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machine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learning</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algorithms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also</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include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parameters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or</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techniques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limit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constrain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how</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much</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detail</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75" dirty="0">
                <a:solidFill>
                  <a:srgbClr val="000000"/>
                </a:solidFill>
                <a:latin typeface="Gill Sans"/>
                <a:cs typeface="Gill Sans"/>
              </a:rPr>
              <a:t> </a:t>
            </a:r>
            <a:r>
              <a:rPr lang="en-US" altLang="zh-CN" sz="1750" dirty="0">
                <a:solidFill>
                  <a:srgbClr val="000000"/>
                </a:solidFill>
                <a:latin typeface="Gill Sans"/>
                <a:ea typeface="Gill Sans"/>
              </a:rPr>
              <a:t>learns.</a:t>
            </a:r>
          </a:p>
          <a:p>
            <a:pPr>
              <a:lnSpc>
                <a:spcPts val="1070"/>
              </a:lnSpc>
            </a:pPr>
            <a:endParaRPr lang="en-US" dirty="0"/>
          </a:p>
          <a:p>
            <a:pPr marL="200501" indent="-200501" hangingPunct="0">
              <a:lnSpc>
                <a:spcPct val="120000"/>
              </a:lnSpc>
            </a:pPr>
            <a:r>
              <a:rPr lang="en-US" altLang="zh-CN" sz="1750" dirty="0">
                <a:solidFill>
                  <a:srgbClr val="B61D41"/>
                </a:solidFill>
                <a:latin typeface="Arial"/>
                <a:ea typeface="Arial"/>
              </a:rPr>
              <a:t>•</a:t>
            </a:r>
            <a:r>
              <a:rPr lang="en-US" altLang="zh-CN" sz="1750" spc="15" dirty="0">
                <a:solidFill>
                  <a:srgbClr val="B61D41"/>
                </a:solidFill>
                <a:latin typeface="Arial"/>
                <a:cs typeface="Arial"/>
              </a:rPr>
              <a:t> </a:t>
            </a:r>
            <a:r>
              <a:rPr lang="en-US" altLang="zh-CN" sz="1750" dirty="0">
                <a:solidFill>
                  <a:srgbClr val="000000"/>
                </a:solidFill>
                <a:latin typeface="Gill Sans"/>
                <a:ea typeface="Gill Sans"/>
              </a:rPr>
              <a:t>For</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example,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decision</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trees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are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nonparametric</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machine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learning</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algorithm</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that</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very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flexible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subject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overfitting</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training</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data.This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problem</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can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be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addressed</a:t>
            </a:r>
            <a:r>
              <a:rPr lang="en-US" altLang="zh-CN" sz="1750" spc="-40" dirty="0">
                <a:solidFill>
                  <a:srgbClr val="000000"/>
                </a:solidFill>
                <a:latin typeface="Gill Sans"/>
                <a:cs typeface="Gill Sans"/>
              </a:rPr>
              <a:t> </a:t>
            </a:r>
            <a:r>
              <a:rPr lang="en-US" altLang="zh-CN" sz="1750" dirty="0">
                <a:solidFill>
                  <a:srgbClr val="000000"/>
                </a:solidFill>
                <a:latin typeface="Gill Sans"/>
                <a:ea typeface="Gill Sans"/>
              </a:rPr>
              <a:t>by</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pruning</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tree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after</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has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learned</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order</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remove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some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detail</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has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picked</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up.</a:t>
            </a:r>
          </a:p>
        </p:txBody>
      </p:sp>
      <p:sp>
        <p:nvSpPr>
          <p:cNvPr id="74" name="TextBox 74"/>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6"/>
          <p:cNvPicPr>
            <a:picLocks noChangeAspect="1"/>
          </p:cNvPicPr>
          <p:nvPr/>
        </p:nvPicPr>
        <p:blipFill>
          <a:blip r:embed="rId2"/>
          <a:stretch>
            <a:fillRect/>
          </a:stretch>
        </p:blipFill>
        <p:spPr>
          <a:xfrm>
            <a:off x="0" y="762000"/>
            <a:ext cx="10698480" cy="6035040"/>
          </a:xfrm>
          <a:prstGeom prst="rect">
            <a:avLst/>
          </a:prstGeom>
        </p:spPr>
      </p:pic>
      <p:sp>
        <p:nvSpPr>
          <p:cNvPr id="2" name="TextBox 76"/>
          <p:cNvSpPr txBox="1"/>
          <p:nvPr/>
        </p:nvSpPr>
        <p:spPr>
          <a:xfrm>
            <a:off x="1353829" y="1478561"/>
            <a:ext cx="8127253" cy="2930340"/>
          </a:xfrm>
          <a:prstGeom prst="rect">
            <a:avLst/>
          </a:prstGeom>
          <a:noFill/>
        </p:spPr>
        <p:txBody>
          <a:bodyPr wrap="square" lIns="0" tIns="0" rIns="0" bIns="0" rtlCol="0">
            <a:spAutoFit/>
          </a:bodyPr>
          <a:lstStyle/>
          <a:p>
            <a:pPr marL="0">
              <a:lnSpc>
                <a:spcPct val="100000"/>
              </a:lnSpc>
            </a:pPr>
            <a:r>
              <a:rPr lang="en-US" altLang="zh-CN" sz="2800" spc="-5" dirty="0">
                <a:solidFill>
                  <a:srgbClr val="000000"/>
                </a:solidFill>
                <a:latin typeface="Gill Sans"/>
                <a:ea typeface="Gill Sans"/>
              </a:rPr>
              <a:t>BI</a:t>
            </a:r>
            <a:r>
              <a:rPr lang="en-US" altLang="zh-CN" sz="2800" dirty="0">
                <a:solidFill>
                  <a:srgbClr val="000000"/>
                </a:solidFill>
                <a:latin typeface="Gill Sans"/>
                <a:ea typeface="Gill Sans"/>
              </a:rPr>
              <a:t>AS</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a:p>
            <a:pPr marL="0">
              <a:lnSpc>
                <a:spcPct val="100000"/>
              </a:lnSpc>
            </a:pPr>
            <a:r>
              <a:rPr lang="en-US" altLang="zh-CN" sz="1750" dirty="0">
                <a:solidFill>
                  <a:srgbClr val="B61D41"/>
                </a:solidFill>
                <a:latin typeface="Arial"/>
                <a:ea typeface="Arial"/>
              </a:rPr>
              <a:t>•</a:t>
            </a:r>
            <a:r>
              <a:rPr lang="en-US" altLang="zh-CN" sz="1750" spc="10" dirty="0">
                <a:solidFill>
                  <a:srgbClr val="B61D41"/>
                </a:solidFill>
                <a:latin typeface="Arial"/>
                <a:cs typeface="Arial"/>
              </a:rPr>
              <a:t> </a:t>
            </a:r>
            <a:r>
              <a:rPr lang="en-US" altLang="zh-CN" sz="1750" dirty="0">
                <a:solidFill>
                  <a:srgbClr val="000000"/>
                </a:solidFill>
                <a:latin typeface="Gill Sans"/>
                <a:ea typeface="Gill Sans"/>
              </a:rPr>
              <a:t>Bias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used</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making</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learning</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target</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function</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any</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easier.</a:t>
            </a:r>
          </a:p>
          <a:p>
            <a:pPr>
              <a:lnSpc>
                <a:spcPts val="1310"/>
              </a:lnSpc>
            </a:pPr>
            <a:endParaRPr lang="en-US" dirty="0"/>
          </a:p>
          <a:p>
            <a:pPr marL="0">
              <a:lnSpc>
                <a:spcPct val="100000"/>
              </a:lnSpc>
            </a:pPr>
            <a:r>
              <a:rPr lang="en-US" altLang="zh-CN" sz="1750" dirty="0">
                <a:solidFill>
                  <a:srgbClr val="B61D41"/>
                </a:solidFill>
                <a:latin typeface="Arial"/>
                <a:ea typeface="Arial"/>
              </a:rPr>
              <a:t>•</a:t>
            </a:r>
            <a:r>
              <a:rPr lang="en-US" altLang="zh-CN" sz="1750" spc="70" dirty="0">
                <a:solidFill>
                  <a:srgbClr val="B61D41"/>
                </a:solidFill>
                <a:latin typeface="Arial"/>
                <a:cs typeface="Arial"/>
              </a:rPr>
              <a:t> </a:t>
            </a:r>
            <a:r>
              <a:rPr lang="en-US" altLang="zh-CN" sz="1750" dirty="0">
                <a:solidFill>
                  <a:srgbClr val="000000"/>
                </a:solidFill>
                <a:latin typeface="Gill Sans"/>
                <a:ea typeface="Gill Sans"/>
              </a:rPr>
              <a:t>This</a:t>
            </a:r>
            <a:r>
              <a:rPr lang="en-US" altLang="zh-CN" sz="1750" spc="7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70" dirty="0">
                <a:solidFill>
                  <a:srgbClr val="000000"/>
                </a:solidFill>
                <a:latin typeface="Gill Sans"/>
                <a:cs typeface="Gill Sans"/>
              </a:rPr>
              <a:t> </a:t>
            </a:r>
            <a:r>
              <a:rPr lang="en-US" altLang="zh-CN" sz="1750" dirty="0">
                <a:solidFill>
                  <a:srgbClr val="000000"/>
                </a:solidFill>
                <a:latin typeface="Gill Sans"/>
                <a:ea typeface="Gill Sans"/>
              </a:rPr>
              <a:t>done</a:t>
            </a:r>
            <a:r>
              <a:rPr lang="en-US" altLang="zh-CN" sz="1750" spc="70" dirty="0">
                <a:solidFill>
                  <a:srgbClr val="000000"/>
                </a:solidFill>
                <a:latin typeface="Gill Sans"/>
                <a:cs typeface="Gill Sans"/>
              </a:rPr>
              <a:t> </a:t>
            </a:r>
            <a:r>
              <a:rPr lang="en-US" altLang="zh-CN" sz="1750" dirty="0">
                <a:solidFill>
                  <a:srgbClr val="000000"/>
                </a:solidFill>
                <a:latin typeface="Gill Sans"/>
                <a:ea typeface="Gill Sans"/>
              </a:rPr>
              <a:t>by</a:t>
            </a:r>
            <a:r>
              <a:rPr lang="en-US" altLang="zh-CN" sz="1750" spc="70" dirty="0">
                <a:solidFill>
                  <a:srgbClr val="000000"/>
                </a:solidFill>
                <a:latin typeface="Gill Sans"/>
                <a:cs typeface="Gill Sans"/>
              </a:rPr>
              <a:t> </a:t>
            </a:r>
            <a:r>
              <a:rPr lang="en-US" altLang="zh-CN" sz="1750" dirty="0">
                <a:solidFill>
                  <a:srgbClr val="000000"/>
                </a:solidFill>
                <a:latin typeface="Gill Sans"/>
                <a:ea typeface="Gill Sans"/>
              </a:rPr>
              <a:t>making</a:t>
            </a:r>
            <a:r>
              <a:rPr lang="en-US" altLang="zh-CN" sz="1750" spc="70" dirty="0">
                <a:solidFill>
                  <a:srgbClr val="000000"/>
                </a:solidFill>
                <a:latin typeface="Gill Sans"/>
                <a:cs typeface="Gill Sans"/>
              </a:rPr>
              <a:t> </a:t>
            </a:r>
            <a:r>
              <a:rPr lang="en-US" altLang="zh-CN" sz="1750" dirty="0">
                <a:solidFill>
                  <a:srgbClr val="000000"/>
                </a:solidFill>
                <a:latin typeface="Gill Sans"/>
                <a:ea typeface="Gill Sans"/>
              </a:rPr>
              <a:t>simplifying</a:t>
            </a:r>
            <a:r>
              <a:rPr lang="en-US" altLang="zh-CN" sz="1750" spc="70" dirty="0">
                <a:solidFill>
                  <a:srgbClr val="000000"/>
                </a:solidFill>
                <a:latin typeface="Gill Sans"/>
                <a:cs typeface="Gill Sans"/>
              </a:rPr>
              <a:t> </a:t>
            </a:r>
            <a:r>
              <a:rPr lang="en-US" altLang="zh-CN" sz="1750" dirty="0">
                <a:solidFill>
                  <a:srgbClr val="000000"/>
                </a:solidFill>
                <a:latin typeface="Gill Sans"/>
                <a:ea typeface="Gill Sans"/>
              </a:rPr>
              <a:t>assumptions.</a:t>
            </a:r>
          </a:p>
          <a:p>
            <a:pPr>
              <a:lnSpc>
                <a:spcPts val="1070"/>
              </a:lnSpc>
            </a:pPr>
            <a:endParaRPr lang="en-US" dirty="0"/>
          </a:p>
          <a:p>
            <a:pPr marL="200501" indent="-200501" hangingPunct="0">
              <a:lnSpc>
                <a:spcPct val="120000"/>
              </a:lnSpc>
            </a:pPr>
            <a:r>
              <a:rPr lang="en-US" altLang="zh-CN" sz="1750" dirty="0">
                <a:solidFill>
                  <a:srgbClr val="B61D41"/>
                </a:solidFill>
                <a:latin typeface="Arial"/>
                <a:ea typeface="Arial"/>
              </a:rPr>
              <a:t>•</a:t>
            </a:r>
            <a:r>
              <a:rPr lang="en-US" altLang="zh-CN" sz="1750" spc="10" dirty="0">
                <a:solidFill>
                  <a:srgbClr val="B61D41"/>
                </a:solidFill>
                <a:latin typeface="Arial"/>
                <a:cs typeface="Arial"/>
              </a:rPr>
              <a:t> </a:t>
            </a:r>
            <a:r>
              <a:rPr lang="en-US" altLang="zh-CN" sz="1750" dirty="0">
                <a:solidFill>
                  <a:srgbClr val="000000"/>
                </a:solidFill>
                <a:latin typeface="Gill Sans"/>
                <a:ea typeface="Gill Sans"/>
              </a:rPr>
              <a:t>These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simplifying</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assumptions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are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termed</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bias.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It</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basically</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difference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between</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model’s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average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prediction</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actual</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correct</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value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which</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being</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attempted</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be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predicted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by</a:t>
            </a:r>
            <a:r>
              <a:rPr lang="en-US" altLang="zh-CN" sz="1750" spc="-45" dirty="0">
                <a:solidFill>
                  <a:srgbClr val="000000"/>
                </a:solidFill>
                <a:latin typeface="Gill Sans"/>
                <a:cs typeface="Gill Sans"/>
              </a:rPr>
              <a:t> </a:t>
            </a:r>
            <a:r>
              <a:rPr lang="en-US" altLang="zh-CN" sz="1750" dirty="0">
                <a:solidFill>
                  <a:srgbClr val="000000"/>
                </a:solidFill>
                <a:latin typeface="Gill Sans"/>
                <a:ea typeface="Gill Sans"/>
              </a:rPr>
              <a:t>us.</a:t>
            </a:r>
          </a:p>
        </p:txBody>
      </p:sp>
      <p:sp>
        <p:nvSpPr>
          <p:cNvPr id="77" name="TextBox 77"/>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9"/>
          <p:cNvPicPr>
            <a:picLocks noChangeAspect="1"/>
          </p:cNvPicPr>
          <p:nvPr/>
        </p:nvPicPr>
        <p:blipFill>
          <a:blip r:embed="rId2"/>
          <a:stretch>
            <a:fillRect/>
          </a:stretch>
        </p:blipFill>
        <p:spPr>
          <a:xfrm>
            <a:off x="0" y="762000"/>
            <a:ext cx="10698480" cy="6035040"/>
          </a:xfrm>
          <a:prstGeom prst="rect">
            <a:avLst/>
          </a:prstGeom>
        </p:spPr>
      </p:pic>
      <p:sp>
        <p:nvSpPr>
          <p:cNvPr id="2" name="TextBox 79"/>
          <p:cNvSpPr txBox="1"/>
          <p:nvPr/>
        </p:nvSpPr>
        <p:spPr>
          <a:xfrm>
            <a:off x="1353829" y="1478561"/>
            <a:ext cx="8219877" cy="4374864"/>
          </a:xfrm>
          <a:prstGeom prst="rect">
            <a:avLst/>
          </a:prstGeom>
          <a:noFill/>
        </p:spPr>
        <p:txBody>
          <a:bodyPr wrap="square" lIns="0" tIns="0" rIns="0" bIns="0" rtlCol="0">
            <a:spAutoFit/>
          </a:bodyPr>
          <a:lstStyle/>
          <a:p>
            <a:pPr marL="0">
              <a:lnSpc>
                <a:spcPct val="100000"/>
              </a:lnSpc>
            </a:pPr>
            <a:r>
              <a:rPr lang="en-US" altLang="zh-CN" sz="2800" spc="-35" dirty="0">
                <a:solidFill>
                  <a:srgbClr val="000000"/>
                </a:solidFill>
                <a:latin typeface="Gill Sans"/>
                <a:ea typeface="Gill Sans"/>
              </a:rPr>
              <a:t>VAR</a:t>
            </a:r>
            <a:r>
              <a:rPr lang="en-US" altLang="zh-CN" sz="2800" spc="-30" dirty="0">
                <a:solidFill>
                  <a:srgbClr val="000000"/>
                </a:solidFill>
                <a:latin typeface="Gill Sans"/>
                <a:ea typeface="Gill Sans"/>
              </a:rPr>
              <a:t>IANCE</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95"/>
              </a:lnSpc>
            </a:pPr>
            <a:endParaRPr lang="en-US" dirty="0"/>
          </a:p>
          <a:p>
            <a:pPr marL="0">
              <a:lnSpc>
                <a:spcPct val="100000"/>
              </a:lnSpc>
            </a:pPr>
            <a:r>
              <a:rPr lang="en-US" altLang="zh-CN" sz="1750" dirty="0">
                <a:solidFill>
                  <a:srgbClr val="B61D41"/>
                </a:solidFill>
                <a:latin typeface="Arial"/>
                <a:ea typeface="Arial"/>
              </a:rPr>
              <a:t>•</a:t>
            </a:r>
            <a:r>
              <a:rPr lang="en-US" altLang="zh-CN" sz="1750" spc="15" dirty="0">
                <a:solidFill>
                  <a:srgbClr val="B61D41"/>
                </a:solidFill>
                <a:latin typeface="Arial"/>
                <a:cs typeface="Arial"/>
              </a:rPr>
              <a:t> </a:t>
            </a:r>
            <a:r>
              <a:rPr lang="en-US" altLang="zh-CN" sz="1750" dirty="0">
                <a:solidFill>
                  <a:srgbClr val="000000"/>
                </a:solidFill>
                <a:latin typeface="Gill Sans"/>
                <a:ea typeface="Gill Sans"/>
              </a:rPr>
              <a:t>Variance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amount</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which</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indicates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variability</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any</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prediction</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such</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a:t>
            </a:r>
          </a:p>
          <a:p>
            <a:pPr marL="0" indent="200501">
              <a:lnSpc>
                <a:spcPct val="100000"/>
              </a:lnSpc>
              <a:spcBef>
                <a:spcPts val="209"/>
              </a:spcBef>
            </a:pPr>
            <a:r>
              <a:rPr lang="en-US" altLang="zh-CN" sz="1750" spc="5" dirty="0">
                <a:solidFill>
                  <a:srgbClr val="000000"/>
                </a:solidFill>
                <a:latin typeface="Gill Sans"/>
                <a:ea typeface="Gill Sans"/>
              </a:rPr>
              <a:t>cas</a:t>
            </a:r>
            <a:r>
              <a:rPr lang="en-US" altLang="zh-CN" sz="1750" dirty="0">
                <a:solidFill>
                  <a:srgbClr val="000000"/>
                </a:solidFill>
                <a:latin typeface="Gill Sans"/>
                <a:ea typeface="Gill Sans"/>
              </a:rPr>
              <a:t>e.</a:t>
            </a:r>
          </a:p>
          <a:p>
            <a:pPr>
              <a:lnSpc>
                <a:spcPts val="970"/>
              </a:lnSpc>
            </a:pPr>
            <a:endParaRPr lang="en-US" dirty="0"/>
          </a:p>
          <a:p>
            <a:pPr marL="200501" indent="-200501" hangingPunct="0">
              <a:lnSpc>
                <a:spcPct val="110000"/>
              </a:lnSpc>
            </a:pPr>
            <a:r>
              <a:rPr lang="en-US" altLang="zh-CN" sz="1750" dirty="0">
                <a:solidFill>
                  <a:srgbClr val="B61D41"/>
                </a:solidFill>
                <a:latin typeface="Arial"/>
                <a:ea typeface="Arial"/>
              </a:rPr>
              <a:t>•</a:t>
            </a:r>
            <a:r>
              <a:rPr lang="en-US" altLang="zh-CN" sz="1750" spc="15" dirty="0">
                <a:solidFill>
                  <a:srgbClr val="B61D41"/>
                </a:solidFill>
                <a:latin typeface="Arial"/>
                <a:cs typeface="Arial"/>
              </a:rPr>
              <a:t> </a:t>
            </a:r>
            <a:r>
              <a:rPr lang="en-US" altLang="zh-CN" sz="1750" dirty="0">
                <a:solidFill>
                  <a:srgbClr val="000000"/>
                </a:solidFill>
                <a:latin typeface="Gill Sans"/>
                <a:ea typeface="Gill Sans"/>
              </a:rPr>
              <a:t>The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estimated</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target</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function</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here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got</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by</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machine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learning</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algorithm’s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training</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data.The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machine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learning</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algorithm</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will</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have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high</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value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variance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its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model</a:t>
            </a:r>
            <a:r>
              <a:rPr lang="en-US" altLang="zh-CN" sz="1750" spc="-110" dirty="0">
                <a:solidFill>
                  <a:srgbClr val="000000"/>
                </a:solidFill>
                <a:latin typeface="Gill Sans"/>
                <a:cs typeface="Gill Sans"/>
              </a:rPr>
              <a:t> </a:t>
            </a:r>
            <a:r>
              <a:rPr lang="en-US" altLang="zh-CN" sz="1750" dirty="0">
                <a:solidFill>
                  <a:srgbClr val="000000"/>
                </a:solidFill>
                <a:latin typeface="Gill Sans"/>
                <a:ea typeface="Gill Sans"/>
              </a:rPr>
              <a:t>which</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changes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as</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per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training</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data</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obtained.</a:t>
            </a:r>
          </a:p>
          <a:p>
            <a:pPr>
              <a:lnSpc>
                <a:spcPts val="1010"/>
              </a:lnSpc>
            </a:pPr>
            <a:endParaRPr lang="en-US" dirty="0"/>
          </a:p>
          <a:p>
            <a:pPr marL="0">
              <a:lnSpc>
                <a:spcPct val="100000"/>
              </a:lnSpc>
            </a:pPr>
            <a:r>
              <a:rPr lang="en-US" altLang="zh-CN" sz="1750" dirty="0">
                <a:solidFill>
                  <a:srgbClr val="B61D41"/>
                </a:solidFill>
                <a:latin typeface="Arial"/>
                <a:ea typeface="Arial"/>
              </a:rPr>
              <a:t>•</a:t>
            </a:r>
            <a:r>
              <a:rPr lang="en-US" altLang="zh-CN" sz="1750" spc="30" dirty="0">
                <a:solidFill>
                  <a:srgbClr val="B61D41"/>
                </a:solidFill>
                <a:latin typeface="Arial"/>
                <a:cs typeface="Arial"/>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specifics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this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training</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data</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influence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parameters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which</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are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used</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for</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the</a:t>
            </a:r>
          </a:p>
          <a:p>
            <a:pPr marL="0" indent="200501">
              <a:lnSpc>
                <a:spcPct val="100000"/>
              </a:lnSpc>
              <a:spcBef>
                <a:spcPts val="209"/>
              </a:spcBef>
            </a:pPr>
            <a:r>
              <a:rPr lang="en-US" altLang="zh-CN" sz="1750" dirty="0">
                <a:solidFill>
                  <a:srgbClr val="000000"/>
                </a:solidFill>
                <a:latin typeface="Gill Sans"/>
                <a:ea typeface="Gill Sans"/>
              </a:rPr>
              <a:t>characterization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target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or</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mapping</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function.</a:t>
            </a:r>
          </a:p>
          <a:p>
            <a:pPr>
              <a:lnSpc>
                <a:spcPts val="995"/>
              </a:lnSpc>
            </a:pPr>
            <a:endParaRPr lang="en-US" dirty="0"/>
          </a:p>
          <a:p>
            <a:pPr marL="200501" indent="-200501" hangingPunct="0">
              <a:lnSpc>
                <a:spcPct val="110000"/>
              </a:lnSpc>
            </a:pPr>
            <a:r>
              <a:rPr lang="en-US" altLang="zh-CN" sz="1750" dirty="0">
                <a:solidFill>
                  <a:srgbClr val="B61D41"/>
                </a:solidFill>
                <a:latin typeface="Arial"/>
                <a:ea typeface="Arial"/>
              </a:rPr>
              <a:t>•</a:t>
            </a:r>
            <a:r>
              <a:rPr lang="en-US" altLang="zh-CN" sz="1750" spc="30" dirty="0">
                <a:solidFill>
                  <a:srgbClr val="B61D41"/>
                </a:solidFill>
                <a:latin typeface="Arial"/>
                <a:cs typeface="Arial"/>
              </a:rPr>
              <a:t> </a:t>
            </a:r>
            <a:r>
              <a:rPr lang="en-US" altLang="zh-CN" sz="1750" dirty="0">
                <a:solidFill>
                  <a:srgbClr val="000000"/>
                </a:solidFill>
                <a:latin typeface="Gill Sans"/>
                <a:ea typeface="Gill Sans"/>
              </a:rPr>
              <a:t>When</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changes</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training</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dataset</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suggest</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small</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change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estimate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target</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function,</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there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low</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variance.When</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changes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training</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dataset</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suggest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large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change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in</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estimate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target</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function,</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there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high</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variance.</a:t>
            </a:r>
          </a:p>
        </p:txBody>
      </p:sp>
      <p:sp>
        <p:nvSpPr>
          <p:cNvPr id="80" name="TextBox 80"/>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2"/>
          <p:cNvPicPr>
            <a:picLocks noChangeAspect="1"/>
          </p:cNvPicPr>
          <p:nvPr/>
        </p:nvPicPr>
        <p:blipFill>
          <a:blip r:embed="rId2"/>
          <a:stretch>
            <a:fillRect/>
          </a:stretch>
        </p:blipFill>
        <p:spPr>
          <a:xfrm>
            <a:off x="0" y="762000"/>
            <a:ext cx="10698480" cy="6035040"/>
          </a:xfrm>
          <a:prstGeom prst="rect">
            <a:avLst/>
          </a:prstGeom>
        </p:spPr>
      </p:pic>
      <p:sp>
        <p:nvSpPr>
          <p:cNvPr id="3" name="TextBox 82"/>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graphicFrame>
        <p:nvGraphicFramePr>
          <p:cNvPr id="2" name="object 2"/>
          <p:cNvGraphicFramePr>
            <a:graphicFrameLocks noGrp="1"/>
          </p:cNvGraphicFramePr>
          <p:nvPr/>
        </p:nvGraphicFramePr>
        <p:xfrm>
          <a:off x="577443" y="1628876"/>
          <a:ext cx="9151098" cy="3633081"/>
        </p:xfrm>
        <a:graphic>
          <a:graphicData uri="http://schemas.openxmlformats.org/drawingml/2006/table">
            <a:tbl>
              <a:tblPr firstRow="1" bandRow="1">
                <a:tableStyleId>{2D5ABB26-0587-4C30-8999-92F81FD0307C}</a:tableStyleId>
              </a:tblPr>
              <a:tblGrid>
                <a:gridCol w="697744">
                  <a:extLst>
                    <a:ext uri="{9D8B030D-6E8A-4147-A177-3AD203B41FA5}">
                      <a16:colId xmlns:a16="http://schemas.microsoft.com/office/drawing/2014/main" val="20000"/>
                    </a:ext>
                  </a:extLst>
                </a:gridCol>
                <a:gridCol w="2633249">
                  <a:extLst>
                    <a:ext uri="{9D8B030D-6E8A-4147-A177-3AD203B41FA5}">
                      <a16:colId xmlns:a16="http://schemas.microsoft.com/office/drawing/2014/main" val="20001"/>
                    </a:ext>
                  </a:extLst>
                </a:gridCol>
                <a:gridCol w="5820105">
                  <a:extLst>
                    <a:ext uri="{9D8B030D-6E8A-4147-A177-3AD203B41FA5}">
                      <a16:colId xmlns:a16="http://schemas.microsoft.com/office/drawing/2014/main" val="20002"/>
                    </a:ext>
                  </a:extLst>
                </a:gridCol>
              </a:tblGrid>
              <a:tr h="761904">
                <a:tc rowSpan="2">
                  <a:txBody>
                    <a:bodyPr/>
                    <a:lstStyle/>
                    <a:p>
                      <a:pPr>
                        <a:lnSpc>
                          <a:spcPts val="1000"/>
                        </a:lnSpc>
                      </a:pPr>
                      <a:endParaRPr lang="en-US" dirty="0"/>
                    </a:p>
                    <a:p>
                      <a:pPr>
                        <a:lnSpc>
                          <a:spcPts val="1000"/>
                        </a:lnSpc>
                      </a:pPr>
                      <a:endParaRPr lang="en-US" dirty="0"/>
                    </a:p>
                    <a:p>
                      <a:pPr>
                        <a:lnSpc>
                          <a:spcPts val="1520"/>
                        </a:lnSpc>
                      </a:pPr>
                      <a:endParaRPr lang="en-US" dirty="0"/>
                    </a:p>
                    <a:p>
                      <a:pPr marL="0" indent="81269">
                        <a:lnSpc>
                          <a:spcPct val="100000"/>
                        </a:lnSpc>
                      </a:pPr>
                      <a:r>
                        <a:rPr lang="en-US" altLang="zh-CN" sz="2900" spc="-214" dirty="0">
                          <a:solidFill>
                            <a:srgbClr val="000000"/>
                          </a:solidFill>
                          <a:latin typeface="Gill Sans"/>
                          <a:ea typeface="Gill Sans"/>
                        </a:rPr>
                        <a:t>BI</a:t>
                      </a:r>
                      <a:r>
                        <a:rPr lang="en-US" altLang="zh-CN" sz="2900" spc="-205" dirty="0">
                          <a:solidFill>
                            <a:srgbClr val="000000"/>
                          </a:solidFill>
                          <a:latin typeface="Gill Sans"/>
                          <a:ea typeface="Gill Sans"/>
                        </a:rPr>
                        <a:t>AS</a:t>
                      </a:r>
                    </a:p>
                    <a:p>
                      <a:pPr>
                        <a:lnSpc>
                          <a:spcPts val="1000"/>
                        </a:lnSpc>
                      </a:pPr>
                      <a:endParaRPr lang="en-US" dirty="0"/>
                    </a:p>
                    <a:p>
                      <a:pPr>
                        <a:lnSpc>
                          <a:spcPts val="1465"/>
                        </a:lnSpc>
                      </a:pPr>
                      <a:endParaRPr lang="en-US" dirty="0"/>
                    </a:p>
                    <a:p>
                      <a:pPr marL="0" indent="81269">
                        <a:lnSpc>
                          <a:spcPct val="100000"/>
                        </a:lnSpc>
                      </a:pPr>
                      <a:r>
                        <a:rPr lang="en-US" altLang="zh-CN" sz="2900" spc="-860" dirty="0">
                          <a:solidFill>
                            <a:srgbClr val="000000"/>
                          </a:solidFill>
                          <a:latin typeface="Gill Sans"/>
                          <a:ea typeface="Gill Sans"/>
                        </a:rPr>
                        <a:t>T</a:t>
                      </a:r>
                      <a:r>
                        <a:rPr lang="en-US" altLang="zh-CN" sz="2900" spc="-855" dirty="0">
                          <a:solidFill>
                            <a:srgbClr val="000000"/>
                          </a:solidFill>
                          <a:latin typeface="Gill Sans"/>
                          <a:ea typeface="Gill Sans"/>
                        </a:rPr>
                        <a:t>RADE</a:t>
                      </a:r>
                    </a:p>
                    <a:p>
                      <a:pPr marL="0" indent="81269">
                        <a:lnSpc>
                          <a:spcPct val="100000"/>
                        </a:lnSpc>
                      </a:pPr>
                      <a:r>
                        <a:rPr lang="en-US" altLang="zh-CN" sz="2900" spc="-935" dirty="0">
                          <a:solidFill>
                            <a:srgbClr val="000000"/>
                          </a:solidFill>
                          <a:latin typeface="Gill Sans"/>
                          <a:ea typeface="Gill Sans"/>
                        </a:rPr>
                        <a:t>GR</a:t>
                      </a:r>
                      <a:r>
                        <a:rPr lang="en-US" altLang="zh-CN" sz="2900" spc="-925" dirty="0">
                          <a:solidFill>
                            <a:srgbClr val="000000"/>
                          </a:solidFill>
                          <a:latin typeface="Gill Sans"/>
                          <a:ea typeface="Gill Sans"/>
                        </a:rPr>
                        <a:t>APH</a:t>
                      </a:r>
                    </a:p>
                  </a:txBody>
                  <a:tcPr marL="0" marR="0" marT="0" marB="0">
                    <a:lnB w="26733">
                      <a:solidFill>
                        <a:srgbClr val="411DB6"/>
                      </a:solidFill>
                      <a:prstDash val="solid"/>
                    </a:lnB>
                  </a:tcPr>
                </a:tc>
                <a:tc>
                  <a:txBody>
                    <a:bodyPr/>
                    <a:lstStyle/>
                    <a:p>
                      <a:pPr>
                        <a:lnSpc>
                          <a:spcPts val="1000"/>
                        </a:lnSpc>
                      </a:pPr>
                      <a:endParaRPr lang="en-US" dirty="0"/>
                    </a:p>
                    <a:p>
                      <a:pPr>
                        <a:lnSpc>
                          <a:spcPts val="1515"/>
                        </a:lnSpc>
                      </a:pPr>
                      <a:endParaRPr lang="en-US" dirty="0"/>
                    </a:p>
                    <a:p>
                      <a:pPr marL="0" indent="100027">
                        <a:lnSpc>
                          <a:spcPct val="100000"/>
                        </a:lnSpc>
                      </a:pPr>
                      <a:r>
                        <a:rPr lang="en-US" altLang="zh-CN" sz="2900" spc="-10" dirty="0">
                          <a:solidFill>
                            <a:srgbClr val="000000"/>
                          </a:solidFill>
                          <a:latin typeface="Gill Sans"/>
                          <a:ea typeface="Gill Sans"/>
                        </a:rPr>
                        <a:t>-</a:t>
                      </a:r>
                    </a:p>
                  </a:txBody>
                  <a:tcPr marL="0" marR="0" marT="0" marB="0">
                    <a:lnR w="5346">
                      <a:solidFill>
                        <a:srgbClr val="D3DADE"/>
                      </a:solidFill>
                      <a:prstDash val="solid"/>
                    </a:lnR>
                    <a:lnB w="26733">
                      <a:solidFill>
                        <a:srgbClr val="411DB6"/>
                      </a:solidFill>
                      <a:prstDash val="solid"/>
                    </a:lnB>
                  </a:tcPr>
                </a:tc>
                <a:tc>
                  <a:txBody>
                    <a:bodyPr/>
                    <a:lstStyle/>
                    <a:p>
                      <a:pPr>
                        <a:lnSpc>
                          <a:spcPct val="100000"/>
                        </a:lnSpc>
                      </a:pPr>
                      <a:r>
                        <a:rPr lang="en-US" altLang="zh-CN" sz="600" dirty="0">
                          <a:solidFill>
                            <a:srgbClr val="000000"/>
                          </a:solidFill>
                          <a:latin typeface="Times New Roman"/>
                          <a:ea typeface="Times New Roman"/>
                        </a:rPr>
                        <a:t> </a:t>
                      </a:r>
                    </a:p>
                  </a:txBody>
                  <a:tcPr marL="0" marR="0" marT="0" marB="0">
                    <a:lnL w="5346">
                      <a:solidFill>
                        <a:srgbClr val="D3DADE"/>
                      </a:solidFill>
                      <a:prstDash val="solid"/>
                    </a:lnL>
                    <a:lnR w="5346">
                      <a:solidFill>
                        <a:srgbClr val="D3DADE"/>
                      </a:solidFill>
                      <a:prstDash val="solid"/>
                    </a:lnR>
                    <a:lnT w="5346">
                      <a:solidFill>
                        <a:srgbClr val="D3DADE"/>
                      </a:solidFill>
                      <a:prstDash val="solid"/>
                    </a:lnT>
                    <a:lnB w="26733">
                      <a:solidFill>
                        <a:srgbClr val="411DB6"/>
                      </a:solidFill>
                      <a:prstDash val="solid"/>
                    </a:lnB>
                  </a:tcPr>
                </a:tc>
                <a:extLst>
                  <a:ext uri="{0D108BD9-81ED-4DB2-BD59-A6C34878D82A}">
                    <a16:rowId xmlns:a16="http://schemas.microsoft.com/office/drawing/2014/main" val="10000"/>
                  </a:ext>
                </a:extLst>
              </a:tr>
              <a:tr h="1475689">
                <a:tc vMerge="1">
                  <a:txBody>
                    <a:bodyPr/>
                    <a:lstStyle/>
                    <a:p>
                      <a:endParaRPr/>
                    </a:p>
                  </a:txBody>
                  <a:tcPr marL="0" marR="0" marT="0" marB="0">
                    <a:lnB w="26733">
                      <a:solidFill>
                        <a:srgbClr val="411DB6"/>
                      </a:solidFill>
                      <a:prstDash val="solid"/>
                    </a:lnB>
                  </a:tcPr>
                </a:tc>
                <a:tc>
                  <a:txBody>
                    <a:bodyPr/>
                    <a:lstStyle/>
                    <a:p>
                      <a:pPr marL="0" indent="-616474">
                        <a:lnSpc>
                          <a:spcPct val="100000"/>
                        </a:lnSpc>
                        <a:spcBef>
                          <a:spcPts val="140"/>
                        </a:spcBef>
                      </a:pPr>
                      <a:r>
                        <a:rPr lang="en-US" altLang="zh-CN" sz="2900" spc="-30" dirty="0">
                          <a:solidFill>
                            <a:srgbClr val="000000"/>
                          </a:solidFill>
                          <a:latin typeface="Gill Sans"/>
                          <a:ea typeface="Gill Sans"/>
                        </a:rPr>
                        <a:t>VARI</a:t>
                      </a:r>
                      <a:r>
                        <a:rPr lang="en-US" altLang="zh-CN" sz="2900" spc="-25" dirty="0">
                          <a:solidFill>
                            <a:srgbClr val="000000"/>
                          </a:solidFill>
                          <a:latin typeface="Gill Sans"/>
                          <a:ea typeface="Gill Sans"/>
                        </a:rPr>
                        <a:t>ANCE</a:t>
                      </a:r>
                    </a:p>
                    <a:p>
                      <a:pPr marL="0" indent="632125">
                        <a:lnSpc>
                          <a:spcPct val="100000"/>
                        </a:lnSpc>
                      </a:pPr>
                      <a:r>
                        <a:rPr lang="en-US" altLang="zh-CN" sz="2900" dirty="0">
                          <a:solidFill>
                            <a:srgbClr val="000000"/>
                          </a:solidFill>
                          <a:latin typeface="Gill Sans"/>
                          <a:ea typeface="Gill Sans"/>
                        </a:rPr>
                        <a:t>OFF</a:t>
                      </a:r>
                    </a:p>
                  </a:txBody>
                  <a:tcPr marL="0" marR="0" marT="0" marB="0">
                    <a:lnR w="5346">
                      <a:solidFill>
                        <a:srgbClr val="D3DADE"/>
                      </a:solidFill>
                      <a:prstDash val="solid"/>
                    </a:lnR>
                    <a:lnT w="26733">
                      <a:solidFill>
                        <a:srgbClr val="411DB6"/>
                      </a:solidFill>
                      <a:prstDash val="solid"/>
                    </a:lnT>
                    <a:lnB w="26733">
                      <a:solidFill>
                        <a:srgbClr val="411DB6"/>
                      </a:solidFill>
                      <a:prstDash val="solid"/>
                    </a:lnB>
                  </a:tcPr>
                </a:tc>
                <a:tc>
                  <a:txBody>
                    <a:bodyPr/>
                    <a:lstStyle/>
                    <a:p>
                      <a:pPr>
                        <a:lnSpc>
                          <a:spcPct val="100000"/>
                        </a:lnSpc>
                      </a:pPr>
                      <a:r>
                        <a:rPr lang="en-US" altLang="zh-CN" sz="600" dirty="0">
                          <a:solidFill>
                            <a:srgbClr val="000000"/>
                          </a:solidFill>
                          <a:latin typeface="Times New Roman"/>
                          <a:ea typeface="Times New Roman"/>
                        </a:rPr>
                        <a:t> </a:t>
                      </a:r>
                    </a:p>
                  </a:txBody>
                  <a:tcPr marL="0" marR="0" marT="0" marB="0">
                    <a:lnL w="5346">
                      <a:solidFill>
                        <a:srgbClr val="D3DADE"/>
                      </a:solidFill>
                      <a:prstDash val="solid"/>
                    </a:lnL>
                    <a:lnR w="5346">
                      <a:solidFill>
                        <a:srgbClr val="D3DADE"/>
                      </a:solidFill>
                      <a:prstDash val="solid"/>
                    </a:lnR>
                    <a:lnT w="26733">
                      <a:solidFill>
                        <a:srgbClr val="411DB6"/>
                      </a:solidFill>
                      <a:prstDash val="solid"/>
                    </a:lnT>
                    <a:lnB w="26733">
                      <a:solidFill>
                        <a:srgbClr val="411DB6"/>
                      </a:solidFill>
                      <a:prstDash val="solid"/>
                    </a:lnB>
                  </a:tcPr>
                </a:tc>
                <a:extLst>
                  <a:ext uri="{0D108BD9-81ED-4DB2-BD59-A6C34878D82A}">
                    <a16:rowId xmlns:a16="http://schemas.microsoft.com/office/drawing/2014/main" val="10001"/>
                  </a:ext>
                </a:extLst>
              </a:tr>
              <a:tr h="1395488">
                <a:tc gridSpan="2">
                  <a:txBody>
                    <a:bodyPr/>
                    <a:lstStyle/>
                    <a:p>
                      <a:pPr>
                        <a:lnSpc>
                          <a:spcPct val="100000"/>
                        </a:lnSpc>
                      </a:pPr>
                      <a:r>
                        <a:rPr lang="en-US" altLang="zh-CN" sz="600" dirty="0">
                          <a:solidFill>
                            <a:srgbClr val="000000"/>
                          </a:solidFill>
                          <a:latin typeface="Times New Roman"/>
                          <a:ea typeface="Times New Roman"/>
                        </a:rPr>
                        <a:t> </a:t>
                      </a:r>
                    </a:p>
                  </a:txBody>
                  <a:tcPr marL="0" marR="0" marT="0" marB="0">
                    <a:lnR w="5346">
                      <a:solidFill>
                        <a:srgbClr val="D3DADE"/>
                      </a:solidFill>
                      <a:prstDash val="solid"/>
                    </a:lnR>
                    <a:lnT w="26733">
                      <a:solidFill>
                        <a:srgbClr val="411DB6"/>
                      </a:solidFill>
                      <a:prstDash val="solid"/>
                    </a:lnT>
                  </a:tcPr>
                </a:tc>
                <a:tc hMerge="1">
                  <a:txBody>
                    <a:bodyPr/>
                    <a:lstStyle/>
                    <a:p>
                      <a:endParaRPr/>
                    </a:p>
                  </a:txBody>
                  <a:tcPr marL="0" marR="0" marT="0" marB="0">
                    <a:lnR w="5346">
                      <a:solidFill>
                        <a:srgbClr val="D3DADE"/>
                      </a:solidFill>
                      <a:prstDash val="solid"/>
                    </a:lnR>
                    <a:lnT w="26733">
                      <a:solidFill>
                        <a:srgbClr val="411DB6"/>
                      </a:solidFill>
                      <a:prstDash val="solid"/>
                    </a:lnT>
                  </a:tcPr>
                </a:tc>
                <a:tc>
                  <a:txBody>
                    <a:bodyPr/>
                    <a:lstStyle/>
                    <a:p>
                      <a:pPr>
                        <a:lnSpc>
                          <a:spcPct val="100000"/>
                        </a:lnSpc>
                      </a:pPr>
                      <a:r>
                        <a:rPr lang="en-US" altLang="zh-CN" sz="600" dirty="0">
                          <a:solidFill>
                            <a:srgbClr val="000000"/>
                          </a:solidFill>
                          <a:latin typeface="Times New Roman"/>
                          <a:ea typeface="Times New Roman"/>
                        </a:rPr>
                        <a:t> </a:t>
                      </a:r>
                    </a:p>
                  </a:txBody>
                  <a:tcPr marL="0" marR="0" marT="0" marB="0">
                    <a:lnL w="5346">
                      <a:solidFill>
                        <a:srgbClr val="D3DADE"/>
                      </a:solidFill>
                      <a:prstDash val="solid"/>
                    </a:lnL>
                    <a:lnR w="5346">
                      <a:solidFill>
                        <a:srgbClr val="D3DADE"/>
                      </a:solidFill>
                      <a:prstDash val="solid"/>
                    </a:lnR>
                    <a:lnT w="26733">
                      <a:solidFill>
                        <a:srgbClr val="411DB6"/>
                      </a:solidFill>
                      <a:prstDash val="solid"/>
                    </a:lnT>
                    <a:lnB w="5346">
                      <a:solidFill>
                        <a:srgbClr val="D3DADE"/>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5"/>
          <p:cNvPicPr>
            <a:picLocks noChangeAspect="1"/>
          </p:cNvPicPr>
          <p:nvPr/>
        </p:nvPicPr>
        <p:blipFill>
          <a:blip r:embed="rId2"/>
          <a:stretch>
            <a:fillRect/>
          </a:stretch>
        </p:blipFill>
        <p:spPr>
          <a:xfrm>
            <a:off x="0" y="762000"/>
            <a:ext cx="10698480" cy="6035040"/>
          </a:xfrm>
          <a:prstGeom prst="rect">
            <a:avLst/>
          </a:prstGeom>
        </p:spPr>
      </p:pic>
      <p:sp>
        <p:nvSpPr>
          <p:cNvPr id="2" name="TextBox 85"/>
          <p:cNvSpPr txBox="1"/>
          <p:nvPr/>
        </p:nvSpPr>
        <p:spPr>
          <a:xfrm>
            <a:off x="1353829" y="1478561"/>
            <a:ext cx="8140970" cy="4299578"/>
          </a:xfrm>
          <a:prstGeom prst="rect">
            <a:avLst/>
          </a:prstGeom>
          <a:noFill/>
        </p:spPr>
        <p:txBody>
          <a:bodyPr wrap="square" lIns="0" tIns="0" rIns="0" bIns="0" rtlCol="0">
            <a:spAutoFit/>
          </a:bodyPr>
          <a:lstStyle/>
          <a:p>
            <a:pPr marL="0">
              <a:lnSpc>
                <a:spcPct val="100000"/>
              </a:lnSpc>
            </a:pPr>
            <a:r>
              <a:rPr lang="en-US" altLang="zh-CN" sz="2800" dirty="0">
                <a:solidFill>
                  <a:srgbClr val="000000"/>
                </a:solidFill>
                <a:latin typeface="Gill Sans"/>
                <a:ea typeface="Gill Sans"/>
              </a:rPr>
              <a:t>BIAS</a:t>
            </a:r>
            <a:r>
              <a:rPr lang="en-US" altLang="zh-CN" sz="2800" spc="-230" dirty="0">
                <a:solidFill>
                  <a:srgbClr val="000000"/>
                </a:solidFill>
                <a:latin typeface="Gill Sans"/>
                <a:cs typeface="Gill Sans"/>
              </a:rPr>
              <a:t> </a:t>
            </a:r>
            <a:r>
              <a:rPr lang="en-US" altLang="zh-CN" sz="2800" dirty="0">
                <a:solidFill>
                  <a:srgbClr val="000000"/>
                </a:solidFill>
                <a:latin typeface="Gill Sans"/>
                <a:ea typeface="Gill Sans"/>
              </a:rPr>
              <a:t>VARIANCE</a:t>
            </a:r>
            <a:r>
              <a:rPr lang="en-US" altLang="zh-CN" sz="2800" spc="-230" dirty="0">
                <a:solidFill>
                  <a:srgbClr val="000000"/>
                </a:solidFill>
                <a:latin typeface="Gill Sans"/>
                <a:cs typeface="Gill Sans"/>
              </a:rPr>
              <a:t> </a:t>
            </a:r>
            <a:r>
              <a:rPr lang="en-US" altLang="zh-CN" sz="2800" dirty="0">
                <a:solidFill>
                  <a:srgbClr val="000000"/>
                </a:solidFill>
                <a:latin typeface="Gill Sans"/>
                <a:ea typeface="Gill Sans"/>
              </a:rPr>
              <a:t>TRADE</a:t>
            </a:r>
            <a:r>
              <a:rPr lang="en-US" altLang="zh-CN" sz="2800" spc="-230" dirty="0">
                <a:solidFill>
                  <a:srgbClr val="000000"/>
                </a:solidFill>
                <a:latin typeface="Gill Sans"/>
                <a:cs typeface="Gill Sans"/>
              </a:rPr>
              <a:t> </a:t>
            </a:r>
            <a:r>
              <a:rPr lang="en-US" altLang="zh-CN" sz="2800" dirty="0">
                <a:solidFill>
                  <a:srgbClr val="000000"/>
                </a:solidFill>
                <a:latin typeface="Gill Sans"/>
                <a:ea typeface="Gill Sans"/>
              </a:rPr>
              <a:t>OFF</a:t>
            </a:r>
            <a:r>
              <a:rPr lang="en-US" altLang="zh-CN" sz="2800" spc="-239" dirty="0">
                <a:solidFill>
                  <a:srgbClr val="000000"/>
                </a:solidFill>
                <a:latin typeface="Gill Sans"/>
                <a:cs typeface="Gill Sans"/>
              </a:rPr>
              <a:t> </a:t>
            </a:r>
            <a:r>
              <a:rPr lang="en-US" altLang="zh-CN" sz="2800" dirty="0">
                <a:solidFill>
                  <a:srgbClr val="000000"/>
                </a:solidFill>
                <a:latin typeface="Gill Sans"/>
                <a:ea typeface="Gill Sans"/>
              </a:rPr>
              <a:t>CONCEPT</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545"/>
              </a:lnSpc>
            </a:pPr>
            <a:endParaRPr lang="en-US" dirty="0"/>
          </a:p>
          <a:p>
            <a:pPr marL="0">
              <a:lnSpc>
                <a:spcPct val="100000"/>
              </a:lnSpc>
            </a:pPr>
            <a:r>
              <a:rPr lang="en-US" altLang="zh-CN" sz="1750" dirty="0">
                <a:solidFill>
                  <a:srgbClr val="B61D41"/>
                </a:solidFill>
                <a:latin typeface="Arial"/>
                <a:ea typeface="Arial"/>
              </a:rPr>
              <a:t>•</a:t>
            </a:r>
            <a:r>
              <a:rPr lang="en-US" altLang="zh-CN" sz="1750" spc="50" dirty="0">
                <a:solidFill>
                  <a:srgbClr val="B61D41"/>
                </a:solidFill>
                <a:latin typeface="Arial"/>
                <a:cs typeface="Arial"/>
              </a:rPr>
              <a:t> </a:t>
            </a:r>
            <a:r>
              <a:rPr lang="en-US" altLang="zh-CN" sz="1750" dirty="0">
                <a:solidFill>
                  <a:srgbClr val="000000"/>
                </a:solidFill>
                <a:latin typeface="Gill Sans"/>
                <a:ea typeface="Gill Sans"/>
              </a:rPr>
              <a:t>Bias-variance</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tradeoff</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forms</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an</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essential</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entity</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machine</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statistical</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learning.All</a:t>
            </a:r>
            <a:r>
              <a:rPr lang="en-US" altLang="zh-CN" sz="1750" spc="50" dirty="0">
                <a:solidFill>
                  <a:srgbClr val="000000"/>
                </a:solidFill>
                <a:latin typeface="Gill Sans"/>
                <a:cs typeface="Gill Sans"/>
              </a:rPr>
              <a:t> </a:t>
            </a:r>
            <a:r>
              <a:rPr lang="en-US" altLang="zh-CN" sz="1750" dirty="0">
                <a:solidFill>
                  <a:srgbClr val="000000"/>
                </a:solidFill>
                <a:latin typeface="Gill Sans"/>
                <a:ea typeface="Gill Sans"/>
              </a:rPr>
              <a:t>the</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learning</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algorithms</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involve</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60" dirty="0">
                <a:solidFill>
                  <a:srgbClr val="000000"/>
                </a:solidFill>
                <a:latin typeface="Gill Sans"/>
                <a:cs typeface="Gill Sans"/>
              </a:rPr>
              <a:t> </a:t>
            </a:r>
            <a:r>
              <a:rPr lang="en-US" altLang="zh-CN" sz="1750" dirty="0">
                <a:solidFill>
                  <a:srgbClr val="000000"/>
                </a:solidFill>
                <a:latin typeface="Gill Sans"/>
                <a:ea typeface="Gill Sans"/>
              </a:rPr>
              <a:t>significant</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measure</a:t>
            </a:r>
            <a:r>
              <a:rPr lang="en-US" altLang="zh-CN" sz="1750" spc="-5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65" dirty="0">
                <a:solidFill>
                  <a:srgbClr val="000000"/>
                </a:solidFill>
                <a:latin typeface="Gill Sans"/>
                <a:cs typeface="Gill Sans"/>
              </a:rPr>
              <a:t> </a:t>
            </a:r>
            <a:r>
              <a:rPr lang="en-US" altLang="zh-CN" sz="1750" dirty="0">
                <a:solidFill>
                  <a:srgbClr val="000000"/>
                </a:solidFill>
                <a:latin typeface="Gill Sans"/>
                <a:ea typeface="Gill Sans"/>
              </a:rPr>
              <a:t>error.</a:t>
            </a:r>
          </a:p>
          <a:p>
            <a:pPr>
              <a:lnSpc>
                <a:spcPts val="1095"/>
              </a:lnSpc>
            </a:pPr>
            <a:endParaRPr lang="en-US" dirty="0"/>
          </a:p>
          <a:p>
            <a:pPr marL="200501" indent="-200501" hangingPunct="0">
              <a:lnSpc>
                <a:spcPct val="120000"/>
              </a:lnSpc>
            </a:pPr>
            <a:r>
              <a:rPr lang="en-US" altLang="zh-CN" sz="1750" dirty="0">
                <a:solidFill>
                  <a:srgbClr val="B61D41"/>
                </a:solidFill>
                <a:latin typeface="Arial"/>
                <a:ea typeface="Arial"/>
              </a:rPr>
              <a:t>•</a:t>
            </a:r>
            <a:r>
              <a:rPr lang="en-US" altLang="zh-CN" sz="1750" spc="30" dirty="0">
                <a:solidFill>
                  <a:srgbClr val="B61D41"/>
                </a:solidFill>
                <a:latin typeface="Arial"/>
                <a:cs typeface="Arial"/>
              </a:rPr>
              <a:t> </a:t>
            </a:r>
            <a:r>
              <a:rPr lang="en-US" altLang="zh-CN" sz="1750" dirty="0">
                <a:solidFill>
                  <a:srgbClr val="000000"/>
                </a:solidFill>
                <a:latin typeface="Gill Sans"/>
                <a:ea typeface="Gill Sans"/>
              </a:rPr>
              <a:t>These</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errors</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can</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be</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reducible</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non-reducible.We</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cannot</a:t>
            </a:r>
            <a:r>
              <a:rPr lang="en-US" altLang="zh-CN" sz="1750" spc="30" dirty="0">
                <a:solidFill>
                  <a:srgbClr val="000000"/>
                </a:solidFill>
                <a:latin typeface="Gill Sans"/>
                <a:cs typeface="Gill Sans"/>
              </a:rPr>
              <a:t> </a:t>
            </a:r>
            <a:r>
              <a:rPr lang="en-US" altLang="zh-CN" sz="1750" dirty="0">
                <a:solidFill>
                  <a:srgbClr val="000000"/>
                </a:solidFill>
                <a:latin typeface="Gill Sans"/>
                <a:ea typeface="Gill Sans"/>
              </a:rPr>
              <a:t>do</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anything</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about</a:t>
            </a:r>
            <a:r>
              <a:rPr lang="en-US" altLang="zh-CN" sz="1750" spc="35" dirty="0">
                <a:solidFill>
                  <a:srgbClr val="000000"/>
                </a:solidFill>
                <a:latin typeface="Gill Sans"/>
                <a:cs typeface="Gill Sans"/>
              </a:rPr>
              <a:t> </a:t>
            </a:r>
            <a:r>
              <a:rPr lang="en-US" altLang="zh-CN" sz="1750" dirty="0">
                <a:solidFill>
                  <a:srgbClr val="000000"/>
                </a:solidFill>
                <a:latin typeface="Gill Sans"/>
                <a:ea typeface="Gill Sans"/>
              </a:rPr>
              <a:t>non-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reducible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errors.The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reducible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errors</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which</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are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bias</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variance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can</a:t>
            </a:r>
            <a:r>
              <a:rPr lang="en-US" altLang="zh-CN" sz="1750" spc="-10" dirty="0">
                <a:solidFill>
                  <a:srgbClr val="000000"/>
                </a:solidFill>
                <a:latin typeface="Gill Sans"/>
                <a:cs typeface="Gill Sans"/>
              </a:rPr>
              <a:t> </a:t>
            </a:r>
            <a:r>
              <a:rPr lang="en-US" altLang="zh-CN" sz="1750" dirty="0">
                <a:solidFill>
                  <a:srgbClr val="000000"/>
                </a:solidFill>
                <a:latin typeface="Gill Sans"/>
                <a:ea typeface="Gill Sans"/>
              </a:rPr>
              <a:t>be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made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use</a:t>
            </a:r>
            <a:r>
              <a:rPr lang="en-US" altLang="zh-CN" sz="1750" dirty="0">
                <a:solidFill>
                  <a:srgbClr val="000000"/>
                </a:solidFill>
                <a:latin typeface="Gill Sans"/>
                <a:cs typeface="Gill Sans"/>
              </a:rPr>
              <a:t> </a:t>
            </a:r>
            <a:r>
              <a:rPr lang="en-US" altLang="zh-CN" sz="1750" spc="-5" dirty="0">
                <a:solidFill>
                  <a:srgbClr val="000000"/>
                </a:solidFill>
                <a:latin typeface="Gill Sans"/>
                <a:ea typeface="Gill Sans"/>
              </a:rPr>
              <a:t>of</a:t>
            </a:r>
            <a:r>
              <a:rPr lang="en-US" altLang="zh-CN" sz="1750" dirty="0">
                <a:solidFill>
                  <a:srgbClr val="000000"/>
                </a:solidFill>
                <a:latin typeface="Gill Sans"/>
                <a:ea typeface="Gill Sans"/>
              </a:rPr>
              <a:t>f.</a:t>
            </a:r>
          </a:p>
          <a:p>
            <a:pPr>
              <a:lnSpc>
                <a:spcPts val="1100"/>
              </a:lnSpc>
            </a:pPr>
            <a:endParaRPr lang="en-US" dirty="0"/>
          </a:p>
          <a:p>
            <a:pPr marL="0">
              <a:lnSpc>
                <a:spcPct val="100000"/>
              </a:lnSpc>
            </a:pPr>
            <a:r>
              <a:rPr lang="en-US" altLang="zh-CN" sz="1750" dirty="0">
                <a:solidFill>
                  <a:srgbClr val="B61D41"/>
                </a:solidFill>
                <a:latin typeface="Arial"/>
                <a:ea typeface="Arial"/>
              </a:rPr>
              <a:t>•</a:t>
            </a:r>
            <a:r>
              <a:rPr lang="en-US" altLang="zh-CN" sz="1750" spc="20" dirty="0">
                <a:solidFill>
                  <a:srgbClr val="B61D41"/>
                </a:solidFill>
                <a:latin typeface="Arial"/>
                <a:cs typeface="Arial"/>
              </a:rPr>
              <a:t> </a:t>
            </a:r>
            <a:r>
              <a:rPr lang="en-US" altLang="zh-CN" sz="1750" dirty="0">
                <a:solidFill>
                  <a:srgbClr val="000000"/>
                </a:solidFill>
                <a:latin typeface="Gill Sans"/>
                <a:ea typeface="Gill Sans"/>
              </a:rPr>
              <a:t>These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reducible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errors</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can</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be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effectively</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minimized</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efficiency</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25" dirty="0">
                <a:solidFill>
                  <a:srgbClr val="000000"/>
                </a:solidFill>
                <a:latin typeface="Gill Sans"/>
                <a:cs typeface="Gill Sans"/>
              </a:rPr>
              <a:t> </a:t>
            </a:r>
            <a:r>
              <a:rPr lang="en-US" altLang="zh-CN" sz="1750" dirty="0">
                <a:solidFill>
                  <a:srgbClr val="000000"/>
                </a:solidFill>
                <a:latin typeface="Gill Sans"/>
                <a:ea typeface="Gill Sans"/>
              </a:rPr>
              <a:t>working</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system</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can</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be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maximized.</a:t>
            </a:r>
          </a:p>
          <a:p>
            <a:pPr>
              <a:lnSpc>
                <a:spcPts val="1305"/>
              </a:lnSpc>
            </a:pPr>
            <a:endParaRPr lang="en-US" dirty="0"/>
          </a:p>
          <a:p>
            <a:pPr marL="0">
              <a:lnSpc>
                <a:spcPct val="100000"/>
              </a:lnSpc>
            </a:pPr>
            <a:r>
              <a:rPr lang="en-US" altLang="zh-CN" sz="1750" dirty="0">
                <a:solidFill>
                  <a:srgbClr val="B61D41"/>
                </a:solidFill>
                <a:latin typeface="Arial"/>
                <a:ea typeface="Arial"/>
              </a:rPr>
              <a:t>•</a:t>
            </a:r>
            <a:r>
              <a:rPr lang="en-US" altLang="zh-CN" sz="1750" spc="15" dirty="0">
                <a:solidFill>
                  <a:srgbClr val="B61D41"/>
                </a:solidFill>
                <a:latin typeface="Arial"/>
                <a:cs typeface="Arial"/>
              </a:rPr>
              <a:t> </a:t>
            </a:r>
            <a:r>
              <a:rPr lang="en-US" altLang="zh-CN" sz="1750" dirty="0">
                <a:solidFill>
                  <a:srgbClr val="000000"/>
                </a:solidFill>
                <a:latin typeface="Gill Sans"/>
                <a:ea typeface="Gill Sans"/>
              </a:rPr>
              <a:t>The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main</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goal</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of</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learning</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algorithm</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is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reduce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these</a:t>
            </a:r>
            <a:r>
              <a:rPr lang="en-US" altLang="zh-CN" sz="1750" spc="15" dirty="0">
                <a:solidFill>
                  <a:srgbClr val="000000"/>
                </a:solidFill>
                <a:latin typeface="Gill Sans"/>
                <a:cs typeface="Gill Sans"/>
              </a:rPr>
              <a:t> </a:t>
            </a:r>
            <a:r>
              <a:rPr lang="en-US" altLang="zh-CN" sz="1750" dirty="0">
                <a:solidFill>
                  <a:srgbClr val="000000"/>
                </a:solidFill>
                <a:latin typeface="Gill Sans"/>
                <a:ea typeface="Gill Sans"/>
              </a:rPr>
              <a:t>bias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variance</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errors</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to</a:t>
            </a:r>
            <a:r>
              <a:rPr lang="en-US" altLang="zh-CN" sz="1750" spc="20" dirty="0">
                <a:solidFill>
                  <a:srgbClr val="000000"/>
                </a:solidFill>
                <a:latin typeface="Gill Sans"/>
                <a:cs typeface="Gill Sans"/>
              </a:rPr>
              <a:t> </a:t>
            </a:r>
            <a:r>
              <a:rPr lang="en-US" altLang="zh-CN" sz="1750" dirty="0">
                <a:solidFill>
                  <a:srgbClr val="000000"/>
                </a:solidFill>
                <a:latin typeface="Gill Sans"/>
                <a:ea typeface="Gill Sans"/>
              </a:rPr>
              <a:t>the</a:t>
            </a:r>
          </a:p>
          <a:p>
            <a:pPr>
              <a:lnSpc>
                <a:spcPts val="425"/>
              </a:lnSpc>
            </a:pPr>
            <a:endParaRPr lang="en-US" dirty="0"/>
          </a:p>
          <a:p>
            <a:pPr marL="0" indent="200501">
              <a:lnSpc>
                <a:spcPct val="100000"/>
              </a:lnSpc>
            </a:pPr>
            <a:r>
              <a:rPr lang="en-US" altLang="zh-CN" sz="1750" dirty="0">
                <a:solidFill>
                  <a:srgbClr val="000000"/>
                </a:solidFill>
                <a:latin typeface="Gill Sans"/>
                <a:ea typeface="Gill Sans"/>
              </a:rPr>
              <a:t>minimum</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and</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make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the</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most</a:t>
            </a:r>
            <a:r>
              <a:rPr lang="en-US" altLang="zh-CN" sz="1750" dirty="0">
                <a:solidFill>
                  <a:srgbClr val="000000"/>
                </a:solidFill>
                <a:latin typeface="Gill Sans"/>
                <a:cs typeface="Gill Sans"/>
              </a:rPr>
              <a:t> </a:t>
            </a:r>
            <a:r>
              <a:rPr lang="en-US" altLang="zh-CN" sz="1750" dirty="0">
                <a:solidFill>
                  <a:srgbClr val="000000"/>
                </a:solidFill>
                <a:latin typeface="Gill Sans"/>
                <a:ea typeface="Gill Sans"/>
              </a:rPr>
              <a:t>feasible</a:t>
            </a:r>
            <a:r>
              <a:rPr lang="en-US" altLang="zh-CN" sz="1750" spc="-100" dirty="0">
                <a:solidFill>
                  <a:srgbClr val="000000"/>
                </a:solidFill>
                <a:latin typeface="Gill Sans"/>
                <a:cs typeface="Gill Sans"/>
              </a:rPr>
              <a:t> </a:t>
            </a:r>
            <a:r>
              <a:rPr lang="en-US" altLang="zh-CN" sz="1750" dirty="0">
                <a:solidFill>
                  <a:srgbClr val="000000"/>
                </a:solidFill>
                <a:latin typeface="Gill Sans"/>
                <a:ea typeface="Gill Sans"/>
              </a:rPr>
              <a:t>model.</a:t>
            </a:r>
          </a:p>
        </p:txBody>
      </p:sp>
      <p:sp>
        <p:nvSpPr>
          <p:cNvPr id="86" name="TextBox 86"/>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E98B-C1F2-9B4B-8C3F-FE5221C4C6C8}"/>
              </a:ext>
            </a:extLst>
          </p:cNvPr>
          <p:cNvSpPr>
            <a:spLocks noGrp="1"/>
          </p:cNvSpPr>
          <p:nvPr>
            <p:ph type="title"/>
          </p:nvPr>
        </p:nvSpPr>
        <p:spPr>
          <a:xfrm>
            <a:off x="1688083" y="886462"/>
            <a:ext cx="7684821" cy="1156102"/>
          </a:xfrm>
        </p:spPr>
        <p:txBody>
          <a:bodyPr/>
          <a:lstStyle/>
          <a:p>
            <a:endParaRPr lang="en-US"/>
          </a:p>
        </p:txBody>
      </p:sp>
      <p:pic>
        <p:nvPicPr>
          <p:cNvPr id="4" name="Picture 3">
            <a:extLst>
              <a:ext uri="{FF2B5EF4-FFF2-40B4-BE49-F238E27FC236}">
                <a16:creationId xmlns:a16="http://schemas.microsoft.com/office/drawing/2014/main" id="{6FFABFB0-95E5-BD49-8ADF-E6E5D891CDFD}"/>
              </a:ext>
            </a:extLst>
          </p:cNvPr>
          <p:cNvPicPr>
            <a:picLocks noChangeAspect="1"/>
          </p:cNvPicPr>
          <p:nvPr/>
        </p:nvPicPr>
        <p:blipFill rotWithShape="1">
          <a:blip r:embed="rId2"/>
          <a:srcRect l="34328" t="14632" r="20190" b="18098"/>
          <a:stretch/>
        </p:blipFill>
        <p:spPr>
          <a:xfrm>
            <a:off x="-38855" y="331303"/>
            <a:ext cx="10614090" cy="6338735"/>
          </a:xfrm>
          <a:prstGeom prst="rect">
            <a:avLst/>
          </a:prstGeom>
        </p:spPr>
      </p:pic>
    </p:spTree>
    <p:extLst>
      <p:ext uri="{BB962C8B-B14F-4D97-AF65-F5344CB8AC3E}">
        <p14:creationId xmlns:p14="http://schemas.microsoft.com/office/powerpoint/2010/main" val="1836846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8"/>
          <p:cNvPicPr>
            <a:picLocks noChangeAspect="1"/>
          </p:cNvPicPr>
          <p:nvPr/>
        </p:nvPicPr>
        <p:blipFill>
          <a:blip r:embed="rId2"/>
          <a:stretch>
            <a:fillRect/>
          </a:stretch>
        </p:blipFill>
        <p:spPr>
          <a:xfrm>
            <a:off x="0" y="762000"/>
            <a:ext cx="10698480" cy="6035040"/>
          </a:xfrm>
          <a:prstGeom prst="rect">
            <a:avLst/>
          </a:prstGeom>
        </p:spPr>
      </p:pic>
      <p:sp>
        <p:nvSpPr>
          <p:cNvPr id="2" name="TextBox 88"/>
          <p:cNvSpPr txBox="1"/>
          <p:nvPr/>
        </p:nvSpPr>
        <p:spPr>
          <a:xfrm>
            <a:off x="1353829" y="1478561"/>
            <a:ext cx="8189646" cy="3931713"/>
          </a:xfrm>
          <a:prstGeom prst="rect">
            <a:avLst/>
          </a:prstGeom>
          <a:noFill/>
        </p:spPr>
        <p:txBody>
          <a:bodyPr wrap="square" lIns="0" tIns="0" rIns="0" bIns="0" rtlCol="0">
            <a:spAutoFit/>
          </a:bodyPr>
          <a:lstStyle/>
          <a:p>
            <a:pPr marL="0">
              <a:lnSpc>
                <a:spcPct val="100000"/>
              </a:lnSpc>
            </a:pPr>
            <a:r>
              <a:rPr lang="en-US" altLang="zh-CN" sz="2800" spc="-40" dirty="0">
                <a:solidFill>
                  <a:srgbClr val="000000"/>
                </a:solidFill>
                <a:latin typeface="Gill Sans"/>
                <a:ea typeface="Gill Sans"/>
              </a:rPr>
              <a:t>MODEL</a:t>
            </a:r>
            <a:r>
              <a:rPr lang="en-US" altLang="zh-CN" sz="2800" spc="20" dirty="0">
                <a:solidFill>
                  <a:srgbClr val="000000"/>
                </a:solidFill>
                <a:latin typeface="Gill Sans"/>
                <a:cs typeface="Gill Sans"/>
              </a:rPr>
              <a:t> </a:t>
            </a:r>
            <a:r>
              <a:rPr lang="en-US" altLang="zh-CN" sz="2800" spc="-40" dirty="0">
                <a:solidFill>
                  <a:srgbClr val="000000"/>
                </a:solidFill>
                <a:latin typeface="Gill Sans"/>
                <a:ea typeface="Gill Sans"/>
              </a:rPr>
              <a:t>EVALUATION</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80"/>
              </a:lnSpc>
            </a:pPr>
            <a:endParaRPr lang="en-US" dirty="0"/>
          </a:p>
          <a:p>
            <a:pPr marL="0">
              <a:lnSpc>
                <a:spcPct val="100000"/>
              </a:lnSpc>
            </a:pPr>
            <a:r>
              <a:rPr lang="en-US" altLang="zh-CN" sz="1650" dirty="0">
                <a:solidFill>
                  <a:srgbClr val="B61D41"/>
                </a:solidFill>
                <a:latin typeface="Arial"/>
                <a:ea typeface="Arial"/>
              </a:rPr>
              <a:t>•</a:t>
            </a:r>
            <a:r>
              <a:rPr lang="en-US" altLang="zh-CN" sz="1650" spc="30" dirty="0">
                <a:solidFill>
                  <a:srgbClr val="B61D41"/>
                </a:solidFill>
                <a:latin typeface="Arial"/>
                <a:cs typeface="Arial"/>
              </a:rPr>
              <a:t>  </a:t>
            </a:r>
            <a:r>
              <a:rPr lang="en-US" altLang="zh-CN" sz="1650" dirty="0">
                <a:solidFill>
                  <a:srgbClr val="000000"/>
                </a:solidFill>
                <a:latin typeface="Gill Sans"/>
                <a:ea typeface="Gill Sans"/>
              </a:rPr>
              <a:t>Model</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evaluation</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aims</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estimate</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generalization</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accuracy</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of</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model</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on</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future</a:t>
            </a:r>
          </a:p>
          <a:p>
            <a:pPr marL="0" indent="200501">
              <a:lnSpc>
                <a:spcPct val="100000"/>
              </a:lnSpc>
              <a:spcBef>
                <a:spcPts val="225"/>
              </a:spcBef>
            </a:pPr>
            <a:r>
              <a:rPr lang="en-US" altLang="zh-CN" sz="1650" spc="5" dirty="0">
                <a:solidFill>
                  <a:srgbClr val="000000"/>
                </a:solidFill>
                <a:latin typeface="Gill Sans"/>
                <a:ea typeface="Gill Sans"/>
              </a:rPr>
              <a:t>(unseen/out</a:t>
            </a:r>
            <a:r>
              <a:rPr lang="en-US" altLang="zh-CN" sz="1650" spc="45" dirty="0">
                <a:solidFill>
                  <a:srgbClr val="000000"/>
                </a:solidFill>
                <a:latin typeface="Gill Sans"/>
                <a:ea typeface="Gill Sans"/>
              </a:rPr>
              <a:t>-</a:t>
            </a:r>
            <a:r>
              <a:rPr lang="en-US" altLang="zh-CN" sz="1650" spc="5" dirty="0">
                <a:solidFill>
                  <a:srgbClr val="000000"/>
                </a:solidFill>
                <a:latin typeface="Gill Sans"/>
                <a:ea typeface="Gill Sans"/>
              </a:rPr>
              <a:t>of</a:t>
            </a:r>
            <a:r>
              <a:rPr lang="en-US" altLang="zh-CN" sz="1650" spc="10" dirty="0">
                <a:solidFill>
                  <a:srgbClr val="000000"/>
                </a:solidFill>
                <a:latin typeface="Gill Sans"/>
                <a:ea typeface="Gill Sans"/>
              </a:rPr>
              <a:t>-</a:t>
            </a:r>
            <a:r>
              <a:rPr lang="en-US" altLang="zh-CN" sz="1650" spc="5" dirty="0">
                <a:solidFill>
                  <a:srgbClr val="000000"/>
                </a:solidFill>
                <a:latin typeface="Gill Sans"/>
                <a:ea typeface="Gill Sans"/>
              </a:rPr>
              <a:t>sample)</a:t>
            </a:r>
            <a:r>
              <a:rPr lang="en-US" altLang="zh-CN" sz="1650" spc="-35" dirty="0">
                <a:solidFill>
                  <a:srgbClr val="000000"/>
                </a:solidFill>
                <a:latin typeface="Gill Sans"/>
                <a:cs typeface="Gill Sans"/>
              </a:rPr>
              <a:t> </a:t>
            </a:r>
            <a:r>
              <a:rPr lang="en-US" altLang="zh-CN" sz="1650" spc="10" dirty="0">
                <a:solidFill>
                  <a:srgbClr val="000000"/>
                </a:solidFill>
                <a:latin typeface="Gill Sans"/>
                <a:ea typeface="Gill Sans"/>
              </a:rPr>
              <a:t>data.</a:t>
            </a:r>
          </a:p>
          <a:p>
            <a:pPr>
              <a:lnSpc>
                <a:spcPts val="1095"/>
              </a:lnSpc>
            </a:pPr>
            <a:endParaRPr lang="en-US" dirty="0"/>
          </a:p>
          <a:p>
            <a:pPr marL="0">
              <a:lnSpc>
                <a:spcPct val="100000"/>
              </a:lnSpc>
            </a:pPr>
            <a:r>
              <a:rPr lang="en-US" altLang="zh-CN" sz="1650" dirty="0">
                <a:solidFill>
                  <a:srgbClr val="B61D41"/>
                </a:solidFill>
                <a:latin typeface="Arial"/>
                <a:ea typeface="Arial"/>
              </a:rPr>
              <a:t>•</a:t>
            </a:r>
            <a:r>
              <a:rPr lang="en-US" altLang="zh-CN" sz="1650" spc="15" dirty="0">
                <a:solidFill>
                  <a:srgbClr val="B61D41"/>
                </a:solidFill>
                <a:latin typeface="Arial"/>
                <a:cs typeface="Arial"/>
              </a:rPr>
              <a:t>  </a:t>
            </a:r>
            <a:r>
              <a:rPr lang="en-US" altLang="zh-CN" sz="1650" dirty="0">
                <a:solidFill>
                  <a:srgbClr val="000000"/>
                </a:solidFill>
                <a:latin typeface="Gill Sans"/>
                <a:ea typeface="Gill Sans"/>
              </a:rPr>
              <a:t>Methods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for</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evaluating</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model’s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performance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are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divided</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into</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2</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categories:</a:t>
            </a:r>
          </a:p>
          <a:p>
            <a:pPr marL="200501" hangingPunct="0">
              <a:lnSpc>
                <a:spcPct val="110416"/>
              </a:lnSpc>
              <a:spcBef>
                <a:spcPts val="120"/>
              </a:spcBef>
            </a:pPr>
            <a:r>
              <a:rPr lang="en-US" altLang="zh-CN" sz="1650" dirty="0">
                <a:solidFill>
                  <a:srgbClr val="000000"/>
                </a:solidFill>
                <a:latin typeface="Gill Sans"/>
                <a:ea typeface="Gill Sans"/>
              </a:rPr>
              <a:t>namely,</a:t>
            </a:r>
            <a:r>
              <a:rPr lang="en-US" altLang="zh-CN" sz="1650" dirty="0">
                <a:solidFill>
                  <a:srgbClr val="000000"/>
                </a:solidFill>
                <a:latin typeface="Gill Sans"/>
                <a:cs typeface="Gill Sans"/>
              </a:rPr>
              <a:t> </a:t>
            </a:r>
            <a:r>
              <a:rPr lang="en-US" altLang="zh-CN" sz="1650" u="sng" dirty="0">
                <a:solidFill>
                  <a:srgbClr val="F82A5B"/>
                </a:solidFill>
                <a:uFill>
                  <a:solidFill>
                    <a:srgbClr val="F82A5B"/>
                  </a:solidFill>
                </a:uFill>
                <a:latin typeface="Gill Sans"/>
                <a:ea typeface="Gill Sans"/>
              </a:rPr>
              <a:t>holdout</a:t>
            </a:r>
            <a:r>
              <a:rPr lang="en-US" altLang="zh-CN" sz="1650" dirty="0">
                <a:solidFill>
                  <a:srgbClr val="F82A5B"/>
                </a:solidFill>
                <a:latin typeface="Gill Sans"/>
                <a:cs typeface="Gill Sans"/>
              </a:rPr>
              <a:t> </a:t>
            </a:r>
            <a:r>
              <a:rPr lang="en-US" altLang="zh-CN" sz="1650" dirty="0">
                <a:solidFill>
                  <a:srgbClr val="000000"/>
                </a:solidFill>
                <a:latin typeface="Gill Sans"/>
                <a:ea typeface="Gill Sans"/>
              </a:rPr>
              <a:t>and</a:t>
            </a:r>
            <a:r>
              <a:rPr lang="en-US" altLang="zh-CN" sz="1650" dirty="0">
                <a:solidFill>
                  <a:srgbClr val="000000"/>
                </a:solidFill>
                <a:latin typeface="Gill Sans"/>
                <a:cs typeface="Gill Sans"/>
              </a:rPr>
              <a:t> </a:t>
            </a:r>
            <a:r>
              <a:rPr lang="en-US" altLang="zh-CN" sz="1650" u="sng" dirty="0">
                <a:solidFill>
                  <a:srgbClr val="F82A5B"/>
                </a:solidFill>
                <a:uFill>
                  <a:solidFill>
                    <a:srgbClr val="F82A5B"/>
                  </a:solidFill>
                </a:uFill>
                <a:latin typeface="Gill Sans"/>
                <a:ea typeface="Gill Sans"/>
              </a:rPr>
              <a:t>Cross-validation</a:t>
            </a:r>
            <a:r>
              <a:rPr lang="en-US" altLang="zh-CN" sz="1650" dirty="0">
                <a:solidFill>
                  <a:srgbClr val="000000"/>
                </a:solidFill>
                <a:latin typeface="Gill Sans"/>
                <a:ea typeface="Gill Sans"/>
              </a:rPr>
              <a: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Both</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methods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use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test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set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(i.e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data</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not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seen</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by</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model)</a:t>
            </a:r>
            <a:r>
              <a:rPr lang="en-US" altLang="zh-CN" sz="1650" spc="55"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spc="60" dirty="0">
                <a:solidFill>
                  <a:srgbClr val="000000"/>
                </a:solidFill>
                <a:latin typeface="Gill Sans"/>
                <a:cs typeface="Gill Sans"/>
              </a:rPr>
              <a:t> </a:t>
            </a:r>
            <a:r>
              <a:rPr lang="en-US" altLang="zh-CN" sz="1650" dirty="0">
                <a:solidFill>
                  <a:srgbClr val="000000"/>
                </a:solidFill>
                <a:latin typeface="Gill Sans"/>
                <a:ea typeface="Gill Sans"/>
              </a:rPr>
              <a:t>evaluate</a:t>
            </a:r>
            <a:r>
              <a:rPr lang="en-US" altLang="zh-CN" sz="1650" spc="60" dirty="0">
                <a:solidFill>
                  <a:srgbClr val="000000"/>
                </a:solidFill>
                <a:latin typeface="Gill Sans"/>
                <a:cs typeface="Gill Sans"/>
              </a:rPr>
              <a:t> </a:t>
            </a:r>
            <a:r>
              <a:rPr lang="en-US" altLang="zh-CN" sz="1650" dirty="0">
                <a:solidFill>
                  <a:srgbClr val="000000"/>
                </a:solidFill>
                <a:latin typeface="Gill Sans"/>
                <a:ea typeface="Gill Sans"/>
              </a:rPr>
              <a:t>model</a:t>
            </a:r>
            <a:r>
              <a:rPr lang="en-US" altLang="zh-CN" sz="1650" spc="60" dirty="0">
                <a:solidFill>
                  <a:srgbClr val="000000"/>
                </a:solidFill>
                <a:latin typeface="Gill Sans"/>
                <a:cs typeface="Gill Sans"/>
              </a:rPr>
              <a:t> </a:t>
            </a:r>
            <a:r>
              <a:rPr lang="en-US" altLang="zh-CN" sz="1650" dirty="0">
                <a:solidFill>
                  <a:srgbClr val="000000"/>
                </a:solidFill>
                <a:latin typeface="Gill Sans"/>
                <a:ea typeface="Gill Sans"/>
              </a:rPr>
              <a:t>performance.</a:t>
            </a:r>
          </a:p>
          <a:p>
            <a:pPr>
              <a:lnSpc>
                <a:spcPts val="1000"/>
              </a:lnSpc>
            </a:pPr>
            <a:endParaRPr lang="en-US" dirty="0"/>
          </a:p>
          <a:p>
            <a:pPr marL="0">
              <a:lnSpc>
                <a:spcPct val="100000"/>
              </a:lnSpc>
            </a:pPr>
            <a:r>
              <a:rPr lang="en-US" altLang="zh-CN" sz="1650" dirty="0">
                <a:solidFill>
                  <a:srgbClr val="B61D41"/>
                </a:solidFill>
                <a:latin typeface="Arial"/>
                <a:ea typeface="Arial"/>
              </a:rPr>
              <a:t>•</a:t>
            </a:r>
            <a:r>
              <a:rPr lang="en-US" altLang="zh-CN" sz="1650" spc="25" dirty="0">
                <a:solidFill>
                  <a:srgbClr val="B61D41"/>
                </a:solidFill>
                <a:latin typeface="Arial"/>
                <a:cs typeface="Arial"/>
              </a:rPr>
              <a:t>  </a:t>
            </a:r>
            <a:r>
              <a:rPr lang="en-US" altLang="zh-CN" sz="1650" dirty="0">
                <a:solidFill>
                  <a:srgbClr val="000000"/>
                </a:solidFill>
                <a:latin typeface="Gill Sans"/>
                <a:ea typeface="Gill Sans"/>
              </a:rPr>
              <a:t>The</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purpose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of</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holdout</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evaluation</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test</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model</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on</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different</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data</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than</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it</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was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trained</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on.</a:t>
            </a:r>
          </a:p>
          <a:p>
            <a:pPr marL="0" indent="200501">
              <a:lnSpc>
                <a:spcPct val="100000"/>
              </a:lnSpc>
              <a:spcBef>
                <a:spcPts val="230"/>
              </a:spcBef>
            </a:pPr>
            <a:r>
              <a:rPr lang="en-US" altLang="zh-CN" sz="1650" dirty="0">
                <a:solidFill>
                  <a:srgbClr val="000000"/>
                </a:solidFill>
                <a:latin typeface="Gill Sans"/>
                <a:ea typeface="Gill Sans"/>
              </a:rPr>
              <a:t>This</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provides</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an</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unbiased</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estimate</a:t>
            </a:r>
            <a:r>
              <a:rPr lang="en-US" altLang="zh-CN" sz="1650" spc="45" dirty="0">
                <a:solidFill>
                  <a:srgbClr val="000000"/>
                </a:solidFill>
                <a:latin typeface="Gill Sans"/>
                <a:cs typeface="Gill Sans"/>
              </a:rPr>
              <a:t> </a:t>
            </a:r>
            <a:r>
              <a:rPr lang="en-US" altLang="zh-CN" sz="1650" dirty="0">
                <a:solidFill>
                  <a:srgbClr val="000000"/>
                </a:solidFill>
                <a:latin typeface="Gill Sans"/>
                <a:ea typeface="Gill Sans"/>
              </a:rPr>
              <a:t>of</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learning</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performance.</a:t>
            </a:r>
          </a:p>
          <a:p>
            <a:pPr>
              <a:lnSpc>
                <a:spcPts val="1095"/>
              </a:lnSpc>
            </a:pPr>
            <a:endParaRPr lang="en-US" dirty="0"/>
          </a:p>
          <a:p>
            <a:pPr marL="0">
              <a:lnSpc>
                <a:spcPct val="100000"/>
              </a:lnSpc>
            </a:pPr>
            <a:r>
              <a:rPr lang="en-US" altLang="zh-CN" sz="1650" dirty="0">
                <a:solidFill>
                  <a:srgbClr val="B61D41"/>
                </a:solidFill>
                <a:latin typeface="Arial"/>
                <a:ea typeface="Arial"/>
              </a:rPr>
              <a:t>•</a:t>
            </a:r>
            <a:r>
              <a:rPr lang="en-US" altLang="zh-CN" sz="1650" spc="10" dirty="0">
                <a:solidFill>
                  <a:srgbClr val="B61D41"/>
                </a:solidFill>
                <a:latin typeface="Arial"/>
                <a:cs typeface="Arial"/>
              </a:rPr>
              <a:t>  </a:t>
            </a:r>
            <a:r>
              <a:rPr lang="en-US" altLang="zh-CN" sz="1650" dirty="0">
                <a:solidFill>
                  <a:srgbClr val="000000"/>
                </a:solidFill>
                <a:latin typeface="Gill Sans"/>
                <a:ea typeface="Gill Sans"/>
              </a:rPr>
              <a:t>Dataset</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randomly</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divided</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into</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3</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subsets:</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training</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dataset,</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validation</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dataset</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and</a:t>
            </a:r>
            <a:r>
              <a:rPr lang="en-US" altLang="zh-CN" sz="1650" spc="10" dirty="0">
                <a:solidFill>
                  <a:srgbClr val="000000"/>
                </a:solidFill>
                <a:latin typeface="Gill Sans"/>
                <a:cs typeface="Gill Sans"/>
              </a:rPr>
              <a:t> </a:t>
            </a:r>
            <a:r>
              <a:rPr lang="en-US" altLang="zh-CN" sz="1650" dirty="0">
                <a:solidFill>
                  <a:srgbClr val="000000"/>
                </a:solidFill>
                <a:latin typeface="Gill Sans"/>
                <a:ea typeface="Gill Sans"/>
              </a:rPr>
              <a:t>testing</a:t>
            </a:r>
          </a:p>
          <a:p>
            <a:pPr marL="0" indent="200501">
              <a:lnSpc>
                <a:spcPct val="100000"/>
              </a:lnSpc>
              <a:spcBef>
                <a:spcPts val="205"/>
              </a:spcBef>
            </a:pPr>
            <a:r>
              <a:rPr lang="en-US" altLang="zh-CN" sz="1650" spc="5" dirty="0">
                <a:solidFill>
                  <a:srgbClr val="000000"/>
                </a:solidFill>
                <a:latin typeface="Gill Sans"/>
                <a:ea typeface="Gill Sans"/>
              </a:rPr>
              <a:t>datase</a:t>
            </a:r>
            <a:r>
              <a:rPr lang="en-US" altLang="zh-CN" sz="1650" dirty="0">
                <a:solidFill>
                  <a:srgbClr val="000000"/>
                </a:solidFill>
                <a:latin typeface="Gill Sans"/>
                <a:ea typeface="Gill Sans"/>
              </a:rPr>
              <a:t>t.</a:t>
            </a:r>
          </a:p>
        </p:txBody>
      </p:sp>
      <p:sp>
        <p:nvSpPr>
          <p:cNvPr id="89" name="TextBox 89"/>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FC52-B317-7743-BECF-B8BA01A7263F}"/>
              </a:ext>
            </a:extLst>
          </p:cNvPr>
          <p:cNvSpPr>
            <a:spLocks noGrp="1"/>
          </p:cNvSpPr>
          <p:nvPr>
            <p:ph type="title"/>
          </p:nvPr>
        </p:nvSpPr>
        <p:spPr>
          <a:xfrm>
            <a:off x="1273156" y="1375001"/>
            <a:ext cx="9229299" cy="1156102"/>
          </a:xfrm>
        </p:spPr>
        <p:txBody>
          <a:bodyPr/>
          <a:lstStyle/>
          <a:p>
            <a:r>
              <a:rPr lang="en-US" dirty="0">
                <a:highlight>
                  <a:srgbClr val="FFFF00"/>
                </a:highlight>
              </a:rPr>
              <a:t>Model evaluation LAB </a:t>
            </a:r>
            <a:r>
              <a:rPr lang="en-US" dirty="0" err="1">
                <a:highlight>
                  <a:srgbClr val="FFFF00"/>
                </a:highlight>
              </a:rPr>
              <a:t>handson</a:t>
            </a:r>
            <a:r>
              <a:rPr lang="en-US" dirty="0">
                <a:highlight>
                  <a:srgbClr val="FFFF00"/>
                </a:highlight>
              </a:rPr>
              <a:t>(1/4</a:t>
            </a:r>
            <a:r>
              <a:rPr lang="en-US" dirty="0"/>
              <a:t>)</a:t>
            </a:r>
          </a:p>
        </p:txBody>
      </p:sp>
      <p:sp>
        <p:nvSpPr>
          <p:cNvPr id="3" name="Content Placeholder 2">
            <a:extLst>
              <a:ext uri="{FF2B5EF4-FFF2-40B4-BE49-F238E27FC236}">
                <a16:creationId xmlns:a16="http://schemas.microsoft.com/office/drawing/2014/main" id="{E9CC4CC8-9D33-1C4C-8C44-5C7458CC6C67}"/>
              </a:ext>
            </a:extLst>
          </p:cNvPr>
          <p:cNvSpPr>
            <a:spLocks noGrp="1"/>
          </p:cNvSpPr>
          <p:nvPr>
            <p:ph idx="1"/>
          </p:nvPr>
        </p:nvSpPr>
        <p:spPr>
          <a:xfrm>
            <a:off x="1273156" y="2298917"/>
            <a:ext cx="8422872" cy="3541442"/>
          </a:xfrm>
        </p:spPr>
        <p:txBody>
          <a:bodyPr/>
          <a:lstStyle/>
          <a:p>
            <a:r>
              <a:rPr lang="en-US" dirty="0"/>
              <a:t>Python libraries – </a:t>
            </a:r>
            <a:r>
              <a:rPr lang="en-US" dirty="0" err="1"/>
              <a:t>numpy</a:t>
            </a:r>
            <a:r>
              <a:rPr lang="en-US" dirty="0"/>
              <a:t>, pandas, </a:t>
            </a:r>
            <a:r>
              <a:rPr lang="en-US" dirty="0" err="1"/>
              <a:t>scikit</a:t>
            </a:r>
            <a:r>
              <a:rPr lang="en-US" dirty="0"/>
              <a:t>-learn, </a:t>
            </a:r>
            <a:r>
              <a:rPr lang="en-US" dirty="0" err="1"/>
              <a:t>matplotlib</a:t>
            </a:r>
            <a:endParaRPr lang="en-US" dirty="0"/>
          </a:p>
          <a:p>
            <a:r>
              <a:rPr lang="en-US" dirty="0"/>
              <a:t>Editor – </a:t>
            </a:r>
            <a:r>
              <a:rPr lang="en-US" dirty="0" err="1"/>
              <a:t>Jupyter</a:t>
            </a:r>
            <a:r>
              <a:rPr lang="en-US" dirty="0"/>
              <a:t> notebook</a:t>
            </a:r>
          </a:p>
          <a:p>
            <a:r>
              <a:rPr lang="en-US" dirty="0">
                <a:highlight>
                  <a:srgbClr val="FFFF00"/>
                </a:highlight>
              </a:rPr>
              <a:t>Dataset – </a:t>
            </a:r>
            <a:r>
              <a:rPr lang="en-US" dirty="0" err="1">
                <a:highlight>
                  <a:srgbClr val="FFFF00"/>
                </a:highlight>
              </a:rPr>
              <a:t>breast_disease_data</a:t>
            </a:r>
            <a:endParaRPr lang="en-US" dirty="0">
              <a:highlight>
                <a:srgbClr val="FFFF00"/>
              </a:highlight>
            </a:endParaRPr>
          </a:p>
          <a:p>
            <a:endParaRPr lang="en-US" dirty="0"/>
          </a:p>
        </p:txBody>
      </p:sp>
      <p:pic>
        <p:nvPicPr>
          <p:cNvPr id="6" name="Picture 5"/>
          <p:cNvPicPr>
            <a:picLocks noChangeAspect="1"/>
          </p:cNvPicPr>
          <p:nvPr/>
        </p:nvPicPr>
        <p:blipFill>
          <a:blip r:embed="rId2"/>
          <a:stretch>
            <a:fillRect/>
          </a:stretch>
        </p:blipFill>
        <p:spPr>
          <a:xfrm>
            <a:off x="1701360" y="3919390"/>
            <a:ext cx="6744986" cy="1982836"/>
          </a:xfrm>
          <a:prstGeom prst="rect">
            <a:avLst/>
          </a:prstGeom>
        </p:spPr>
      </p:pic>
    </p:spTree>
    <p:extLst>
      <p:ext uri="{BB962C8B-B14F-4D97-AF65-F5344CB8AC3E}">
        <p14:creationId xmlns:p14="http://schemas.microsoft.com/office/powerpoint/2010/main" val="244397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FC52-B317-7743-BECF-B8BA01A7263F}"/>
              </a:ext>
            </a:extLst>
          </p:cNvPr>
          <p:cNvSpPr>
            <a:spLocks noGrp="1"/>
          </p:cNvSpPr>
          <p:nvPr>
            <p:ph type="title"/>
          </p:nvPr>
        </p:nvSpPr>
        <p:spPr>
          <a:xfrm>
            <a:off x="1161119" y="1293184"/>
            <a:ext cx="9005317" cy="1156102"/>
          </a:xfrm>
        </p:spPr>
        <p:txBody>
          <a:bodyPr/>
          <a:lstStyle/>
          <a:p>
            <a:r>
              <a:rPr lang="en-US" dirty="0">
                <a:highlight>
                  <a:srgbClr val="FFFF00"/>
                </a:highlight>
              </a:rPr>
              <a:t>Model evaluation LAB </a:t>
            </a:r>
            <a:r>
              <a:rPr lang="en-US" dirty="0" err="1">
                <a:highlight>
                  <a:srgbClr val="FFFF00"/>
                </a:highlight>
              </a:rPr>
              <a:t>handson</a:t>
            </a:r>
            <a:r>
              <a:rPr lang="en-US" dirty="0">
                <a:highlight>
                  <a:srgbClr val="FFFF00"/>
                </a:highlight>
              </a:rPr>
              <a:t>(2/4)</a:t>
            </a:r>
          </a:p>
        </p:txBody>
      </p:sp>
      <p:sp>
        <p:nvSpPr>
          <p:cNvPr id="5" name="Content Placeholder 4"/>
          <p:cNvSpPr>
            <a:spLocks noGrp="1"/>
          </p:cNvSpPr>
          <p:nvPr>
            <p:ph idx="1"/>
          </p:nvPr>
        </p:nvSpPr>
        <p:spPr/>
        <p:txBody>
          <a:bodyPr/>
          <a:lstStyle/>
          <a:p>
            <a:r>
              <a:rPr lang="en-IN" dirty="0"/>
              <a:t>Checking accuracy and classification report</a:t>
            </a:r>
          </a:p>
          <a:p>
            <a:endParaRPr lang="en-IN" dirty="0"/>
          </a:p>
        </p:txBody>
      </p:sp>
      <p:pic>
        <p:nvPicPr>
          <p:cNvPr id="6" name="Picture 5"/>
          <p:cNvPicPr>
            <a:picLocks noChangeAspect="1"/>
          </p:cNvPicPr>
          <p:nvPr/>
        </p:nvPicPr>
        <p:blipFill>
          <a:blip r:embed="rId2"/>
          <a:stretch>
            <a:fillRect/>
          </a:stretch>
        </p:blipFill>
        <p:spPr>
          <a:xfrm>
            <a:off x="5663778" y="2692733"/>
            <a:ext cx="3571681" cy="3570583"/>
          </a:xfrm>
          <a:prstGeom prst="rect">
            <a:avLst/>
          </a:prstGeom>
        </p:spPr>
      </p:pic>
    </p:spTree>
    <p:extLst>
      <p:ext uri="{BB962C8B-B14F-4D97-AF65-F5344CB8AC3E}">
        <p14:creationId xmlns:p14="http://schemas.microsoft.com/office/powerpoint/2010/main" val="30959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FC52-B317-7743-BECF-B8BA01A7263F}"/>
              </a:ext>
            </a:extLst>
          </p:cNvPr>
          <p:cNvSpPr>
            <a:spLocks noGrp="1"/>
          </p:cNvSpPr>
          <p:nvPr>
            <p:ph type="title"/>
          </p:nvPr>
        </p:nvSpPr>
        <p:spPr>
          <a:xfrm>
            <a:off x="1297847" y="1343276"/>
            <a:ext cx="9395553" cy="1156102"/>
          </a:xfrm>
        </p:spPr>
        <p:txBody>
          <a:bodyPr/>
          <a:lstStyle/>
          <a:p>
            <a:r>
              <a:rPr lang="en-US" dirty="0">
                <a:highlight>
                  <a:srgbClr val="FFFF00"/>
                </a:highlight>
              </a:rPr>
              <a:t>Model evaluation LAB </a:t>
            </a:r>
            <a:r>
              <a:rPr lang="en-US" dirty="0" err="1">
                <a:highlight>
                  <a:srgbClr val="FFFF00"/>
                </a:highlight>
              </a:rPr>
              <a:t>handson</a:t>
            </a:r>
            <a:r>
              <a:rPr lang="en-US" dirty="0">
                <a:highlight>
                  <a:srgbClr val="FFFF00"/>
                </a:highlight>
              </a:rPr>
              <a:t>(3/4)</a:t>
            </a:r>
          </a:p>
        </p:txBody>
      </p:sp>
      <p:sp>
        <p:nvSpPr>
          <p:cNvPr id="5" name="Content Placeholder 4"/>
          <p:cNvSpPr>
            <a:spLocks noGrp="1"/>
          </p:cNvSpPr>
          <p:nvPr>
            <p:ph idx="1"/>
          </p:nvPr>
        </p:nvSpPr>
        <p:spPr>
          <a:xfrm>
            <a:off x="1266743" y="2163054"/>
            <a:ext cx="8422872" cy="3026475"/>
          </a:xfrm>
        </p:spPr>
        <p:txBody>
          <a:bodyPr/>
          <a:lstStyle/>
          <a:p>
            <a:r>
              <a:rPr lang="en-IN" dirty="0"/>
              <a:t>Performing ROC and AUC curve</a:t>
            </a:r>
          </a:p>
        </p:txBody>
      </p:sp>
      <p:pic>
        <p:nvPicPr>
          <p:cNvPr id="3" name="Picture 2"/>
          <p:cNvPicPr>
            <a:picLocks noChangeAspect="1"/>
          </p:cNvPicPr>
          <p:nvPr/>
        </p:nvPicPr>
        <p:blipFill>
          <a:blip r:embed="rId2"/>
          <a:stretch>
            <a:fillRect/>
          </a:stretch>
        </p:blipFill>
        <p:spPr>
          <a:xfrm>
            <a:off x="102585" y="2683301"/>
            <a:ext cx="4138335" cy="3347429"/>
          </a:xfrm>
          <a:prstGeom prst="rect">
            <a:avLst/>
          </a:prstGeom>
        </p:spPr>
      </p:pic>
      <p:pic>
        <p:nvPicPr>
          <p:cNvPr id="4" name="Picture 3"/>
          <p:cNvPicPr>
            <a:picLocks noChangeAspect="1"/>
          </p:cNvPicPr>
          <p:nvPr/>
        </p:nvPicPr>
        <p:blipFill rotWithShape="1">
          <a:blip r:embed="rId3"/>
          <a:srcRect r="2737"/>
          <a:stretch/>
        </p:blipFill>
        <p:spPr>
          <a:xfrm>
            <a:off x="4240920" y="2933940"/>
            <a:ext cx="6403290" cy="2846150"/>
          </a:xfrm>
          <a:prstGeom prst="rect">
            <a:avLst/>
          </a:prstGeom>
        </p:spPr>
      </p:pic>
    </p:spTree>
    <p:extLst>
      <p:ext uri="{BB962C8B-B14F-4D97-AF65-F5344CB8AC3E}">
        <p14:creationId xmlns:p14="http://schemas.microsoft.com/office/powerpoint/2010/main" val="4153394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FC52-B317-7743-BECF-B8BA01A7263F}"/>
              </a:ext>
            </a:extLst>
          </p:cNvPr>
          <p:cNvSpPr>
            <a:spLocks noGrp="1"/>
          </p:cNvSpPr>
          <p:nvPr>
            <p:ph type="title"/>
          </p:nvPr>
        </p:nvSpPr>
        <p:spPr>
          <a:xfrm>
            <a:off x="1271002" y="1326516"/>
            <a:ext cx="9005317" cy="1156102"/>
          </a:xfrm>
        </p:spPr>
        <p:txBody>
          <a:bodyPr/>
          <a:lstStyle/>
          <a:p>
            <a:r>
              <a:rPr lang="en-US" dirty="0">
                <a:highlight>
                  <a:srgbClr val="FFFF00"/>
                </a:highlight>
              </a:rPr>
              <a:t>Model evaluation LAB </a:t>
            </a:r>
            <a:r>
              <a:rPr lang="en-US" dirty="0" err="1">
                <a:highlight>
                  <a:srgbClr val="FFFF00"/>
                </a:highlight>
              </a:rPr>
              <a:t>handson</a:t>
            </a:r>
            <a:r>
              <a:rPr lang="en-US" dirty="0">
                <a:highlight>
                  <a:srgbClr val="FFFF00"/>
                </a:highlight>
              </a:rPr>
              <a:t>(4/4)</a:t>
            </a:r>
          </a:p>
        </p:txBody>
      </p:sp>
      <p:sp>
        <p:nvSpPr>
          <p:cNvPr id="5" name="Content Placeholder 4"/>
          <p:cNvSpPr>
            <a:spLocks noGrp="1"/>
          </p:cNvSpPr>
          <p:nvPr>
            <p:ph idx="1"/>
          </p:nvPr>
        </p:nvSpPr>
        <p:spPr>
          <a:xfrm>
            <a:off x="1273156" y="2315454"/>
            <a:ext cx="8422872" cy="3026475"/>
          </a:xfrm>
        </p:spPr>
        <p:txBody>
          <a:bodyPr/>
          <a:lstStyle/>
          <a:p>
            <a:r>
              <a:rPr lang="en-IN" dirty="0"/>
              <a:t>Working with confusion matrix</a:t>
            </a:r>
          </a:p>
        </p:txBody>
      </p:sp>
      <p:pic>
        <p:nvPicPr>
          <p:cNvPr id="6" name="Picture 5"/>
          <p:cNvPicPr>
            <a:picLocks noChangeAspect="1"/>
          </p:cNvPicPr>
          <p:nvPr/>
        </p:nvPicPr>
        <p:blipFill>
          <a:blip r:embed="rId2"/>
          <a:stretch>
            <a:fillRect/>
          </a:stretch>
        </p:blipFill>
        <p:spPr>
          <a:xfrm>
            <a:off x="2907150" y="2793439"/>
            <a:ext cx="5168213" cy="3436545"/>
          </a:xfrm>
          <a:prstGeom prst="rect">
            <a:avLst/>
          </a:prstGeom>
        </p:spPr>
      </p:pic>
    </p:spTree>
    <p:extLst>
      <p:ext uri="{BB962C8B-B14F-4D97-AF65-F5344CB8AC3E}">
        <p14:creationId xmlns:p14="http://schemas.microsoft.com/office/powerpoint/2010/main" val="1460604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1"/>
          <p:cNvSpPr txBox="1"/>
          <p:nvPr/>
        </p:nvSpPr>
        <p:spPr>
          <a:xfrm>
            <a:off x="1227118" y="674329"/>
            <a:ext cx="8308221" cy="4374465"/>
          </a:xfrm>
          <a:prstGeom prst="rect">
            <a:avLst/>
          </a:prstGeom>
          <a:noFill/>
        </p:spPr>
        <p:txBody>
          <a:bodyPr wrap="square" lIns="0" tIns="0" rIns="0" bIns="0" rtlCol="0">
            <a:spAutoFit/>
          </a:bodyPr>
          <a:lstStyle/>
          <a:p>
            <a:pPr marL="0">
              <a:lnSpc>
                <a:spcPct val="100000"/>
              </a:lnSpc>
            </a:pPr>
            <a:r>
              <a:rPr lang="en-US" altLang="zh-CN" sz="2800" spc="-55" dirty="0">
                <a:solidFill>
                  <a:srgbClr val="000000"/>
                </a:solidFill>
                <a:latin typeface="Gill Sans"/>
                <a:ea typeface="Gill Sans"/>
              </a:rPr>
              <a:t>CROSS</a:t>
            </a:r>
            <a:r>
              <a:rPr lang="en-US" altLang="zh-CN" sz="2800" spc="-35" dirty="0">
                <a:solidFill>
                  <a:srgbClr val="000000"/>
                </a:solidFill>
                <a:latin typeface="Gill Sans"/>
                <a:ea typeface="Gill Sans"/>
              </a:rPr>
              <a:t>-</a:t>
            </a:r>
            <a:r>
              <a:rPr lang="en-US" altLang="zh-CN" sz="2800" spc="-60" dirty="0">
                <a:solidFill>
                  <a:srgbClr val="000000"/>
                </a:solidFill>
                <a:latin typeface="Gill Sans"/>
                <a:ea typeface="Gill Sans"/>
              </a:rPr>
              <a:t>VALID</a:t>
            </a:r>
            <a:r>
              <a:rPr lang="en-US" altLang="zh-CN" sz="2800" spc="-50" dirty="0">
                <a:solidFill>
                  <a:srgbClr val="000000"/>
                </a:solidFill>
                <a:latin typeface="Gill Sans"/>
                <a:ea typeface="Gill Sans"/>
              </a:rPr>
              <a:t>ATION</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330"/>
              </a:lnSpc>
            </a:pPr>
            <a:endParaRPr lang="en-US" dirty="0"/>
          </a:p>
          <a:p>
            <a:pPr marL="200501" indent="-200501" hangingPunct="0">
              <a:lnSpc>
                <a:spcPct val="100833"/>
              </a:lnSpc>
            </a:pPr>
            <a:r>
              <a:rPr lang="en-US" altLang="zh-CN" sz="1650" dirty="0">
                <a:solidFill>
                  <a:srgbClr val="B61D41"/>
                </a:solidFill>
                <a:latin typeface="Arial"/>
                <a:ea typeface="Arial"/>
              </a:rPr>
              <a:t>•</a:t>
            </a:r>
            <a:r>
              <a:rPr lang="en-US" altLang="zh-CN" sz="1650" spc="35" dirty="0">
                <a:solidFill>
                  <a:srgbClr val="B61D41"/>
                </a:solidFill>
                <a:latin typeface="Arial"/>
                <a:cs typeface="Arial"/>
              </a:rPr>
              <a:t>  </a:t>
            </a:r>
            <a:r>
              <a:rPr lang="en-US" altLang="zh-CN" sz="1650" u="sng" dirty="0">
                <a:solidFill>
                  <a:srgbClr val="F82A5B"/>
                </a:solidFill>
                <a:uFill>
                  <a:solidFill>
                    <a:srgbClr val="F82A5B"/>
                  </a:solidFill>
                </a:uFill>
                <a:latin typeface="Gill Sans"/>
                <a:ea typeface="Gill Sans"/>
              </a:rPr>
              <a:t>Cross-validation</a:t>
            </a:r>
            <a:r>
              <a:rPr lang="en-US" altLang="zh-CN" sz="1650" spc="45" dirty="0">
                <a:solidFill>
                  <a:srgbClr val="F82A5B"/>
                </a:solidFill>
                <a:latin typeface="Gill Sans"/>
                <a:cs typeface="Gill Sans"/>
              </a:rPr>
              <a:t> </a:t>
            </a:r>
            <a:r>
              <a:rPr lang="en-US" altLang="zh-CN" sz="1650" dirty="0">
                <a:solidFill>
                  <a:srgbClr val="000000"/>
                </a:solidFill>
                <a:latin typeface="Gill Sans"/>
                <a:ea typeface="Gill Sans"/>
              </a:rPr>
              <a:t>is</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technique</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that</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involves</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partitioning</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original</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observation</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dataset</a:t>
            </a:r>
            <a:r>
              <a:rPr lang="en-US" altLang="zh-CN" sz="1650" spc="40" dirty="0">
                <a:solidFill>
                  <a:srgbClr val="000000"/>
                </a:solidFill>
                <a:latin typeface="Gill Sans"/>
                <a:cs typeface="Gill Sans"/>
              </a:rPr>
              <a:t> </a:t>
            </a:r>
            <a:r>
              <a:rPr lang="en-US" altLang="zh-CN" sz="1650" dirty="0">
                <a:solidFill>
                  <a:srgbClr val="000000"/>
                </a:solidFill>
                <a:latin typeface="Gill Sans"/>
                <a:ea typeface="Gill Sans"/>
              </a:rPr>
              <a:t>into</a:t>
            </a:r>
            <a:r>
              <a:rPr lang="en-US" altLang="zh-CN" sz="1650" dirty="0">
                <a:solidFill>
                  <a:srgbClr val="000000"/>
                </a:solidFill>
                <a:latin typeface="Gill Sans"/>
                <a:cs typeface="Gill Sans"/>
              </a:rPr>
              <a:t> </a:t>
            </a:r>
            <a:br>
              <a:rPr dirty="0"/>
            </a:br>
            <a:r>
              <a:rPr lang="en-US" altLang="zh-CN" sz="1650" dirty="0">
                <a:solidFill>
                  <a:srgbClr val="000000"/>
                </a:solidFill>
                <a:latin typeface="Gill Sans"/>
                <a:ea typeface="Gill Sans"/>
              </a:rPr>
              <a:t>a</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training</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set,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used</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train</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model,</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and</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an</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independent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set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used</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evaluate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125" dirty="0">
                <a:solidFill>
                  <a:srgbClr val="000000"/>
                </a:solidFill>
                <a:latin typeface="Gill Sans"/>
                <a:cs typeface="Gill Sans"/>
              </a:rPr>
              <a:t> </a:t>
            </a:r>
            <a:r>
              <a:rPr lang="en-US" altLang="zh-CN" sz="1650" dirty="0">
                <a:solidFill>
                  <a:srgbClr val="000000"/>
                </a:solidFill>
                <a:latin typeface="Gill Sans"/>
                <a:ea typeface="Gill Sans"/>
              </a:rPr>
              <a:t>analysis.</a:t>
            </a:r>
          </a:p>
          <a:p>
            <a:pPr>
              <a:lnSpc>
                <a:spcPts val="889"/>
              </a:lnSpc>
            </a:pPr>
            <a:endParaRPr lang="en-US" dirty="0"/>
          </a:p>
          <a:p>
            <a:pPr marL="200501" indent="-200501" hangingPunct="0">
              <a:lnSpc>
                <a:spcPct val="100833"/>
              </a:lnSpc>
            </a:pPr>
            <a:r>
              <a:rPr lang="en-US" altLang="zh-CN" sz="1650" dirty="0">
                <a:solidFill>
                  <a:srgbClr val="B61D41"/>
                </a:solidFill>
                <a:latin typeface="Arial"/>
                <a:ea typeface="Arial"/>
              </a:rPr>
              <a:t>•</a:t>
            </a:r>
            <a:r>
              <a:rPr lang="en-US" altLang="zh-CN" sz="1650" spc="30" dirty="0">
                <a:solidFill>
                  <a:srgbClr val="B61D41"/>
                </a:solidFill>
                <a:latin typeface="Arial"/>
                <a:cs typeface="Arial"/>
              </a:rPr>
              <a:t>  </a:t>
            </a:r>
            <a:r>
              <a:rPr lang="en-US" altLang="zh-CN" sz="1650" dirty="0">
                <a:solidFill>
                  <a:srgbClr val="000000"/>
                </a:solidFill>
                <a:latin typeface="Gill Sans"/>
                <a:ea typeface="Gill Sans"/>
              </a:rPr>
              <a:t>The</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most</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common</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cross-validation</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technique</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spc="30" dirty="0">
                <a:solidFill>
                  <a:srgbClr val="000000"/>
                </a:solidFill>
                <a:latin typeface="Gill Sans"/>
                <a:cs typeface="Gill Sans"/>
              </a:rPr>
              <a:t> </a:t>
            </a:r>
            <a:r>
              <a:rPr lang="en-US" altLang="zh-CN" sz="1650" u="sng" dirty="0">
                <a:solidFill>
                  <a:srgbClr val="F82A5B"/>
                </a:solidFill>
                <a:uFill>
                  <a:solidFill>
                    <a:srgbClr val="F82A5B"/>
                  </a:solidFill>
                </a:uFill>
                <a:latin typeface="Gill Sans"/>
                <a:ea typeface="Gill Sans"/>
              </a:rPr>
              <a:t>k-fold</a:t>
            </a:r>
            <a:r>
              <a:rPr lang="en-US" altLang="zh-CN" sz="1650" u="sng" spc="35" dirty="0">
                <a:solidFill>
                  <a:srgbClr val="F82A5B"/>
                </a:solidFill>
                <a:uFill>
                  <a:solidFill>
                    <a:srgbClr val="F82A5B"/>
                  </a:solidFill>
                </a:uFill>
                <a:latin typeface="Gill Sans"/>
                <a:cs typeface="Gill Sans"/>
              </a:rPr>
              <a:t> </a:t>
            </a:r>
            <a:r>
              <a:rPr lang="en-US" altLang="zh-CN" sz="1650" u="sng" dirty="0">
                <a:solidFill>
                  <a:srgbClr val="F82A5B"/>
                </a:solidFill>
                <a:uFill>
                  <a:solidFill>
                    <a:srgbClr val="F82A5B"/>
                  </a:solidFill>
                </a:uFill>
                <a:latin typeface="Gill Sans"/>
                <a:ea typeface="Gill Sans"/>
              </a:rPr>
              <a:t>cross-validation</a:t>
            </a:r>
            <a:r>
              <a:rPr lang="en-US" altLang="zh-CN" sz="1650" dirty="0">
                <a:solidFill>
                  <a:srgbClr val="000000"/>
                </a:solidFill>
                <a:latin typeface="Gill Sans"/>
                <a:ea typeface="Gill Sans"/>
              </a:rPr>
              <a:t>,</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where</a:t>
            </a:r>
            <a:r>
              <a:rPr lang="en-US" altLang="zh-CN" sz="1650" spc="3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original</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dataset</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partitioned</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into</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k</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equal</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size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subsamples,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called</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folds.The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k</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user-specified</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number,</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usually</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with</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5</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or</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10</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as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its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preferred</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value.This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repeated</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k</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times,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such</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that</a:t>
            </a:r>
            <a:r>
              <a:rPr lang="en-US" altLang="zh-CN" sz="1650" spc="-75" dirty="0">
                <a:solidFill>
                  <a:srgbClr val="000000"/>
                </a:solidFill>
                <a:latin typeface="Gill Sans"/>
                <a:cs typeface="Gill Sans"/>
              </a:rPr>
              <a:t> </a:t>
            </a:r>
            <a:r>
              <a:rPr lang="en-US" altLang="zh-CN" sz="1650" dirty="0">
                <a:solidFill>
                  <a:srgbClr val="000000"/>
                </a:solidFill>
                <a:latin typeface="Gill Sans"/>
                <a:ea typeface="Gill Sans"/>
              </a:rPr>
              <a:t>each</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time,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one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of</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k</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subsets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used</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as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test</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set/validation</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set</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and</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other</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k-1</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subsets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are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put</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together</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form</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training</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set.The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error</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estimation</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averaged</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over</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all</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k</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trials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get</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total</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effectiveness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of</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our</a:t>
            </a:r>
            <a:r>
              <a:rPr lang="en-US" altLang="zh-CN" sz="1650" spc="125" dirty="0">
                <a:solidFill>
                  <a:srgbClr val="000000"/>
                </a:solidFill>
                <a:latin typeface="Gill Sans"/>
                <a:cs typeface="Gill Sans"/>
              </a:rPr>
              <a:t> </a:t>
            </a:r>
            <a:r>
              <a:rPr lang="en-US" altLang="zh-CN" sz="1650" dirty="0">
                <a:solidFill>
                  <a:srgbClr val="000000"/>
                </a:solidFill>
                <a:latin typeface="Gill Sans"/>
                <a:ea typeface="Gill Sans"/>
              </a:rPr>
              <a:t>model.</a:t>
            </a:r>
          </a:p>
          <a:p>
            <a:pPr>
              <a:lnSpc>
                <a:spcPts val="885"/>
              </a:lnSpc>
            </a:pPr>
            <a:endParaRPr lang="en-US" dirty="0"/>
          </a:p>
          <a:p>
            <a:pPr marL="200501" indent="-200501" hangingPunct="0">
              <a:lnSpc>
                <a:spcPct val="100833"/>
              </a:lnSpc>
            </a:pPr>
            <a:r>
              <a:rPr lang="en-US" altLang="zh-CN" sz="1650" dirty="0">
                <a:solidFill>
                  <a:srgbClr val="B61D41"/>
                </a:solidFill>
                <a:latin typeface="Arial"/>
                <a:ea typeface="Arial"/>
              </a:rPr>
              <a:t>•</a:t>
            </a:r>
            <a:r>
              <a:rPr lang="en-US" altLang="zh-CN" sz="1650" spc="15" dirty="0">
                <a:solidFill>
                  <a:srgbClr val="B61D41"/>
                </a:solidFill>
                <a:latin typeface="Arial"/>
                <a:cs typeface="Arial"/>
              </a:rPr>
              <a:t>  </a:t>
            </a:r>
            <a:r>
              <a:rPr lang="en-US" altLang="zh-CN" sz="1650" dirty="0">
                <a:solidFill>
                  <a:srgbClr val="000000"/>
                </a:solidFill>
                <a:latin typeface="Gill Sans"/>
                <a:ea typeface="Gill Sans"/>
              </a:rPr>
              <a:t>As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can</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be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seen,</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every</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data</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point</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gets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be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in</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test</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set</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exactly</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once</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and</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gets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be</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in</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training</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set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k-1</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times.This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significantly</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reduces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bias,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as</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we’re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using</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most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of</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data</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for</a:t>
            </a:r>
            <a:r>
              <a:rPr lang="en-US" altLang="zh-CN" sz="1650" spc="85" dirty="0">
                <a:solidFill>
                  <a:srgbClr val="000000"/>
                </a:solidFill>
                <a:latin typeface="Gill Sans"/>
                <a:cs typeface="Gill Sans"/>
              </a:rPr>
              <a:t> </a:t>
            </a:r>
            <a:r>
              <a:rPr lang="en-US" altLang="zh-CN" sz="1650" dirty="0">
                <a:solidFill>
                  <a:srgbClr val="000000"/>
                </a:solidFill>
                <a:latin typeface="Gill Sans"/>
                <a:ea typeface="Gill Sans"/>
              </a:rPr>
              <a:t>fitting,</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and</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it</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also</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significantly</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reduces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variance,</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as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most</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of</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data</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is</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also</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being</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used</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in</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15" dirty="0">
                <a:solidFill>
                  <a:srgbClr val="000000"/>
                </a:solidFill>
                <a:latin typeface="Gill Sans"/>
                <a:cs typeface="Gill Sans"/>
              </a:rPr>
              <a:t> </a:t>
            </a:r>
            <a:r>
              <a:rPr lang="en-US" altLang="zh-CN" sz="1650" dirty="0">
                <a:solidFill>
                  <a:srgbClr val="000000"/>
                </a:solidFill>
                <a:latin typeface="Gill Sans"/>
                <a:ea typeface="Gill Sans"/>
              </a:rPr>
              <a:t>test</a:t>
            </a:r>
            <a:r>
              <a:rPr lang="en-US" altLang="zh-CN" sz="1650" spc="20" dirty="0">
                <a:solidFill>
                  <a:srgbClr val="000000"/>
                </a:solidFill>
                <a:latin typeface="Gill Sans"/>
                <a:cs typeface="Gill Sans"/>
              </a:rPr>
              <a:t> </a:t>
            </a:r>
            <a:r>
              <a:rPr lang="en-US" altLang="zh-CN" sz="1650" dirty="0">
                <a:solidFill>
                  <a:srgbClr val="000000"/>
                </a:solidFill>
                <a:latin typeface="Gill Sans"/>
                <a:ea typeface="Gill Sans"/>
              </a:rPr>
              <a:t>set.</a:t>
            </a:r>
            <a:r>
              <a:rPr lang="en-US" altLang="zh-CN" sz="1650" dirty="0">
                <a:solidFill>
                  <a:srgbClr val="000000"/>
                </a:solidFill>
                <a:latin typeface="Gill Sans"/>
                <a:cs typeface="Gill Sans"/>
              </a:rPr>
              <a:t> </a:t>
            </a:r>
            <a:r>
              <a:rPr lang="en-US" altLang="zh-CN" sz="1650" dirty="0">
                <a:solidFill>
                  <a:srgbClr val="000000"/>
                </a:solidFill>
                <a:latin typeface="Gill Sans"/>
                <a:ea typeface="Gill Sans"/>
              </a:rPr>
              <a:t>Interchanging</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training</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and</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test</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sets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also</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adds</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to</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the</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effectiveness</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of</a:t>
            </a:r>
            <a:r>
              <a:rPr lang="en-US" altLang="zh-CN" sz="1650" spc="25" dirty="0">
                <a:solidFill>
                  <a:srgbClr val="000000"/>
                </a:solidFill>
                <a:latin typeface="Gill Sans"/>
                <a:cs typeface="Gill Sans"/>
              </a:rPr>
              <a:t> </a:t>
            </a:r>
            <a:r>
              <a:rPr lang="en-US" altLang="zh-CN" sz="1650" dirty="0">
                <a:solidFill>
                  <a:srgbClr val="000000"/>
                </a:solidFill>
                <a:latin typeface="Gill Sans"/>
                <a:ea typeface="Gill Sans"/>
              </a:rPr>
              <a:t>this</a:t>
            </a:r>
            <a:r>
              <a:rPr lang="en-US" altLang="zh-CN" sz="1650" spc="30" dirty="0">
                <a:solidFill>
                  <a:srgbClr val="000000"/>
                </a:solidFill>
                <a:latin typeface="Gill Sans"/>
                <a:cs typeface="Gill Sans"/>
              </a:rPr>
              <a:t> </a:t>
            </a:r>
            <a:r>
              <a:rPr lang="en-US" altLang="zh-CN" sz="1650" dirty="0">
                <a:solidFill>
                  <a:srgbClr val="000000"/>
                </a:solidFill>
                <a:latin typeface="Gill Sans"/>
                <a:ea typeface="Gill Sans"/>
              </a:rPr>
              <a:t>method.</a:t>
            </a:r>
          </a:p>
        </p:txBody>
      </p:sp>
      <p:sp>
        <p:nvSpPr>
          <p:cNvPr id="92" name="TextBox 92"/>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FC52-B317-7743-BECF-B8BA01A7263F}"/>
              </a:ext>
            </a:extLst>
          </p:cNvPr>
          <p:cNvSpPr>
            <a:spLocks noGrp="1"/>
          </p:cNvSpPr>
          <p:nvPr>
            <p:ph type="title"/>
          </p:nvPr>
        </p:nvSpPr>
        <p:spPr>
          <a:xfrm>
            <a:off x="1298002" y="1260535"/>
            <a:ext cx="9005317" cy="1156102"/>
          </a:xfrm>
        </p:spPr>
        <p:txBody>
          <a:bodyPr/>
          <a:lstStyle/>
          <a:p>
            <a:r>
              <a:rPr lang="en-US" dirty="0">
                <a:highlight>
                  <a:srgbClr val="FFFF00"/>
                </a:highlight>
              </a:rPr>
              <a:t>Model Validation LAB </a:t>
            </a:r>
            <a:r>
              <a:rPr lang="en-US" dirty="0" err="1">
                <a:highlight>
                  <a:srgbClr val="FFFF00"/>
                </a:highlight>
              </a:rPr>
              <a:t>handson</a:t>
            </a:r>
            <a:r>
              <a:rPr lang="en-US" dirty="0">
                <a:highlight>
                  <a:srgbClr val="FFFF00"/>
                </a:highlight>
              </a:rPr>
              <a:t>(1/3)</a:t>
            </a:r>
          </a:p>
        </p:txBody>
      </p:sp>
      <p:sp>
        <p:nvSpPr>
          <p:cNvPr id="3" name="Content Placeholder 2">
            <a:extLst>
              <a:ext uri="{FF2B5EF4-FFF2-40B4-BE49-F238E27FC236}">
                <a16:creationId xmlns:a16="http://schemas.microsoft.com/office/drawing/2014/main" id="{E9CC4CC8-9D33-1C4C-8C44-5C7458CC6C67}"/>
              </a:ext>
            </a:extLst>
          </p:cNvPr>
          <p:cNvSpPr>
            <a:spLocks noGrp="1"/>
          </p:cNvSpPr>
          <p:nvPr>
            <p:ph idx="1"/>
          </p:nvPr>
        </p:nvSpPr>
        <p:spPr>
          <a:xfrm>
            <a:off x="1273156" y="2298917"/>
            <a:ext cx="8422872" cy="3541442"/>
          </a:xfrm>
        </p:spPr>
        <p:txBody>
          <a:bodyPr/>
          <a:lstStyle/>
          <a:p>
            <a:r>
              <a:rPr lang="en-US" dirty="0"/>
              <a:t>Python libraries – </a:t>
            </a:r>
            <a:r>
              <a:rPr lang="en-US" dirty="0" err="1"/>
              <a:t>numpy</a:t>
            </a:r>
            <a:r>
              <a:rPr lang="en-US" dirty="0"/>
              <a:t>, pandas, </a:t>
            </a:r>
            <a:r>
              <a:rPr lang="en-US" dirty="0" err="1"/>
              <a:t>scikit</a:t>
            </a:r>
            <a:r>
              <a:rPr lang="en-US" dirty="0"/>
              <a:t>-learn, </a:t>
            </a:r>
            <a:r>
              <a:rPr lang="en-US" dirty="0" err="1"/>
              <a:t>matplotlib</a:t>
            </a:r>
            <a:r>
              <a:rPr lang="en-US" dirty="0"/>
              <a:t>, warnings</a:t>
            </a:r>
          </a:p>
          <a:p>
            <a:r>
              <a:rPr lang="en-US" dirty="0"/>
              <a:t>Editor – </a:t>
            </a:r>
            <a:r>
              <a:rPr lang="en-US" dirty="0" err="1"/>
              <a:t>Jupyter</a:t>
            </a:r>
            <a:r>
              <a:rPr lang="en-US" dirty="0"/>
              <a:t> notebook</a:t>
            </a:r>
          </a:p>
          <a:p>
            <a:r>
              <a:rPr lang="en-US" dirty="0">
                <a:highlight>
                  <a:srgbClr val="FFFF00"/>
                </a:highlight>
              </a:rPr>
              <a:t>Dataset – Social_Network_Ads.csv</a:t>
            </a:r>
          </a:p>
          <a:p>
            <a:pPr lvl="1"/>
            <a:r>
              <a:rPr lang="en-US" dirty="0"/>
              <a:t>Importing the libraries and dataset</a:t>
            </a:r>
          </a:p>
          <a:p>
            <a:endParaRPr lang="en-US" dirty="0"/>
          </a:p>
        </p:txBody>
      </p:sp>
      <p:pic>
        <p:nvPicPr>
          <p:cNvPr id="4" name="Picture 3"/>
          <p:cNvPicPr>
            <a:picLocks noChangeAspect="1"/>
          </p:cNvPicPr>
          <p:nvPr/>
        </p:nvPicPr>
        <p:blipFill>
          <a:blip r:embed="rId2"/>
          <a:stretch>
            <a:fillRect/>
          </a:stretch>
        </p:blipFill>
        <p:spPr>
          <a:xfrm>
            <a:off x="1724521" y="4135587"/>
            <a:ext cx="6249277" cy="1498267"/>
          </a:xfrm>
          <a:prstGeom prst="rect">
            <a:avLst/>
          </a:prstGeom>
        </p:spPr>
      </p:pic>
    </p:spTree>
    <p:extLst>
      <p:ext uri="{BB962C8B-B14F-4D97-AF65-F5344CB8AC3E}">
        <p14:creationId xmlns:p14="http://schemas.microsoft.com/office/powerpoint/2010/main" val="511904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FC52-B317-7743-BECF-B8BA01A7263F}"/>
              </a:ext>
            </a:extLst>
          </p:cNvPr>
          <p:cNvSpPr>
            <a:spLocks noGrp="1"/>
          </p:cNvSpPr>
          <p:nvPr>
            <p:ph type="title"/>
          </p:nvPr>
        </p:nvSpPr>
        <p:spPr>
          <a:xfrm>
            <a:off x="1572074" y="1142815"/>
            <a:ext cx="9132317" cy="1156102"/>
          </a:xfrm>
        </p:spPr>
        <p:txBody>
          <a:bodyPr/>
          <a:lstStyle/>
          <a:p>
            <a:r>
              <a:rPr lang="en-US" dirty="0">
                <a:highlight>
                  <a:srgbClr val="FFFF00"/>
                </a:highlight>
              </a:rPr>
              <a:t>Model Validation LAB </a:t>
            </a:r>
            <a:r>
              <a:rPr lang="en-US" dirty="0" err="1">
                <a:highlight>
                  <a:srgbClr val="FFFF00"/>
                </a:highlight>
              </a:rPr>
              <a:t>handson</a:t>
            </a:r>
            <a:r>
              <a:rPr lang="en-US" dirty="0">
                <a:highlight>
                  <a:srgbClr val="FFFF00"/>
                </a:highlight>
              </a:rPr>
              <a:t>(2/3)</a:t>
            </a:r>
          </a:p>
        </p:txBody>
      </p:sp>
      <p:sp>
        <p:nvSpPr>
          <p:cNvPr id="3" name="Content Placeholder 2">
            <a:extLst>
              <a:ext uri="{FF2B5EF4-FFF2-40B4-BE49-F238E27FC236}">
                <a16:creationId xmlns:a16="http://schemas.microsoft.com/office/drawing/2014/main" id="{E9CC4CC8-9D33-1C4C-8C44-5C7458CC6C67}"/>
              </a:ext>
            </a:extLst>
          </p:cNvPr>
          <p:cNvSpPr>
            <a:spLocks noGrp="1"/>
          </p:cNvSpPr>
          <p:nvPr>
            <p:ph idx="1"/>
          </p:nvPr>
        </p:nvSpPr>
        <p:spPr>
          <a:xfrm>
            <a:off x="1273156" y="2298917"/>
            <a:ext cx="8422872" cy="3541442"/>
          </a:xfrm>
        </p:spPr>
        <p:txBody>
          <a:bodyPr/>
          <a:lstStyle/>
          <a:p>
            <a:pPr marL="200505" lvl="1">
              <a:spcBef>
                <a:spcPts val="877"/>
              </a:spcBef>
            </a:pPr>
            <a:r>
              <a:rPr lang="en-US" dirty="0"/>
              <a:t>Training and testing the data</a:t>
            </a:r>
          </a:p>
        </p:txBody>
      </p:sp>
      <p:pic>
        <p:nvPicPr>
          <p:cNvPr id="5" name="Picture 4"/>
          <p:cNvPicPr>
            <a:picLocks noChangeAspect="1"/>
          </p:cNvPicPr>
          <p:nvPr/>
        </p:nvPicPr>
        <p:blipFill>
          <a:blip r:embed="rId2"/>
          <a:stretch>
            <a:fillRect/>
          </a:stretch>
        </p:blipFill>
        <p:spPr>
          <a:xfrm>
            <a:off x="2090273" y="2890779"/>
            <a:ext cx="5369254" cy="2606650"/>
          </a:xfrm>
          <a:prstGeom prst="rect">
            <a:avLst/>
          </a:prstGeom>
        </p:spPr>
      </p:pic>
    </p:spTree>
    <p:extLst>
      <p:ext uri="{BB962C8B-B14F-4D97-AF65-F5344CB8AC3E}">
        <p14:creationId xmlns:p14="http://schemas.microsoft.com/office/powerpoint/2010/main" val="2955296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FC52-B317-7743-BECF-B8BA01A7263F}"/>
              </a:ext>
            </a:extLst>
          </p:cNvPr>
          <p:cNvSpPr>
            <a:spLocks noGrp="1"/>
          </p:cNvSpPr>
          <p:nvPr>
            <p:ph type="title"/>
          </p:nvPr>
        </p:nvSpPr>
        <p:spPr>
          <a:xfrm>
            <a:off x="1410992" y="1317603"/>
            <a:ext cx="9644935" cy="1156102"/>
          </a:xfrm>
        </p:spPr>
        <p:txBody>
          <a:bodyPr/>
          <a:lstStyle/>
          <a:p>
            <a:r>
              <a:rPr lang="en-US" dirty="0">
                <a:highlight>
                  <a:srgbClr val="FFFF00"/>
                </a:highlight>
              </a:rPr>
              <a:t>Model Validation LAB </a:t>
            </a:r>
            <a:r>
              <a:rPr lang="en-US" dirty="0" err="1">
                <a:highlight>
                  <a:srgbClr val="FFFF00"/>
                </a:highlight>
              </a:rPr>
              <a:t>handson</a:t>
            </a:r>
            <a:r>
              <a:rPr lang="en-US" dirty="0">
                <a:highlight>
                  <a:srgbClr val="FFFF00"/>
                </a:highlight>
              </a:rPr>
              <a:t>(3/3)</a:t>
            </a:r>
          </a:p>
        </p:txBody>
      </p:sp>
      <p:sp>
        <p:nvSpPr>
          <p:cNvPr id="3" name="Content Placeholder 2">
            <a:extLst>
              <a:ext uri="{FF2B5EF4-FFF2-40B4-BE49-F238E27FC236}">
                <a16:creationId xmlns:a16="http://schemas.microsoft.com/office/drawing/2014/main" id="{E9CC4CC8-9D33-1C4C-8C44-5C7458CC6C67}"/>
              </a:ext>
            </a:extLst>
          </p:cNvPr>
          <p:cNvSpPr>
            <a:spLocks noGrp="1"/>
          </p:cNvSpPr>
          <p:nvPr>
            <p:ph idx="1"/>
          </p:nvPr>
        </p:nvSpPr>
        <p:spPr>
          <a:xfrm>
            <a:off x="1300865" y="2146517"/>
            <a:ext cx="8422872" cy="3541442"/>
          </a:xfrm>
        </p:spPr>
        <p:txBody>
          <a:bodyPr/>
          <a:lstStyle/>
          <a:p>
            <a:r>
              <a:rPr lang="en-US" dirty="0"/>
              <a:t>Performing cross validation</a:t>
            </a:r>
          </a:p>
          <a:p>
            <a:pPr marL="0" indent="0">
              <a:buNone/>
            </a:pPr>
            <a:endParaRPr lang="en-US" dirty="0"/>
          </a:p>
        </p:txBody>
      </p:sp>
      <p:pic>
        <p:nvPicPr>
          <p:cNvPr id="5" name="Picture 4"/>
          <p:cNvPicPr>
            <a:picLocks noChangeAspect="1"/>
          </p:cNvPicPr>
          <p:nvPr/>
        </p:nvPicPr>
        <p:blipFill>
          <a:blip r:embed="rId2"/>
          <a:stretch>
            <a:fillRect/>
          </a:stretch>
        </p:blipFill>
        <p:spPr>
          <a:xfrm>
            <a:off x="2442115" y="2648493"/>
            <a:ext cx="4204131" cy="3310386"/>
          </a:xfrm>
          <a:prstGeom prst="rect">
            <a:avLst/>
          </a:prstGeom>
        </p:spPr>
      </p:pic>
    </p:spTree>
    <p:extLst>
      <p:ext uri="{BB962C8B-B14F-4D97-AF65-F5344CB8AC3E}">
        <p14:creationId xmlns:p14="http://schemas.microsoft.com/office/powerpoint/2010/main" val="632050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FC52-B317-7743-BECF-B8BA01A7263F}"/>
              </a:ext>
            </a:extLst>
          </p:cNvPr>
          <p:cNvSpPr>
            <a:spLocks noGrp="1"/>
          </p:cNvSpPr>
          <p:nvPr>
            <p:ph type="title"/>
          </p:nvPr>
        </p:nvSpPr>
        <p:spPr>
          <a:xfrm>
            <a:off x="1480265" y="1159352"/>
            <a:ext cx="9935881" cy="1156102"/>
          </a:xfrm>
        </p:spPr>
        <p:txBody>
          <a:bodyPr/>
          <a:lstStyle/>
          <a:p>
            <a:r>
              <a:rPr lang="en-US" dirty="0">
                <a:highlight>
                  <a:srgbClr val="FFFF00"/>
                </a:highlight>
              </a:rPr>
              <a:t>Model evaluation LAB assignment</a:t>
            </a:r>
          </a:p>
        </p:txBody>
      </p:sp>
      <p:sp>
        <p:nvSpPr>
          <p:cNvPr id="5" name="Content Placeholder 4"/>
          <p:cNvSpPr>
            <a:spLocks noGrp="1"/>
          </p:cNvSpPr>
          <p:nvPr>
            <p:ph idx="1"/>
          </p:nvPr>
        </p:nvSpPr>
        <p:spPr>
          <a:xfrm>
            <a:off x="1273156" y="2315454"/>
            <a:ext cx="8422872" cy="3026475"/>
          </a:xfrm>
        </p:spPr>
        <p:txBody>
          <a:bodyPr/>
          <a:lstStyle/>
          <a:p>
            <a:r>
              <a:rPr lang="en-IN" dirty="0"/>
              <a:t>Calculate the errors, goodness of fit, accuracy, ROC &amp; AUC for the given datasets with different regression and classification techniques.</a:t>
            </a:r>
          </a:p>
          <a:p>
            <a:r>
              <a:rPr lang="en-IN" dirty="0">
                <a:highlight>
                  <a:srgbClr val="FFFF00"/>
                </a:highlight>
              </a:rPr>
              <a:t>Datasets: 50_startups.csv, classified.csv</a:t>
            </a:r>
          </a:p>
        </p:txBody>
      </p:sp>
    </p:spTree>
    <p:extLst>
      <p:ext uri="{BB962C8B-B14F-4D97-AF65-F5344CB8AC3E}">
        <p14:creationId xmlns:p14="http://schemas.microsoft.com/office/powerpoint/2010/main" val="112265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8021-8F17-D846-AD72-EDBAD011C3CC}"/>
              </a:ext>
            </a:extLst>
          </p:cNvPr>
          <p:cNvSpPr>
            <a:spLocks noGrp="1"/>
          </p:cNvSpPr>
          <p:nvPr>
            <p:ph type="title"/>
          </p:nvPr>
        </p:nvSpPr>
        <p:spPr>
          <a:xfrm>
            <a:off x="150186" y="215646"/>
            <a:ext cx="7684821" cy="1156102"/>
          </a:xfrm>
        </p:spPr>
        <p:txBody>
          <a:bodyPr/>
          <a:lstStyle/>
          <a:p>
            <a:r>
              <a:rPr lang="en-US" dirty="0"/>
              <a:t>Cont..</a:t>
            </a:r>
          </a:p>
        </p:txBody>
      </p:sp>
      <p:pic>
        <p:nvPicPr>
          <p:cNvPr id="4" name="Picture 3">
            <a:extLst>
              <a:ext uri="{FF2B5EF4-FFF2-40B4-BE49-F238E27FC236}">
                <a16:creationId xmlns:a16="http://schemas.microsoft.com/office/drawing/2014/main" id="{FA078223-639F-E64D-8EBB-8898B6A1C066}"/>
              </a:ext>
            </a:extLst>
          </p:cNvPr>
          <p:cNvPicPr>
            <a:picLocks noChangeAspect="1"/>
          </p:cNvPicPr>
          <p:nvPr/>
        </p:nvPicPr>
        <p:blipFill rotWithShape="1">
          <a:blip r:embed="rId2"/>
          <a:srcRect l="33833" t="8934" r="20066" b="47444"/>
          <a:stretch/>
        </p:blipFill>
        <p:spPr>
          <a:xfrm>
            <a:off x="150186" y="1298713"/>
            <a:ext cx="10543214" cy="5464090"/>
          </a:xfrm>
          <a:prstGeom prst="rect">
            <a:avLst/>
          </a:prstGeom>
        </p:spPr>
      </p:pic>
    </p:spTree>
    <p:extLst>
      <p:ext uri="{BB962C8B-B14F-4D97-AF65-F5344CB8AC3E}">
        <p14:creationId xmlns:p14="http://schemas.microsoft.com/office/powerpoint/2010/main" val="428356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4"/>
          <p:cNvSpPr txBox="1"/>
          <p:nvPr/>
        </p:nvSpPr>
        <p:spPr>
          <a:xfrm>
            <a:off x="3409078" y="3075343"/>
            <a:ext cx="4260171" cy="883920"/>
          </a:xfrm>
          <a:prstGeom prst="rect">
            <a:avLst/>
          </a:prstGeom>
          <a:noFill/>
        </p:spPr>
        <p:txBody>
          <a:bodyPr wrap="square" lIns="0" tIns="0" rIns="0" bIns="0" rtlCol="0">
            <a:spAutoFit/>
          </a:bodyPr>
          <a:lstStyle/>
          <a:p>
            <a:pPr marL="0">
              <a:lnSpc>
                <a:spcPct val="100000"/>
              </a:lnSpc>
            </a:pPr>
            <a:r>
              <a:rPr lang="en-US" altLang="zh-CN" sz="5800" spc="-65" dirty="0">
                <a:solidFill>
                  <a:srgbClr val="E56583"/>
                </a:solidFill>
                <a:latin typeface="Gill Sans"/>
                <a:ea typeface="Gill Sans"/>
              </a:rPr>
              <a:t>THANK</a:t>
            </a:r>
            <a:r>
              <a:rPr lang="en-US" altLang="zh-CN" sz="5800" spc="-860" dirty="0">
                <a:solidFill>
                  <a:srgbClr val="E56583"/>
                </a:solidFill>
                <a:latin typeface="Gill Sans"/>
                <a:cs typeface="Gill Sans"/>
              </a:rPr>
              <a:t> </a:t>
            </a:r>
            <a:r>
              <a:rPr lang="en-US" altLang="zh-CN" sz="5800" spc="-70" dirty="0">
                <a:solidFill>
                  <a:srgbClr val="E56583"/>
                </a:solidFill>
                <a:latin typeface="Gill Sans"/>
                <a:ea typeface="Gill Sans"/>
              </a:rPr>
              <a:t>YOU</a:t>
            </a:r>
          </a:p>
        </p:txBody>
      </p:sp>
      <p:sp>
        <p:nvSpPr>
          <p:cNvPr id="95" name="TextBox 95"/>
          <p:cNvSpPr txBox="1"/>
          <p:nvPr/>
        </p:nvSpPr>
        <p:spPr>
          <a:xfrm>
            <a:off x="741052" y="6330917"/>
            <a:ext cx="9280354" cy="243840"/>
          </a:xfrm>
          <a:prstGeom prst="rect">
            <a:avLst/>
          </a:prstGeom>
          <a:noFill/>
        </p:spPr>
        <p:txBody>
          <a:bodyPr wrap="square" lIns="0" tIns="0" rIns="0" bIns="0" rtlCol="0">
            <a:spAutoFit/>
          </a:bodyPr>
          <a:lstStyle/>
          <a:p>
            <a:pPr marL="0">
              <a:lnSpc>
                <a:spcPct val="100000"/>
              </a:lnSpc>
              <a:tabLst>
                <a:tab pos="7595789" algn="l"/>
              </a:tabLst>
            </a:pPr>
            <a:r>
              <a:rPr lang="en-US" altLang="zh-CN" sz="1600" spc="-30" dirty="0">
                <a:solidFill>
                  <a:srgbClr val="FEFEFE"/>
                </a:solidFill>
                <a:latin typeface="Gill Sans"/>
                <a:ea typeface="Gill Sans"/>
              </a:rPr>
              <a:t>Q</a:t>
            </a:r>
            <a:r>
              <a:rPr lang="en-US" altLang="zh-CN" sz="1600" spc="-20" dirty="0">
                <a:solidFill>
                  <a:srgbClr val="FEFEFE"/>
                </a:solidFill>
                <a:latin typeface="Gill Sans"/>
                <a:ea typeface="Gill Sans"/>
              </a:rPr>
              <a:t>uantum</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Learnings</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Microsoft</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Global</a:t>
            </a:r>
            <a:r>
              <a:rPr lang="en-US" altLang="zh-CN" sz="1600" spc="-15" dirty="0">
                <a:solidFill>
                  <a:srgbClr val="FEFEFE"/>
                </a:solidFill>
                <a:latin typeface="Gill Sans"/>
                <a:cs typeface="Gill Sans"/>
              </a:rPr>
              <a:t> </a:t>
            </a:r>
            <a:r>
              <a:rPr lang="en-US" altLang="zh-CN" sz="1600" spc="-15" dirty="0">
                <a:solidFill>
                  <a:srgbClr val="FEFEFE"/>
                </a:solidFill>
                <a:latin typeface="Gill Sans"/>
                <a:ea typeface="Gill Sans"/>
              </a:rPr>
              <a:t>Training</a:t>
            </a:r>
            <a:r>
              <a:rPr lang="en-US" altLang="zh-CN" sz="1600" spc="-15" dirty="0">
                <a:solidFill>
                  <a:srgbClr val="FEFEFE"/>
                </a:solidFill>
                <a:latin typeface="Gill Sans"/>
                <a:cs typeface="Gill Sans"/>
              </a:rPr>
              <a:t> </a:t>
            </a:r>
            <a:r>
              <a:rPr lang="en-US" altLang="zh-CN" sz="1600" spc="-20" dirty="0">
                <a:solidFill>
                  <a:srgbClr val="FEFEFE"/>
                </a:solidFill>
                <a:latin typeface="Gill Sans"/>
                <a:ea typeface="Gill Sans"/>
              </a:rPr>
              <a:t>Partner	</a:t>
            </a:r>
            <a:r>
              <a:rPr lang="en-US" altLang="zh-CN" sz="1600" spc="-25" dirty="0">
                <a:solidFill>
                  <a:srgbClr val="FEFEFE"/>
                </a:solidFill>
                <a:latin typeface="Gill Sans"/>
                <a:ea typeface="Gill Sans"/>
              </a:rPr>
              <a:t>mentorrbuddy.com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30F4-0C4A-794A-80E3-F263EC1536B6}"/>
              </a:ext>
            </a:extLst>
          </p:cNvPr>
          <p:cNvSpPr>
            <a:spLocks noGrp="1"/>
          </p:cNvSpPr>
          <p:nvPr>
            <p:ph type="title"/>
          </p:nvPr>
        </p:nvSpPr>
        <p:spPr/>
        <p:txBody>
          <a:bodyPr/>
          <a:lstStyle/>
          <a:p>
            <a:r>
              <a:rPr lang="en-US" dirty="0"/>
              <a:t>Cont..</a:t>
            </a:r>
          </a:p>
        </p:txBody>
      </p:sp>
      <p:sp>
        <p:nvSpPr>
          <p:cNvPr id="3" name="Rectangle 2">
            <a:extLst>
              <a:ext uri="{FF2B5EF4-FFF2-40B4-BE49-F238E27FC236}">
                <a16:creationId xmlns:a16="http://schemas.microsoft.com/office/drawing/2014/main" id="{31A4248D-0FD7-5F47-90C7-19F8DCCFA371}"/>
              </a:ext>
            </a:extLst>
          </p:cNvPr>
          <p:cNvSpPr/>
          <p:nvPr/>
        </p:nvSpPr>
        <p:spPr>
          <a:xfrm>
            <a:off x="1688082" y="2120222"/>
            <a:ext cx="8542595" cy="4708981"/>
          </a:xfrm>
          <a:prstGeom prst="rect">
            <a:avLst/>
          </a:prstGeom>
        </p:spPr>
        <p:txBody>
          <a:bodyPr wrap="square">
            <a:spAutoFit/>
          </a:bodyPr>
          <a:lstStyle/>
          <a:p>
            <a:r>
              <a:rPr lang="en-IN" sz="2000" dirty="0">
                <a:latin typeface="Söhne"/>
              </a:rPr>
              <a:t>In this code example, we first load a housing dataset into a Pandas </a:t>
            </a:r>
            <a:r>
              <a:rPr lang="en-IN" sz="2000" dirty="0" err="1">
                <a:latin typeface="Söhne"/>
              </a:rPr>
              <a:t>DataFrame</a:t>
            </a:r>
            <a:r>
              <a:rPr lang="en-IN" sz="2000" dirty="0">
                <a:latin typeface="Söhne"/>
              </a:rPr>
              <a:t>, then perform some feature engineering by creating a new feature called '</a:t>
            </a:r>
            <a:r>
              <a:rPr lang="en-IN" sz="2000" dirty="0" err="1">
                <a:latin typeface="Söhne"/>
              </a:rPr>
              <a:t>bed_bath_ratio</a:t>
            </a:r>
            <a:r>
              <a:rPr lang="en-IN" sz="2000" dirty="0">
                <a:latin typeface="Söhne"/>
              </a:rPr>
              <a:t>' which is calculated by dividing the number of bedrooms by the number of bathrooms, and one-hot encoding the '</a:t>
            </a:r>
            <a:r>
              <a:rPr lang="en-IN" sz="2000" dirty="0" err="1">
                <a:latin typeface="Söhne"/>
              </a:rPr>
              <a:t>neighborhood</a:t>
            </a:r>
            <a:r>
              <a:rPr lang="en-IN" sz="2000" dirty="0">
                <a:latin typeface="Söhne"/>
              </a:rPr>
              <a:t>' feature.</a:t>
            </a:r>
          </a:p>
          <a:p>
            <a:r>
              <a:rPr lang="en-IN" sz="2000" dirty="0">
                <a:latin typeface="Söhne"/>
              </a:rPr>
              <a:t>We then split the data into training and test sets using </a:t>
            </a:r>
            <a:r>
              <a:rPr lang="en-IN" sz="2000" dirty="0" err="1">
                <a:latin typeface="Söhne"/>
              </a:rPr>
              <a:t>scikit-learn's</a:t>
            </a:r>
            <a:r>
              <a:rPr lang="en-IN" sz="2000" dirty="0">
                <a:latin typeface="Söhne"/>
              </a:rPr>
              <a:t> </a:t>
            </a:r>
            <a:r>
              <a:rPr lang="en-IN" sz="2000" dirty="0" err="1">
                <a:latin typeface="Söhne"/>
              </a:rPr>
              <a:t>train_test_split</a:t>
            </a:r>
            <a:r>
              <a:rPr lang="en-IN" sz="2000" dirty="0">
                <a:latin typeface="Söhne"/>
              </a:rPr>
              <a:t> function. Next, we train a linear regression model on the training data and make predictions on the test set.</a:t>
            </a:r>
          </a:p>
          <a:p>
            <a:endParaRPr lang="en-IN" sz="2000" dirty="0">
              <a:latin typeface="Söhne"/>
            </a:endParaRPr>
          </a:p>
          <a:p>
            <a:r>
              <a:rPr lang="en-IN" sz="2000" dirty="0">
                <a:latin typeface="Söhne"/>
              </a:rPr>
              <a:t>Finally, we evaluate the performance of the model using the mean absolute error and R-squared metrics, which are calculated using </a:t>
            </a:r>
            <a:r>
              <a:rPr lang="en-IN" sz="2000" dirty="0" err="1">
                <a:latin typeface="Söhne"/>
              </a:rPr>
              <a:t>scikit-learn's</a:t>
            </a:r>
            <a:r>
              <a:rPr lang="en-IN" sz="2000" dirty="0">
                <a:latin typeface="Söhne"/>
              </a:rPr>
              <a:t> </a:t>
            </a:r>
            <a:r>
              <a:rPr lang="en-IN" sz="2000" dirty="0" err="1">
                <a:latin typeface="Söhne"/>
              </a:rPr>
              <a:t>mean_absolute_error</a:t>
            </a:r>
            <a:r>
              <a:rPr lang="en-IN" sz="2000" dirty="0">
                <a:latin typeface="Söhne"/>
              </a:rPr>
              <a:t> and r2_score functions.</a:t>
            </a:r>
          </a:p>
          <a:p>
            <a:endParaRPr lang="en-IN" sz="2000" dirty="0">
              <a:latin typeface="Söhne"/>
            </a:endParaRPr>
          </a:p>
          <a:p>
            <a:r>
              <a:rPr lang="en-IN" sz="2000" dirty="0">
                <a:latin typeface="Söhne"/>
              </a:rPr>
              <a:t>It is important to note that this is just a sample code and it can be improved with more data and more complex feature engineering and model optimization techniques.</a:t>
            </a:r>
            <a:endParaRPr lang="en-IN" sz="2000" b="0" i="0" u="none" strike="noStrike" dirty="0">
              <a:effectLst/>
              <a:latin typeface="Söhne"/>
            </a:endParaRPr>
          </a:p>
        </p:txBody>
      </p:sp>
    </p:spTree>
    <p:extLst>
      <p:ext uri="{BB962C8B-B14F-4D97-AF65-F5344CB8AC3E}">
        <p14:creationId xmlns:p14="http://schemas.microsoft.com/office/powerpoint/2010/main" val="261986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CA9A-D94A-134E-A764-F7774A8E3983}"/>
              </a:ext>
            </a:extLst>
          </p:cNvPr>
          <p:cNvSpPr>
            <a:spLocks noGrp="1"/>
          </p:cNvSpPr>
          <p:nvPr>
            <p:ph type="title"/>
          </p:nvPr>
        </p:nvSpPr>
        <p:spPr/>
        <p:txBody>
          <a:bodyPr/>
          <a:lstStyle/>
          <a:p>
            <a:r>
              <a:rPr lang="en-IN" dirty="0"/>
              <a:t>model selection</a:t>
            </a:r>
            <a:endParaRPr lang="en-US" dirty="0"/>
          </a:p>
        </p:txBody>
      </p:sp>
      <p:sp>
        <p:nvSpPr>
          <p:cNvPr id="3" name="Rectangle 2">
            <a:extLst>
              <a:ext uri="{FF2B5EF4-FFF2-40B4-BE49-F238E27FC236}">
                <a16:creationId xmlns:a16="http://schemas.microsoft.com/office/drawing/2014/main" id="{F26CD6DA-1195-A04F-8339-E73746B98778}"/>
              </a:ext>
            </a:extLst>
          </p:cNvPr>
          <p:cNvSpPr/>
          <p:nvPr/>
        </p:nvSpPr>
        <p:spPr>
          <a:xfrm>
            <a:off x="807280" y="2430501"/>
            <a:ext cx="9886120" cy="4708981"/>
          </a:xfrm>
          <a:prstGeom prst="rect">
            <a:avLst/>
          </a:prstGeom>
        </p:spPr>
        <p:txBody>
          <a:bodyPr wrap="square">
            <a:spAutoFit/>
          </a:bodyPr>
          <a:lstStyle/>
          <a:p>
            <a:r>
              <a:rPr lang="en-IN" sz="2200" dirty="0">
                <a:solidFill>
                  <a:srgbClr val="000000"/>
                </a:solidFill>
                <a:latin typeface="Söhne"/>
              </a:rPr>
              <a:t>Model selection is the process of choosing the best machine learning model for a given problem based on its performance on a specific dataset. This is an important step in the machine learning pipeline as different models have different strengths and weaknesses, and choosing the right model can greatly impact the performance of the final solution.</a:t>
            </a:r>
          </a:p>
          <a:p>
            <a:r>
              <a:rPr lang="en-IN" sz="2200" dirty="0">
                <a:solidFill>
                  <a:srgbClr val="000000"/>
                </a:solidFill>
                <a:latin typeface="Söhne"/>
              </a:rPr>
              <a:t>There are several ways to select a model:</a:t>
            </a:r>
          </a:p>
          <a:p>
            <a:pPr>
              <a:buFont typeface="+mj-lt"/>
              <a:buAutoNum type="arabicPeriod"/>
            </a:pPr>
            <a:r>
              <a:rPr lang="en-IN" sz="2200" b="1" dirty="0">
                <a:solidFill>
                  <a:srgbClr val="000000"/>
                </a:solidFill>
                <a:latin typeface="Söhne"/>
              </a:rPr>
              <a:t>Trial and error</a:t>
            </a:r>
            <a:r>
              <a:rPr lang="en-IN" sz="2200" dirty="0">
                <a:solidFill>
                  <a:srgbClr val="000000"/>
                </a:solidFill>
                <a:latin typeface="Söhne"/>
              </a:rPr>
              <a:t>: This involves trying out several different models and comparing their performance on the dataset. This is a simple and intuitive approach, but it can be time-consuming and may not always lead to the best model.</a:t>
            </a:r>
          </a:p>
          <a:p>
            <a:pPr>
              <a:buFont typeface="+mj-lt"/>
              <a:buAutoNum type="arabicPeriod"/>
            </a:pPr>
            <a:r>
              <a:rPr lang="en-IN" sz="2200" b="1" dirty="0">
                <a:solidFill>
                  <a:srgbClr val="000000"/>
                </a:solidFill>
                <a:latin typeface="Söhne"/>
              </a:rPr>
              <a:t>Model selection with cross-validation</a:t>
            </a:r>
            <a:r>
              <a:rPr lang="en-IN" sz="2200" dirty="0">
                <a:solidFill>
                  <a:srgbClr val="000000"/>
                </a:solidFill>
                <a:latin typeface="Söhne"/>
              </a:rPr>
              <a:t>: This method involves splitting the dataset into training and validation sets, training multiple models on the training set, and selecting the model with the best performance on the validation set.</a:t>
            </a:r>
          </a:p>
          <a:p>
            <a:br>
              <a:rPr lang="en-IN" dirty="0"/>
            </a:br>
            <a:endParaRPr lang="en-US" dirty="0"/>
          </a:p>
        </p:txBody>
      </p:sp>
    </p:spTree>
    <p:extLst>
      <p:ext uri="{BB962C8B-B14F-4D97-AF65-F5344CB8AC3E}">
        <p14:creationId xmlns:p14="http://schemas.microsoft.com/office/powerpoint/2010/main" val="14702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7A72-8E3A-9D49-BD7E-1D6F495D386C}"/>
              </a:ext>
            </a:extLst>
          </p:cNvPr>
          <p:cNvSpPr>
            <a:spLocks noGrp="1"/>
          </p:cNvSpPr>
          <p:nvPr>
            <p:ph type="title"/>
          </p:nvPr>
        </p:nvSpPr>
        <p:spPr/>
        <p:txBody>
          <a:bodyPr/>
          <a:lstStyle/>
          <a:p>
            <a:r>
              <a:rPr lang="en-US" dirty="0"/>
              <a:t>Cont..</a:t>
            </a:r>
          </a:p>
        </p:txBody>
      </p:sp>
      <p:sp>
        <p:nvSpPr>
          <p:cNvPr id="3" name="Rectangle 2">
            <a:extLst>
              <a:ext uri="{FF2B5EF4-FFF2-40B4-BE49-F238E27FC236}">
                <a16:creationId xmlns:a16="http://schemas.microsoft.com/office/drawing/2014/main" id="{3C470684-700D-3A4A-AB35-D34401000605}"/>
              </a:ext>
            </a:extLst>
          </p:cNvPr>
          <p:cNvSpPr/>
          <p:nvPr/>
        </p:nvSpPr>
        <p:spPr>
          <a:xfrm>
            <a:off x="1688082" y="2243665"/>
            <a:ext cx="7684821" cy="4154984"/>
          </a:xfrm>
          <a:prstGeom prst="rect">
            <a:avLst/>
          </a:prstGeom>
        </p:spPr>
        <p:txBody>
          <a:bodyPr wrap="square">
            <a:spAutoFit/>
          </a:bodyPr>
          <a:lstStyle/>
          <a:p>
            <a:pPr>
              <a:buFont typeface="+mj-lt"/>
              <a:buAutoNum type="arabicPeriod"/>
            </a:pPr>
            <a:r>
              <a:rPr lang="en-IN" sz="2200" b="1" dirty="0">
                <a:solidFill>
                  <a:srgbClr val="000000"/>
                </a:solidFill>
                <a:latin typeface="Söhne"/>
              </a:rPr>
              <a:t>Model selection with hyperparameter tuning</a:t>
            </a:r>
            <a:r>
              <a:rPr lang="en-IN" sz="2200" dirty="0">
                <a:solidFill>
                  <a:srgbClr val="000000"/>
                </a:solidFill>
                <a:latin typeface="Söhne"/>
              </a:rPr>
              <a:t>: This method involves training multiple models with different combinations of hyperparameters, and selecting the model with the best performance on the validation set.</a:t>
            </a:r>
          </a:p>
          <a:p>
            <a:pPr>
              <a:buFont typeface="+mj-lt"/>
              <a:buAutoNum type="arabicPeriod"/>
            </a:pPr>
            <a:r>
              <a:rPr lang="en-IN" sz="2200" b="1" dirty="0">
                <a:solidFill>
                  <a:srgbClr val="000000"/>
                </a:solidFill>
                <a:latin typeface="Söhne"/>
              </a:rPr>
              <a:t>Ensemble methods</a:t>
            </a:r>
            <a:r>
              <a:rPr lang="en-IN" sz="2200" dirty="0">
                <a:solidFill>
                  <a:srgbClr val="000000"/>
                </a:solidFill>
                <a:latin typeface="Söhne"/>
              </a:rPr>
              <a:t> : This methods involve training multiple models and combining their predictions to make the final prediction. This can improve the performance of the model.</a:t>
            </a:r>
          </a:p>
          <a:p>
            <a:endParaRPr lang="en-IN" sz="2200" dirty="0">
              <a:solidFill>
                <a:srgbClr val="000000"/>
              </a:solidFill>
              <a:latin typeface="Söhne"/>
            </a:endParaRPr>
          </a:p>
          <a:p>
            <a:r>
              <a:rPr lang="en-IN" sz="2200" dirty="0">
                <a:solidFill>
                  <a:srgbClr val="000000"/>
                </a:solidFill>
                <a:latin typeface="Söhne"/>
              </a:rPr>
              <a:t>It's important to keep in mind that the process of model selection should always be done with a specific dataset and problem in mind, and the chosen model should be validated on a separate test set to ensure it generalizes well to unseen data.</a:t>
            </a:r>
          </a:p>
        </p:txBody>
      </p:sp>
    </p:spTree>
    <p:extLst>
      <p:ext uri="{BB962C8B-B14F-4D97-AF65-F5344CB8AC3E}">
        <p14:creationId xmlns:p14="http://schemas.microsoft.com/office/powerpoint/2010/main" val="998775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2783</TotalTime>
  <Words>3712</Words>
  <Application>Microsoft Macintosh PowerPoint</Application>
  <PresentationFormat>Custom</PresentationFormat>
  <Paragraphs>457</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Gill Sans</vt:lpstr>
      <vt:lpstr>Gill Sans MT</vt:lpstr>
      <vt:lpstr>Söhne</vt:lpstr>
      <vt:lpstr>Times New Roman</vt:lpstr>
      <vt:lpstr>Verdana</vt:lpstr>
      <vt:lpstr>Gallery</vt:lpstr>
      <vt:lpstr>Model evaluation</vt:lpstr>
      <vt:lpstr>Model evaluation</vt:lpstr>
      <vt:lpstr>example model evaluation Feature Engineering</vt:lpstr>
      <vt:lpstr>Cont.. example model evaluation Feature Engineering</vt:lpstr>
      <vt:lpstr>PowerPoint Presentation</vt:lpstr>
      <vt:lpstr>Cont..</vt:lpstr>
      <vt:lpstr>Cont..</vt:lpstr>
      <vt:lpstr>model selection</vt:lpstr>
      <vt:lpstr>Cont..</vt:lpstr>
      <vt:lpstr>Model selection Example</vt:lpstr>
      <vt:lpstr>example of model selection in Python using the scikit-learn library:</vt:lpstr>
      <vt:lpstr>Cont..</vt:lpstr>
      <vt:lpstr>Cont…</vt:lpstr>
      <vt:lpstr>Model Evaluation Metrics</vt:lpstr>
      <vt:lpstr>Cont..</vt:lpstr>
      <vt:lpstr>example of Model Evaluation Metrics</vt:lpstr>
      <vt:lpstr>Cont..</vt:lpstr>
      <vt:lpstr>Cont..</vt:lpstr>
      <vt:lpstr>Sample code</vt:lpstr>
      <vt:lpstr>Sample code cont..</vt:lpstr>
      <vt:lpstr>Sample code cont..</vt:lpstr>
      <vt:lpstr>PowerPoint Presentation</vt:lpstr>
      <vt:lpstr>MODEL EVALUATION 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evaluation LAB handson(1/4)</vt:lpstr>
      <vt:lpstr>Model evaluation LAB handson(2/4)</vt:lpstr>
      <vt:lpstr>Model evaluation LAB handson(3/4)</vt:lpstr>
      <vt:lpstr>Model evaluation LAB handson(4/4)</vt:lpstr>
      <vt:lpstr>PowerPoint Presentation</vt:lpstr>
      <vt:lpstr>Model Validation LAB handson(1/3)</vt:lpstr>
      <vt:lpstr>Model Validation LAB handson(2/3)</vt:lpstr>
      <vt:lpstr>Model Validation LAB handson(3/3)</vt:lpstr>
      <vt:lpstr>Model evaluation LAB assignment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Lighten PDF Converter Master</dc:creator>
  <cp:lastModifiedBy>Sandeep Giyyanjjethani</cp:lastModifiedBy>
  <cp:revision>17</cp:revision>
  <dcterms:created xsi:type="dcterms:W3CDTF">2012-06-15T16:23:20Z</dcterms:created>
  <dcterms:modified xsi:type="dcterms:W3CDTF">2023-01-28T09:56:48Z</dcterms:modified>
</cp:coreProperties>
</file>