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0" r:id="rId3"/>
    <p:sldId id="271" r:id="rId4"/>
    <p:sldId id="265" r:id="rId5"/>
    <p:sldId id="263" r:id="rId6"/>
    <p:sldId id="262" r:id="rId7"/>
    <p:sldId id="266" r:id="rId8"/>
    <p:sldId id="272" r:id="rId9"/>
    <p:sldId id="274" r:id="rId10"/>
    <p:sldId id="275" r:id="rId11"/>
    <p:sldId id="276" r:id="rId12"/>
    <p:sldId id="278" r:id="rId13"/>
    <p:sldId id="279" r:id="rId14"/>
    <p:sldId id="280" r:id="rId15"/>
    <p:sldId id="281" r:id="rId16"/>
    <p:sldId id="282"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29"/>
  </p:normalViewPr>
  <p:slideViewPr>
    <p:cSldViewPr snapToGrid="0" snapToObjects="1">
      <p:cViewPr varScale="1">
        <p:scale>
          <a:sx n="105" d="100"/>
          <a:sy n="105"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BE586-3FCB-4139-B874-7A8A7D1BEDE9}"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16C4E65-BD2E-40DC-84E9-FD9A1C601AE2}">
      <dgm:prSet/>
      <dgm:spPr/>
      <dgm:t>
        <a:bodyPr/>
        <a:lstStyle/>
        <a:p>
          <a:r>
            <a:rPr lang="en-IN"/>
            <a:t>Neuron in the brainMany neurons in our brain</a:t>
          </a:r>
          <a:endParaRPr lang="en-US"/>
        </a:p>
      </dgm:t>
    </dgm:pt>
    <dgm:pt modelId="{A56A3EC5-3F01-4584-B3DB-5FD252F41A35}" type="parTrans" cxnId="{050B29A9-35BF-4A0F-9128-4F99E86468E1}">
      <dgm:prSet/>
      <dgm:spPr/>
      <dgm:t>
        <a:bodyPr/>
        <a:lstStyle/>
        <a:p>
          <a:endParaRPr lang="en-US"/>
        </a:p>
      </dgm:t>
    </dgm:pt>
    <dgm:pt modelId="{F6E4F3C6-46A3-477B-A7EA-A05E2537B6E9}" type="sibTrans" cxnId="{050B29A9-35BF-4A0F-9128-4F99E86468E1}">
      <dgm:prSet/>
      <dgm:spPr/>
      <dgm:t>
        <a:bodyPr/>
        <a:lstStyle/>
        <a:p>
          <a:endParaRPr lang="en-US"/>
        </a:p>
      </dgm:t>
    </dgm:pt>
    <dgm:pt modelId="{0C798937-BF19-4394-9D0E-9BD15C2F5891}">
      <dgm:prSet/>
      <dgm:spPr/>
      <dgm:t>
        <a:bodyPr/>
        <a:lstStyle/>
        <a:p>
          <a:r>
            <a:rPr lang="en-IN"/>
            <a:t>Dendrite: receive input</a:t>
          </a:r>
          <a:endParaRPr lang="en-US"/>
        </a:p>
      </dgm:t>
    </dgm:pt>
    <dgm:pt modelId="{B5B13814-CFD5-4748-8948-F91902A3F316}" type="parTrans" cxnId="{44C010A0-0A11-4980-B933-3BA0EDC5A02B}">
      <dgm:prSet/>
      <dgm:spPr/>
      <dgm:t>
        <a:bodyPr/>
        <a:lstStyle/>
        <a:p>
          <a:endParaRPr lang="en-US"/>
        </a:p>
      </dgm:t>
    </dgm:pt>
    <dgm:pt modelId="{1E642BF9-B93C-49E2-814F-EC27B9330CAA}" type="sibTrans" cxnId="{44C010A0-0A11-4980-B933-3BA0EDC5A02B}">
      <dgm:prSet/>
      <dgm:spPr/>
      <dgm:t>
        <a:bodyPr/>
        <a:lstStyle/>
        <a:p>
          <a:endParaRPr lang="en-US"/>
        </a:p>
      </dgm:t>
    </dgm:pt>
    <dgm:pt modelId="{6151A7EA-CBBE-4005-891D-D43A61314FC6}">
      <dgm:prSet/>
      <dgm:spPr/>
      <dgm:t>
        <a:bodyPr/>
        <a:lstStyle/>
        <a:p>
          <a:r>
            <a:rPr lang="en-IN"/>
            <a:t>Axon: produce output</a:t>
          </a:r>
          <a:endParaRPr lang="en-US"/>
        </a:p>
      </dgm:t>
    </dgm:pt>
    <dgm:pt modelId="{2B104DF0-20A8-41B5-B18C-ECB259405181}" type="parTrans" cxnId="{085AF4F4-BDBD-4331-99A8-47E926BC00EE}">
      <dgm:prSet/>
      <dgm:spPr/>
      <dgm:t>
        <a:bodyPr/>
        <a:lstStyle/>
        <a:p>
          <a:endParaRPr lang="en-US"/>
        </a:p>
      </dgm:t>
    </dgm:pt>
    <dgm:pt modelId="{2BE0BB8D-8043-4627-8F0F-A78BB8B7E799}" type="sibTrans" cxnId="{085AF4F4-BDBD-4331-99A8-47E926BC00EE}">
      <dgm:prSet/>
      <dgm:spPr/>
      <dgm:t>
        <a:bodyPr/>
        <a:lstStyle/>
        <a:p>
          <a:endParaRPr lang="en-US"/>
        </a:p>
      </dgm:t>
    </dgm:pt>
    <dgm:pt modelId="{339B679C-746C-479F-BA38-D3EA9E719722}">
      <dgm:prSet/>
      <dgm:spPr/>
      <dgm:t>
        <a:bodyPr/>
        <a:lstStyle/>
        <a:p>
          <a:r>
            <a:rPr lang="en-IN"/>
            <a:t>When it sends a message through the Axon to another neuron</a:t>
          </a:r>
          <a:endParaRPr lang="en-US"/>
        </a:p>
      </dgm:t>
    </dgm:pt>
    <dgm:pt modelId="{19341DBE-7D7B-43E9-AF61-7F0DC42C60DB}" type="parTrans" cxnId="{4F6C122B-7B14-4825-84DF-61058378339F}">
      <dgm:prSet/>
      <dgm:spPr/>
      <dgm:t>
        <a:bodyPr/>
        <a:lstStyle/>
        <a:p>
          <a:endParaRPr lang="en-US"/>
        </a:p>
      </dgm:t>
    </dgm:pt>
    <dgm:pt modelId="{2119E673-ADE4-4E6E-9CC4-BEB0A0451158}" type="sibTrans" cxnId="{4F6C122B-7B14-4825-84DF-61058378339F}">
      <dgm:prSet/>
      <dgm:spPr/>
      <dgm:t>
        <a:bodyPr/>
        <a:lstStyle/>
        <a:p>
          <a:endParaRPr lang="en-US"/>
        </a:p>
      </dgm:t>
    </dgm:pt>
    <dgm:pt modelId="{4A0E2AE4-5D19-425D-9808-9CC6824CB168}">
      <dgm:prSet/>
      <dgm:spPr/>
      <dgm:t>
        <a:bodyPr/>
        <a:lstStyle/>
        <a:p>
          <a:r>
            <a:rPr lang="en-IN"/>
            <a:t>It sends to another neuron’s Dendrite</a:t>
          </a:r>
          <a:endParaRPr lang="en-US"/>
        </a:p>
      </dgm:t>
    </dgm:pt>
    <dgm:pt modelId="{F9494A33-3B72-4DA4-891F-FE5D08B304CF}" type="parTrans" cxnId="{C989B004-0347-4C22-8924-00ACCE933625}">
      <dgm:prSet/>
      <dgm:spPr/>
      <dgm:t>
        <a:bodyPr/>
        <a:lstStyle/>
        <a:p>
          <a:endParaRPr lang="en-US"/>
        </a:p>
      </dgm:t>
    </dgm:pt>
    <dgm:pt modelId="{52C663E9-6CC8-492A-98FE-F5CFE9A4ED0B}" type="sibTrans" cxnId="{C989B004-0347-4C22-8924-00ACCE933625}">
      <dgm:prSet/>
      <dgm:spPr/>
      <dgm:t>
        <a:bodyPr/>
        <a:lstStyle/>
        <a:p>
          <a:endParaRPr lang="en-US"/>
        </a:p>
      </dgm:t>
    </dgm:pt>
    <dgm:pt modelId="{F6E0AC3B-4C02-4B72-9FD2-30E4C45B71FA}" type="pres">
      <dgm:prSet presAssocID="{695BE586-3FCB-4139-B874-7A8A7D1BEDE9}" presName="root" presStyleCnt="0">
        <dgm:presLayoutVars>
          <dgm:dir/>
          <dgm:resizeHandles val="exact"/>
        </dgm:presLayoutVars>
      </dgm:prSet>
      <dgm:spPr/>
    </dgm:pt>
    <dgm:pt modelId="{2B36BFCB-4C45-4E75-9D44-DDFCC7434AA1}" type="pres">
      <dgm:prSet presAssocID="{A16C4E65-BD2E-40DC-84E9-FD9A1C601AE2}" presName="compNode" presStyleCnt="0"/>
      <dgm:spPr/>
    </dgm:pt>
    <dgm:pt modelId="{C3800B71-656A-4679-9DA6-1B4E22EDEEBE}" type="pres">
      <dgm:prSet presAssocID="{A16C4E65-BD2E-40DC-84E9-FD9A1C601AE2}" presName="bgRect" presStyleLbl="bgShp" presStyleIdx="0" presStyleCnt="3"/>
      <dgm:spPr/>
    </dgm:pt>
    <dgm:pt modelId="{D6525B19-871C-4F89-9795-914B53752830}" type="pres">
      <dgm:prSet presAssocID="{A16C4E65-BD2E-40DC-84E9-FD9A1C601A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83C54E2C-D896-4515-B36B-5A1F14DA2554}" type="pres">
      <dgm:prSet presAssocID="{A16C4E65-BD2E-40DC-84E9-FD9A1C601AE2}" presName="spaceRect" presStyleCnt="0"/>
      <dgm:spPr/>
    </dgm:pt>
    <dgm:pt modelId="{C345BBDB-5174-4992-83EF-45D3DBEB8FD5}" type="pres">
      <dgm:prSet presAssocID="{A16C4E65-BD2E-40DC-84E9-FD9A1C601AE2}" presName="parTx" presStyleLbl="revTx" presStyleIdx="0" presStyleCnt="4">
        <dgm:presLayoutVars>
          <dgm:chMax val="0"/>
          <dgm:chPref val="0"/>
        </dgm:presLayoutVars>
      </dgm:prSet>
      <dgm:spPr/>
    </dgm:pt>
    <dgm:pt modelId="{58CE9A07-F894-4C1D-BFF3-EEDD07E31E5F}" type="pres">
      <dgm:prSet presAssocID="{F6E4F3C6-46A3-477B-A7EA-A05E2537B6E9}" presName="sibTrans" presStyleCnt="0"/>
      <dgm:spPr/>
    </dgm:pt>
    <dgm:pt modelId="{3EC37944-8D0B-4556-A468-44CFC7598382}" type="pres">
      <dgm:prSet presAssocID="{0C798937-BF19-4394-9D0E-9BD15C2F5891}" presName="compNode" presStyleCnt="0"/>
      <dgm:spPr/>
    </dgm:pt>
    <dgm:pt modelId="{3B2D1B59-8590-4E97-A4DB-9DFC26B70510}" type="pres">
      <dgm:prSet presAssocID="{0C798937-BF19-4394-9D0E-9BD15C2F5891}" presName="bgRect" presStyleLbl="bgShp" presStyleIdx="1" presStyleCnt="3"/>
      <dgm:spPr/>
    </dgm:pt>
    <dgm:pt modelId="{AA406E4A-5332-4BBA-AFD5-C1B98FEB5459}" type="pres">
      <dgm:prSet presAssocID="{0C798937-BF19-4394-9D0E-9BD15C2F58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4D48F53A-4AD5-4B24-B679-810DEBF4C4AD}" type="pres">
      <dgm:prSet presAssocID="{0C798937-BF19-4394-9D0E-9BD15C2F5891}" presName="spaceRect" presStyleCnt="0"/>
      <dgm:spPr/>
    </dgm:pt>
    <dgm:pt modelId="{2B900A06-41E8-4128-A69F-EA488F9CFDE6}" type="pres">
      <dgm:prSet presAssocID="{0C798937-BF19-4394-9D0E-9BD15C2F5891}" presName="parTx" presStyleLbl="revTx" presStyleIdx="1" presStyleCnt="4">
        <dgm:presLayoutVars>
          <dgm:chMax val="0"/>
          <dgm:chPref val="0"/>
        </dgm:presLayoutVars>
      </dgm:prSet>
      <dgm:spPr/>
    </dgm:pt>
    <dgm:pt modelId="{4AC9C800-1AF8-4B53-8A15-97BA1F091FE8}" type="pres">
      <dgm:prSet presAssocID="{1E642BF9-B93C-49E2-814F-EC27B9330CAA}" presName="sibTrans" presStyleCnt="0"/>
      <dgm:spPr/>
    </dgm:pt>
    <dgm:pt modelId="{0603E256-896C-4BA2-AF47-F68C3F74C926}" type="pres">
      <dgm:prSet presAssocID="{6151A7EA-CBBE-4005-891D-D43A61314FC6}" presName="compNode" presStyleCnt="0"/>
      <dgm:spPr/>
    </dgm:pt>
    <dgm:pt modelId="{25BA47B7-B583-4506-8D26-547CF90AD6FA}" type="pres">
      <dgm:prSet presAssocID="{6151A7EA-CBBE-4005-891D-D43A61314FC6}" presName="bgRect" presStyleLbl="bgShp" presStyleIdx="2" presStyleCnt="3"/>
      <dgm:spPr/>
    </dgm:pt>
    <dgm:pt modelId="{AE0F9498-6656-4621-84E5-FBC5A3A4CC22}" type="pres">
      <dgm:prSet presAssocID="{6151A7EA-CBBE-4005-891D-D43A61314F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31E23B1D-864C-4552-8DFE-13DD348EAE4F}" type="pres">
      <dgm:prSet presAssocID="{6151A7EA-CBBE-4005-891D-D43A61314FC6}" presName="spaceRect" presStyleCnt="0"/>
      <dgm:spPr/>
    </dgm:pt>
    <dgm:pt modelId="{3B57A55B-7858-47ED-A9D1-FA116A8EE556}" type="pres">
      <dgm:prSet presAssocID="{6151A7EA-CBBE-4005-891D-D43A61314FC6}" presName="parTx" presStyleLbl="revTx" presStyleIdx="2" presStyleCnt="4">
        <dgm:presLayoutVars>
          <dgm:chMax val="0"/>
          <dgm:chPref val="0"/>
        </dgm:presLayoutVars>
      </dgm:prSet>
      <dgm:spPr/>
    </dgm:pt>
    <dgm:pt modelId="{B342208F-ACB7-44BA-8313-76997C5D2DF5}" type="pres">
      <dgm:prSet presAssocID="{6151A7EA-CBBE-4005-891D-D43A61314FC6}" presName="desTx" presStyleLbl="revTx" presStyleIdx="3" presStyleCnt="4">
        <dgm:presLayoutVars/>
      </dgm:prSet>
      <dgm:spPr/>
    </dgm:pt>
  </dgm:ptLst>
  <dgm:cxnLst>
    <dgm:cxn modelId="{C989B004-0347-4C22-8924-00ACCE933625}" srcId="{6151A7EA-CBBE-4005-891D-D43A61314FC6}" destId="{4A0E2AE4-5D19-425D-9808-9CC6824CB168}" srcOrd="1" destOrd="0" parTransId="{F9494A33-3B72-4DA4-891F-FE5D08B304CF}" sibTransId="{52C663E9-6CC8-492A-98FE-F5CFE9A4ED0B}"/>
    <dgm:cxn modelId="{EAC2E713-D83F-4547-A6FB-CE1B6FC8E1A5}" type="presOf" srcId="{0C798937-BF19-4394-9D0E-9BD15C2F5891}" destId="{2B900A06-41E8-4128-A69F-EA488F9CFDE6}" srcOrd="0" destOrd="0" presId="urn:microsoft.com/office/officeart/2018/2/layout/IconVerticalSolidList"/>
    <dgm:cxn modelId="{8B1C6920-5470-994E-83CB-B8DE10C6D521}" type="presOf" srcId="{339B679C-746C-479F-BA38-D3EA9E719722}" destId="{B342208F-ACB7-44BA-8313-76997C5D2DF5}" srcOrd="0" destOrd="0" presId="urn:microsoft.com/office/officeart/2018/2/layout/IconVerticalSolidList"/>
    <dgm:cxn modelId="{4F6C122B-7B14-4825-84DF-61058378339F}" srcId="{6151A7EA-CBBE-4005-891D-D43A61314FC6}" destId="{339B679C-746C-479F-BA38-D3EA9E719722}" srcOrd="0" destOrd="0" parTransId="{19341DBE-7D7B-43E9-AF61-7F0DC42C60DB}" sibTransId="{2119E673-ADE4-4E6E-9CC4-BEB0A0451158}"/>
    <dgm:cxn modelId="{44C010A0-0A11-4980-B933-3BA0EDC5A02B}" srcId="{695BE586-3FCB-4139-B874-7A8A7D1BEDE9}" destId="{0C798937-BF19-4394-9D0E-9BD15C2F5891}" srcOrd="1" destOrd="0" parTransId="{B5B13814-CFD5-4748-8948-F91902A3F316}" sibTransId="{1E642BF9-B93C-49E2-814F-EC27B9330CAA}"/>
    <dgm:cxn modelId="{050B29A9-35BF-4A0F-9128-4F99E86468E1}" srcId="{695BE586-3FCB-4139-B874-7A8A7D1BEDE9}" destId="{A16C4E65-BD2E-40DC-84E9-FD9A1C601AE2}" srcOrd="0" destOrd="0" parTransId="{A56A3EC5-3F01-4584-B3DB-5FD252F41A35}" sibTransId="{F6E4F3C6-46A3-477B-A7EA-A05E2537B6E9}"/>
    <dgm:cxn modelId="{9AC18AAC-66A8-9C41-A1FB-984A3708CA90}" type="presOf" srcId="{695BE586-3FCB-4139-B874-7A8A7D1BEDE9}" destId="{F6E0AC3B-4C02-4B72-9FD2-30E4C45B71FA}" srcOrd="0" destOrd="0" presId="urn:microsoft.com/office/officeart/2018/2/layout/IconVerticalSolidList"/>
    <dgm:cxn modelId="{F86D5CB3-B8AD-5741-AC97-1B6AC52D885C}" type="presOf" srcId="{A16C4E65-BD2E-40DC-84E9-FD9A1C601AE2}" destId="{C345BBDB-5174-4992-83EF-45D3DBEB8FD5}" srcOrd="0" destOrd="0" presId="urn:microsoft.com/office/officeart/2018/2/layout/IconVerticalSolidList"/>
    <dgm:cxn modelId="{505D56D3-CDA3-D242-A6E3-987230D64B49}" type="presOf" srcId="{6151A7EA-CBBE-4005-891D-D43A61314FC6}" destId="{3B57A55B-7858-47ED-A9D1-FA116A8EE556}" srcOrd="0" destOrd="0" presId="urn:microsoft.com/office/officeart/2018/2/layout/IconVerticalSolidList"/>
    <dgm:cxn modelId="{7C2132DC-343F-4B4E-BC1C-0A96467CA3E2}" type="presOf" srcId="{4A0E2AE4-5D19-425D-9808-9CC6824CB168}" destId="{B342208F-ACB7-44BA-8313-76997C5D2DF5}" srcOrd="0" destOrd="1" presId="urn:microsoft.com/office/officeart/2018/2/layout/IconVerticalSolidList"/>
    <dgm:cxn modelId="{085AF4F4-BDBD-4331-99A8-47E926BC00EE}" srcId="{695BE586-3FCB-4139-B874-7A8A7D1BEDE9}" destId="{6151A7EA-CBBE-4005-891D-D43A61314FC6}" srcOrd="2" destOrd="0" parTransId="{2B104DF0-20A8-41B5-B18C-ECB259405181}" sibTransId="{2BE0BB8D-8043-4627-8F0F-A78BB8B7E799}"/>
    <dgm:cxn modelId="{C47BD9D3-02D8-7848-BE29-19050C3BF1CC}" type="presParOf" srcId="{F6E0AC3B-4C02-4B72-9FD2-30E4C45B71FA}" destId="{2B36BFCB-4C45-4E75-9D44-DDFCC7434AA1}" srcOrd="0" destOrd="0" presId="urn:microsoft.com/office/officeart/2018/2/layout/IconVerticalSolidList"/>
    <dgm:cxn modelId="{8D19638F-C9D0-0444-BBD4-89DC63758B01}" type="presParOf" srcId="{2B36BFCB-4C45-4E75-9D44-DDFCC7434AA1}" destId="{C3800B71-656A-4679-9DA6-1B4E22EDEEBE}" srcOrd="0" destOrd="0" presId="urn:microsoft.com/office/officeart/2018/2/layout/IconVerticalSolidList"/>
    <dgm:cxn modelId="{83D38336-4703-D843-A749-D725CCFBA6D9}" type="presParOf" srcId="{2B36BFCB-4C45-4E75-9D44-DDFCC7434AA1}" destId="{D6525B19-871C-4F89-9795-914B53752830}" srcOrd="1" destOrd="0" presId="urn:microsoft.com/office/officeart/2018/2/layout/IconVerticalSolidList"/>
    <dgm:cxn modelId="{9CBA982B-7F4B-CE41-A200-E5565877CB5D}" type="presParOf" srcId="{2B36BFCB-4C45-4E75-9D44-DDFCC7434AA1}" destId="{83C54E2C-D896-4515-B36B-5A1F14DA2554}" srcOrd="2" destOrd="0" presId="urn:microsoft.com/office/officeart/2018/2/layout/IconVerticalSolidList"/>
    <dgm:cxn modelId="{6E999EC4-D0ED-6040-B97A-18B09FC67539}" type="presParOf" srcId="{2B36BFCB-4C45-4E75-9D44-DDFCC7434AA1}" destId="{C345BBDB-5174-4992-83EF-45D3DBEB8FD5}" srcOrd="3" destOrd="0" presId="urn:microsoft.com/office/officeart/2018/2/layout/IconVerticalSolidList"/>
    <dgm:cxn modelId="{78954352-6AEE-BC44-A7FD-413B40981D3A}" type="presParOf" srcId="{F6E0AC3B-4C02-4B72-9FD2-30E4C45B71FA}" destId="{58CE9A07-F894-4C1D-BFF3-EEDD07E31E5F}" srcOrd="1" destOrd="0" presId="urn:microsoft.com/office/officeart/2018/2/layout/IconVerticalSolidList"/>
    <dgm:cxn modelId="{C97CCBB5-9A42-2D43-906C-4FE96A5F4900}" type="presParOf" srcId="{F6E0AC3B-4C02-4B72-9FD2-30E4C45B71FA}" destId="{3EC37944-8D0B-4556-A468-44CFC7598382}" srcOrd="2" destOrd="0" presId="urn:microsoft.com/office/officeart/2018/2/layout/IconVerticalSolidList"/>
    <dgm:cxn modelId="{562A283B-87AD-784D-A3A9-EE68FDA0B932}" type="presParOf" srcId="{3EC37944-8D0B-4556-A468-44CFC7598382}" destId="{3B2D1B59-8590-4E97-A4DB-9DFC26B70510}" srcOrd="0" destOrd="0" presId="urn:microsoft.com/office/officeart/2018/2/layout/IconVerticalSolidList"/>
    <dgm:cxn modelId="{BC962A8A-3BD0-5C4C-A74C-94B3E45A33E7}" type="presParOf" srcId="{3EC37944-8D0B-4556-A468-44CFC7598382}" destId="{AA406E4A-5332-4BBA-AFD5-C1B98FEB5459}" srcOrd="1" destOrd="0" presId="urn:microsoft.com/office/officeart/2018/2/layout/IconVerticalSolidList"/>
    <dgm:cxn modelId="{8497A756-0EF7-1342-AD41-8C12896897DC}" type="presParOf" srcId="{3EC37944-8D0B-4556-A468-44CFC7598382}" destId="{4D48F53A-4AD5-4B24-B679-810DEBF4C4AD}" srcOrd="2" destOrd="0" presId="urn:microsoft.com/office/officeart/2018/2/layout/IconVerticalSolidList"/>
    <dgm:cxn modelId="{7E08741A-7F5B-F143-9BA7-784F07C22211}" type="presParOf" srcId="{3EC37944-8D0B-4556-A468-44CFC7598382}" destId="{2B900A06-41E8-4128-A69F-EA488F9CFDE6}" srcOrd="3" destOrd="0" presId="urn:microsoft.com/office/officeart/2018/2/layout/IconVerticalSolidList"/>
    <dgm:cxn modelId="{2015F38B-B3F1-5747-86AD-47879DC7765F}" type="presParOf" srcId="{F6E0AC3B-4C02-4B72-9FD2-30E4C45B71FA}" destId="{4AC9C800-1AF8-4B53-8A15-97BA1F091FE8}" srcOrd="3" destOrd="0" presId="urn:microsoft.com/office/officeart/2018/2/layout/IconVerticalSolidList"/>
    <dgm:cxn modelId="{B3752E6F-828D-4844-8965-DCD80947FA91}" type="presParOf" srcId="{F6E0AC3B-4C02-4B72-9FD2-30E4C45B71FA}" destId="{0603E256-896C-4BA2-AF47-F68C3F74C926}" srcOrd="4" destOrd="0" presId="urn:microsoft.com/office/officeart/2018/2/layout/IconVerticalSolidList"/>
    <dgm:cxn modelId="{DE5D1F90-59A4-294C-B389-946522AAE31D}" type="presParOf" srcId="{0603E256-896C-4BA2-AF47-F68C3F74C926}" destId="{25BA47B7-B583-4506-8D26-547CF90AD6FA}" srcOrd="0" destOrd="0" presId="urn:microsoft.com/office/officeart/2018/2/layout/IconVerticalSolidList"/>
    <dgm:cxn modelId="{9C1C0226-F525-1B46-9EFA-A080DAED8B70}" type="presParOf" srcId="{0603E256-896C-4BA2-AF47-F68C3F74C926}" destId="{AE0F9498-6656-4621-84E5-FBC5A3A4CC22}" srcOrd="1" destOrd="0" presId="urn:microsoft.com/office/officeart/2018/2/layout/IconVerticalSolidList"/>
    <dgm:cxn modelId="{BE084BFC-6F73-E641-A371-0FF9CFBA9DD8}" type="presParOf" srcId="{0603E256-896C-4BA2-AF47-F68C3F74C926}" destId="{31E23B1D-864C-4552-8DFE-13DD348EAE4F}" srcOrd="2" destOrd="0" presId="urn:microsoft.com/office/officeart/2018/2/layout/IconVerticalSolidList"/>
    <dgm:cxn modelId="{59B225BC-543F-1440-AE9A-6F8B9FE09E5C}" type="presParOf" srcId="{0603E256-896C-4BA2-AF47-F68C3F74C926}" destId="{3B57A55B-7858-47ED-A9D1-FA116A8EE556}" srcOrd="3" destOrd="0" presId="urn:microsoft.com/office/officeart/2018/2/layout/IconVerticalSolidList"/>
    <dgm:cxn modelId="{92C90215-955A-D040-81E3-583332ED4AE9}" type="presParOf" srcId="{0603E256-896C-4BA2-AF47-F68C3F74C926}" destId="{B342208F-ACB7-44BA-8313-76997C5D2DF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7251D-7620-4A4B-B744-1B35B9DB7011}" type="doc">
      <dgm:prSet loTypeId="urn:microsoft.com/office/officeart/2005/8/layout/hChevron3" loCatId="process" qsTypeId="urn:microsoft.com/office/officeart/2005/8/quickstyle/simple1" qsCatId="simple" csTypeId="urn:microsoft.com/office/officeart/2005/8/colors/colorful2" csCatId="colorful" phldr="1"/>
      <dgm:spPr/>
      <dgm:t>
        <a:bodyPr/>
        <a:lstStyle/>
        <a:p>
          <a:endParaRPr lang="en-US"/>
        </a:p>
      </dgm:t>
    </dgm:pt>
    <dgm:pt modelId="{753832F0-0B07-4E19-8910-51BE710B0F3C}">
      <dgm:prSet/>
      <dgm:spPr/>
      <dgm:t>
        <a:bodyPr/>
        <a:lstStyle/>
        <a:p>
          <a:pPr>
            <a:defRPr b="1"/>
          </a:pPr>
          <a:r>
            <a:rPr lang="en-IN"/>
            <a:t>Here we’ll look at how to carry out the computation efficiently through a vectorized implementation. We’ll also consider why neural networks are good and how we can use them to learn complex non-linear things</a:t>
          </a:r>
          <a:endParaRPr lang="en-US"/>
        </a:p>
      </dgm:t>
    </dgm:pt>
    <dgm:pt modelId="{EF097D5C-01A8-448B-BA57-C5B5BC7E9763}" type="parTrans" cxnId="{6EB3AA23-7B2E-45AC-859E-BC436B4608F5}">
      <dgm:prSet/>
      <dgm:spPr/>
      <dgm:t>
        <a:bodyPr/>
        <a:lstStyle/>
        <a:p>
          <a:endParaRPr lang="en-US"/>
        </a:p>
      </dgm:t>
    </dgm:pt>
    <dgm:pt modelId="{28AF441C-505B-4593-8185-57A794AB875F}" type="sibTrans" cxnId="{6EB3AA23-7B2E-45AC-859E-BC436B4608F5}">
      <dgm:prSet/>
      <dgm:spPr/>
      <dgm:t>
        <a:bodyPr/>
        <a:lstStyle/>
        <a:p>
          <a:endParaRPr lang="en-US"/>
        </a:p>
      </dgm:t>
    </dgm:pt>
    <dgm:pt modelId="{A907A767-9AAE-4522-A503-16BF3CB2587B}">
      <dgm:prSet/>
      <dgm:spPr/>
      <dgm:t>
        <a:bodyPr/>
        <a:lstStyle/>
        <a:p>
          <a:pPr>
            <a:defRPr b="1"/>
          </a:pPr>
          <a:r>
            <a:rPr lang="en-IN"/>
            <a:t>Forward propagation: vectorized implementation</a:t>
          </a:r>
          <a:endParaRPr lang="en-US"/>
        </a:p>
      </dgm:t>
    </dgm:pt>
    <dgm:pt modelId="{B3F7BFFA-DD3C-4722-BD5D-6A36DA131870}" type="parTrans" cxnId="{6BE2A9C2-1B2B-421A-8220-0F17B2E65CE6}">
      <dgm:prSet/>
      <dgm:spPr/>
      <dgm:t>
        <a:bodyPr/>
        <a:lstStyle/>
        <a:p>
          <a:endParaRPr lang="en-US"/>
        </a:p>
      </dgm:t>
    </dgm:pt>
    <dgm:pt modelId="{17CE10DF-26C0-49C1-AE7A-FBE2533FB2C1}" type="sibTrans" cxnId="{6BE2A9C2-1B2B-421A-8220-0F17B2E65CE6}">
      <dgm:prSet/>
      <dgm:spPr/>
      <dgm:t>
        <a:bodyPr/>
        <a:lstStyle/>
        <a:p>
          <a:endParaRPr lang="en-US"/>
        </a:p>
      </dgm:t>
    </dgm:pt>
    <dgm:pt modelId="{BAEC3E1E-C33A-42F5-B874-13941767C3AE}">
      <dgm:prSet/>
      <dgm:spPr/>
      <dgm:t>
        <a:bodyPr/>
        <a:lstStyle/>
        <a:p>
          <a:r>
            <a:rPr lang="en-IN" dirty="0"/>
            <a:t>g applies sigmoid-function element-wise to z</a:t>
          </a:r>
          <a:endParaRPr lang="en-US" dirty="0"/>
        </a:p>
      </dgm:t>
    </dgm:pt>
    <dgm:pt modelId="{1E87D2C4-2668-4E21-BF4E-56B5DA13219A}" type="parTrans" cxnId="{D58115E2-17C5-4DB1-90F5-DA5E10F7F37E}">
      <dgm:prSet/>
      <dgm:spPr/>
      <dgm:t>
        <a:bodyPr/>
        <a:lstStyle/>
        <a:p>
          <a:endParaRPr lang="en-US"/>
        </a:p>
      </dgm:t>
    </dgm:pt>
    <dgm:pt modelId="{28756D72-4ED3-4265-9B35-7C4115BBF146}" type="sibTrans" cxnId="{D58115E2-17C5-4DB1-90F5-DA5E10F7F37E}">
      <dgm:prSet/>
      <dgm:spPr/>
      <dgm:t>
        <a:bodyPr/>
        <a:lstStyle/>
        <a:p>
          <a:endParaRPr lang="en-US"/>
        </a:p>
      </dgm:t>
    </dgm:pt>
    <dgm:pt modelId="{6713B55F-6200-4800-ABFC-ED64A69E9562}">
      <dgm:prSet/>
      <dgm:spPr/>
      <dgm:t>
        <a:bodyPr/>
        <a:lstStyle/>
        <a:p>
          <a:r>
            <a:rPr lang="en-IN"/>
            <a:t>This process of calculating H(x) is called forward propagation</a:t>
          </a:r>
          <a:endParaRPr lang="en-US"/>
        </a:p>
      </dgm:t>
    </dgm:pt>
    <dgm:pt modelId="{EE6EB5D2-C1E0-4D66-8891-0D819638EC65}" type="parTrans" cxnId="{A9CF2861-24F5-4B91-A9B2-1439D8FC4660}">
      <dgm:prSet/>
      <dgm:spPr/>
      <dgm:t>
        <a:bodyPr/>
        <a:lstStyle/>
        <a:p>
          <a:endParaRPr lang="en-US"/>
        </a:p>
      </dgm:t>
    </dgm:pt>
    <dgm:pt modelId="{6EBDF645-670D-48B2-9274-57FC0BB7855A}" type="sibTrans" cxnId="{A9CF2861-24F5-4B91-A9B2-1439D8FC4660}">
      <dgm:prSet/>
      <dgm:spPr/>
      <dgm:t>
        <a:bodyPr/>
        <a:lstStyle/>
        <a:p>
          <a:endParaRPr lang="en-US"/>
        </a:p>
      </dgm:t>
    </dgm:pt>
    <dgm:pt modelId="{EDF5A684-0F60-4B6D-8107-B40C241475F2}">
      <dgm:prSet/>
      <dgm:spPr/>
      <dgm:t>
        <a:bodyPr/>
        <a:lstStyle/>
        <a:p>
          <a:r>
            <a:rPr lang="en-IN"/>
            <a:t>Worked out from the first layer</a:t>
          </a:r>
          <a:endParaRPr lang="en-US"/>
        </a:p>
      </dgm:t>
    </dgm:pt>
    <dgm:pt modelId="{325BEDDC-5871-4D10-A45F-77018D76B87E}" type="parTrans" cxnId="{19C34F59-D8CD-4DC2-846D-1BD99461BC6A}">
      <dgm:prSet/>
      <dgm:spPr/>
      <dgm:t>
        <a:bodyPr/>
        <a:lstStyle/>
        <a:p>
          <a:endParaRPr lang="en-US"/>
        </a:p>
      </dgm:t>
    </dgm:pt>
    <dgm:pt modelId="{A1EA772C-ABEA-416A-9894-9BEDF1731758}" type="sibTrans" cxnId="{19C34F59-D8CD-4DC2-846D-1BD99461BC6A}">
      <dgm:prSet/>
      <dgm:spPr/>
      <dgm:t>
        <a:bodyPr/>
        <a:lstStyle/>
        <a:p>
          <a:endParaRPr lang="en-US"/>
        </a:p>
      </dgm:t>
    </dgm:pt>
    <dgm:pt modelId="{7D6DB6B2-0C1A-4138-ACF0-C54A74B44C39}">
      <dgm:prSet/>
      <dgm:spPr/>
      <dgm:t>
        <a:bodyPr/>
        <a:lstStyle/>
        <a:p>
          <a:r>
            <a:rPr lang="en-IN"/>
            <a:t>Starts off with activations of input unit</a:t>
          </a:r>
          <a:endParaRPr lang="en-US"/>
        </a:p>
      </dgm:t>
    </dgm:pt>
    <dgm:pt modelId="{BB7BF6F5-F12C-4FD4-92BB-B2A78D3859C9}" type="parTrans" cxnId="{FF7D5C74-E1D2-4CC3-95D7-7B51366C32DC}">
      <dgm:prSet/>
      <dgm:spPr/>
      <dgm:t>
        <a:bodyPr/>
        <a:lstStyle/>
        <a:p>
          <a:endParaRPr lang="en-US"/>
        </a:p>
      </dgm:t>
    </dgm:pt>
    <dgm:pt modelId="{8E5087FD-6AAC-4B04-AC09-7AB67FCA4FFE}" type="sibTrans" cxnId="{FF7D5C74-E1D2-4CC3-95D7-7B51366C32DC}">
      <dgm:prSet/>
      <dgm:spPr/>
      <dgm:t>
        <a:bodyPr/>
        <a:lstStyle/>
        <a:p>
          <a:endParaRPr lang="en-US"/>
        </a:p>
      </dgm:t>
    </dgm:pt>
    <dgm:pt modelId="{826638E5-2910-48C2-BEAE-17EF0CFCFEF9}">
      <dgm:prSet/>
      <dgm:spPr/>
      <dgm:t>
        <a:bodyPr/>
        <a:lstStyle/>
        <a:p>
          <a:r>
            <a:rPr lang="en-IN"/>
            <a:t>Propagate forward and calculate the activation of each layer sequentially</a:t>
          </a:r>
          <a:endParaRPr lang="en-US"/>
        </a:p>
      </dgm:t>
    </dgm:pt>
    <dgm:pt modelId="{4DE4D9F8-B57F-462B-893A-05B654D4CB06}" type="parTrans" cxnId="{46595700-F631-4EEF-8C98-66E0115A608E}">
      <dgm:prSet/>
      <dgm:spPr/>
      <dgm:t>
        <a:bodyPr/>
        <a:lstStyle/>
        <a:p>
          <a:endParaRPr lang="en-US"/>
        </a:p>
      </dgm:t>
    </dgm:pt>
    <dgm:pt modelId="{E7EDF4EE-9542-4513-8B14-3D1C174C8A2E}" type="sibTrans" cxnId="{46595700-F631-4EEF-8C98-66E0115A608E}">
      <dgm:prSet/>
      <dgm:spPr/>
      <dgm:t>
        <a:bodyPr/>
        <a:lstStyle/>
        <a:p>
          <a:endParaRPr lang="en-US"/>
        </a:p>
      </dgm:t>
    </dgm:pt>
    <dgm:pt modelId="{BCE1BB39-253B-A648-A333-402E16057B0E}" type="pres">
      <dgm:prSet presAssocID="{B097251D-7620-4A4B-B744-1B35B9DB7011}" presName="Name0" presStyleCnt="0">
        <dgm:presLayoutVars>
          <dgm:dir/>
          <dgm:resizeHandles val="exact"/>
        </dgm:presLayoutVars>
      </dgm:prSet>
      <dgm:spPr/>
    </dgm:pt>
    <dgm:pt modelId="{2C16E7AD-38E4-F342-B463-90A2BAFE972D}" type="pres">
      <dgm:prSet presAssocID="{753832F0-0B07-4E19-8910-51BE710B0F3C}" presName="parAndChTx" presStyleLbl="node1" presStyleIdx="0" presStyleCnt="2">
        <dgm:presLayoutVars>
          <dgm:bulletEnabled val="1"/>
        </dgm:presLayoutVars>
      </dgm:prSet>
      <dgm:spPr/>
    </dgm:pt>
    <dgm:pt modelId="{8A494AD6-AC4A-5745-AF27-1995787317DC}" type="pres">
      <dgm:prSet presAssocID="{28AF441C-505B-4593-8185-57A794AB875F}" presName="parAndChSpace" presStyleCnt="0"/>
      <dgm:spPr/>
    </dgm:pt>
    <dgm:pt modelId="{EECF49CB-5838-294D-915F-B83C0FD488A5}" type="pres">
      <dgm:prSet presAssocID="{A907A767-9AAE-4522-A503-16BF3CB2587B}" presName="parAndChTx" presStyleLbl="node1" presStyleIdx="1" presStyleCnt="2">
        <dgm:presLayoutVars>
          <dgm:bulletEnabled val="1"/>
        </dgm:presLayoutVars>
      </dgm:prSet>
      <dgm:spPr/>
    </dgm:pt>
  </dgm:ptLst>
  <dgm:cxnLst>
    <dgm:cxn modelId="{46595700-F631-4EEF-8C98-66E0115A608E}" srcId="{6713B55F-6200-4800-ABFC-ED64A69E9562}" destId="{826638E5-2910-48C2-BEAE-17EF0CFCFEF9}" srcOrd="2" destOrd="0" parTransId="{4DE4D9F8-B57F-462B-893A-05B654D4CB06}" sibTransId="{E7EDF4EE-9542-4513-8B14-3D1C174C8A2E}"/>
    <dgm:cxn modelId="{A355490B-7722-EA40-A51F-17DB202E42C5}" type="presOf" srcId="{7D6DB6B2-0C1A-4138-ACF0-C54A74B44C39}" destId="{EECF49CB-5838-294D-915F-B83C0FD488A5}" srcOrd="0" destOrd="4" presId="urn:microsoft.com/office/officeart/2005/8/layout/hChevron3"/>
    <dgm:cxn modelId="{09F78A0F-84A4-9E48-89A0-41396CD6D7D3}" type="presOf" srcId="{B097251D-7620-4A4B-B744-1B35B9DB7011}" destId="{BCE1BB39-253B-A648-A333-402E16057B0E}" srcOrd="0" destOrd="0" presId="urn:microsoft.com/office/officeart/2005/8/layout/hChevron3"/>
    <dgm:cxn modelId="{91C2B221-B25F-4D48-82EB-9014BAAD6C2A}" type="presOf" srcId="{A907A767-9AAE-4522-A503-16BF3CB2587B}" destId="{EECF49CB-5838-294D-915F-B83C0FD488A5}" srcOrd="0" destOrd="0" presId="urn:microsoft.com/office/officeart/2005/8/layout/hChevron3"/>
    <dgm:cxn modelId="{6EB3AA23-7B2E-45AC-859E-BC436B4608F5}" srcId="{B097251D-7620-4A4B-B744-1B35B9DB7011}" destId="{753832F0-0B07-4E19-8910-51BE710B0F3C}" srcOrd="0" destOrd="0" parTransId="{EF097D5C-01A8-448B-BA57-C5B5BC7E9763}" sibTransId="{28AF441C-505B-4593-8185-57A794AB875F}"/>
    <dgm:cxn modelId="{19C34F59-D8CD-4DC2-846D-1BD99461BC6A}" srcId="{6713B55F-6200-4800-ABFC-ED64A69E9562}" destId="{EDF5A684-0F60-4B6D-8107-B40C241475F2}" srcOrd="0" destOrd="0" parTransId="{325BEDDC-5871-4D10-A45F-77018D76B87E}" sibTransId="{A1EA772C-ABEA-416A-9894-9BEDF1731758}"/>
    <dgm:cxn modelId="{A9CF2861-24F5-4B91-A9B2-1439D8FC4660}" srcId="{A907A767-9AAE-4522-A503-16BF3CB2587B}" destId="{6713B55F-6200-4800-ABFC-ED64A69E9562}" srcOrd="1" destOrd="0" parTransId="{EE6EB5D2-C1E0-4D66-8891-0D819638EC65}" sibTransId="{6EBDF645-670D-48B2-9274-57FC0BB7855A}"/>
    <dgm:cxn modelId="{FF7D5C74-E1D2-4CC3-95D7-7B51366C32DC}" srcId="{6713B55F-6200-4800-ABFC-ED64A69E9562}" destId="{7D6DB6B2-0C1A-4138-ACF0-C54A74B44C39}" srcOrd="1" destOrd="0" parTransId="{BB7BF6F5-F12C-4FD4-92BB-B2A78D3859C9}" sibTransId="{8E5087FD-6AAC-4B04-AC09-7AB67FCA4FFE}"/>
    <dgm:cxn modelId="{18B0D093-7A68-464E-B38B-0373E23E4789}" type="presOf" srcId="{753832F0-0B07-4E19-8910-51BE710B0F3C}" destId="{2C16E7AD-38E4-F342-B463-90A2BAFE972D}" srcOrd="0" destOrd="0" presId="urn:microsoft.com/office/officeart/2005/8/layout/hChevron3"/>
    <dgm:cxn modelId="{53C2A0B1-0886-6A49-B008-289EC2478742}" type="presOf" srcId="{826638E5-2910-48C2-BEAE-17EF0CFCFEF9}" destId="{EECF49CB-5838-294D-915F-B83C0FD488A5}" srcOrd="0" destOrd="5" presId="urn:microsoft.com/office/officeart/2005/8/layout/hChevron3"/>
    <dgm:cxn modelId="{6BE2A9C2-1B2B-421A-8220-0F17B2E65CE6}" srcId="{B097251D-7620-4A4B-B744-1B35B9DB7011}" destId="{A907A767-9AAE-4522-A503-16BF3CB2587B}" srcOrd="1" destOrd="0" parTransId="{B3F7BFFA-DD3C-4722-BD5D-6A36DA131870}" sibTransId="{17CE10DF-26C0-49C1-AE7A-FBE2533FB2C1}"/>
    <dgm:cxn modelId="{2625FBD5-7B2C-7448-A3F5-B09667AFEDB1}" type="presOf" srcId="{BAEC3E1E-C33A-42F5-B874-13941767C3AE}" destId="{EECF49CB-5838-294D-915F-B83C0FD488A5}" srcOrd="0" destOrd="1" presId="urn:microsoft.com/office/officeart/2005/8/layout/hChevron3"/>
    <dgm:cxn modelId="{D69BE6DB-36C7-F040-AF0D-542AC8535C46}" type="presOf" srcId="{EDF5A684-0F60-4B6D-8107-B40C241475F2}" destId="{EECF49CB-5838-294D-915F-B83C0FD488A5}" srcOrd="0" destOrd="3" presId="urn:microsoft.com/office/officeart/2005/8/layout/hChevron3"/>
    <dgm:cxn modelId="{D58115E2-17C5-4DB1-90F5-DA5E10F7F37E}" srcId="{A907A767-9AAE-4522-A503-16BF3CB2587B}" destId="{BAEC3E1E-C33A-42F5-B874-13941767C3AE}" srcOrd="0" destOrd="0" parTransId="{1E87D2C4-2668-4E21-BF4E-56B5DA13219A}" sibTransId="{28756D72-4ED3-4265-9B35-7C4115BBF146}"/>
    <dgm:cxn modelId="{E6E431E4-DA34-1F44-8B56-7FB23674E0EF}" type="presOf" srcId="{6713B55F-6200-4800-ABFC-ED64A69E9562}" destId="{EECF49CB-5838-294D-915F-B83C0FD488A5}" srcOrd="0" destOrd="2" presId="urn:microsoft.com/office/officeart/2005/8/layout/hChevron3"/>
    <dgm:cxn modelId="{31F4218C-40DF-854A-84CA-8830B1CF5221}" type="presParOf" srcId="{BCE1BB39-253B-A648-A333-402E16057B0E}" destId="{2C16E7AD-38E4-F342-B463-90A2BAFE972D}" srcOrd="0" destOrd="0" presId="urn:microsoft.com/office/officeart/2005/8/layout/hChevron3"/>
    <dgm:cxn modelId="{284A892C-587D-F245-BD56-591A666AEBA1}" type="presParOf" srcId="{BCE1BB39-253B-A648-A333-402E16057B0E}" destId="{8A494AD6-AC4A-5745-AF27-1995787317DC}" srcOrd="1" destOrd="0" presId="urn:microsoft.com/office/officeart/2005/8/layout/hChevron3"/>
    <dgm:cxn modelId="{7DFBDCDE-4004-874D-AEFD-73C5A1B55323}" type="presParOf" srcId="{BCE1BB39-253B-A648-A333-402E16057B0E}" destId="{EECF49CB-5838-294D-915F-B83C0FD488A5}"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00B71-656A-4679-9DA6-1B4E22EDEEBE}">
      <dsp:nvSpPr>
        <dsp:cNvPr id="0" name=""/>
        <dsp:cNvSpPr/>
      </dsp:nvSpPr>
      <dsp:spPr>
        <a:xfrm>
          <a:off x="0" y="5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525B19-871C-4F89-9795-914B53752830}">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45BBDB-5174-4992-83EF-45D3DBEB8FD5}">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IN" sz="2500" kern="1200"/>
            <a:t>Neuron in the brainMany neurons in our brain</a:t>
          </a:r>
          <a:endParaRPr lang="en-US" sz="2500" kern="1200"/>
        </a:p>
      </dsp:txBody>
      <dsp:txXfrm>
        <a:off x="1435988" y="531"/>
        <a:ext cx="9079611" cy="1243280"/>
      </dsp:txXfrm>
    </dsp:sp>
    <dsp:sp modelId="{3B2D1B59-8590-4E97-A4DB-9DFC26B70510}">
      <dsp:nvSpPr>
        <dsp:cNvPr id="0" name=""/>
        <dsp:cNvSpPr/>
      </dsp:nvSpPr>
      <dsp:spPr>
        <a:xfrm>
          <a:off x="0" y="15546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06E4A-5332-4BBA-AFD5-C1B98FEB5459}">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900A06-41E8-4128-A69F-EA488F9CFDE6}">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IN" sz="2500" kern="1200"/>
            <a:t>Dendrite: receive input</a:t>
          </a:r>
          <a:endParaRPr lang="en-US" sz="2500" kern="1200"/>
        </a:p>
      </dsp:txBody>
      <dsp:txXfrm>
        <a:off x="1435988" y="1554631"/>
        <a:ext cx="9079611" cy="1243280"/>
      </dsp:txXfrm>
    </dsp:sp>
    <dsp:sp modelId="{25BA47B7-B583-4506-8D26-547CF90AD6FA}">
      <dsp:nvSpPr>
        <dsp:cNvPr id="0" name=""/>
        <dsp:cNvSpPr/>
      </dsp:nvSpPr>
      <dsp:spPr>
        <a:xfrm>
          <a:off x="0" y="3108732"/>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0F9498-6656-4621-84E5-FBC5A3A4CC22}">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57A55B-7858-47ED-A9D1-FA116A8EE556}">
      <dsp:nvSpPr>
        <dsp:cNvPr id="0" name=""/>
        <dsp:cNvSpPr/>
      </dsp:nvSpPr>
      <dsp:spPr>
        <a:xfrm>
          <a:off x="1435988" y="3108732"/>
          <a:ext cx="4732020"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IN" sz="2500" kern="1200"/>
            <a:t>Axon: produce output</a:t>
          </a:r>
          <a:endParaRPr lang="en-US" sz="2500" kern="1200"/>
        </a:p>
      </dsp:txBody>
      <dsp:txXfrm>
        <a:off x="1435988" y="3108732"/>
        <a:ext cx="4732020" cy="1243280"/>
      </dsp:txXfrm>
    </dsp:sp>
    <dsp:sp modelId="{B342208F-ACB7-44BA-8313-76997C5D2DF5}">
      <dsp:nvSpPr>
        <dsp:cNvPr id="0" name=""/>
        <dsp:cNvSpPr/>
      </dsp:nvSpPr>
      <dsp:spPr>
        <a:xfrm>
          <a:off x="6168008" y="3108732"/>
          <a:ext cx="434759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800100">
            <a:lnSpc>
              <a:spcPct val="90000"/>
            </a:lnSpc>
            <a:spcBef>
              <a:spcPct val="0"/>
            </a:spcBef>
            <a:spcAft>
              <a:spcPct val="35000"/>
            </a:spcAft>
            <a:buNone/>
          </a:pPr>
          <a:r>
            <a:rPr lang="en-IN" sz="1800" kern="1200"/>
            <a:t>When it sends a message through the Axon to another neuron</a:t>
          </a:r>
          <a:endParaRPr lang="en-US" sz="1800" kern="1200"/>
        </a:p>
        <a:p>
          <a:pPr marL="0" lvl="0" indent="0" algn="l" defTabSz="800100">
            <a:lnSpc>
              <a:spcPct val="90000"/>
            </a:lnSpc>
            <a:spcBef>
              <a:spcPct val="0"/>
            </a:spcBef>
            <a:spcAft>
              <a:spcPct val="35000"/>
            </a:spcAft>
            <a:buNone/>
          </a:pPr>
          <a:r>
            <a:rPr lang="en-IN" sz="1800" kern="1200"/>
            <a:t>It sends to another neuron’s Dendrite</a:t>
          </a:r>
          <a:endParaRPr lang="en-US" sz="1800" kern="1200"/>
        </a:p>
      </dsp:txBody>
      <dsp:txXfrm>
        <a:off x="6168008" y="3108732"/>
        <a:ext cx="4347591" cy="124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6E7AD-38E4-F342-B463-90A2BAFE972D}">
      <dsp:nvSpPr>
        <dsp:cNvPr id="0" name=""/>
        <dsp:cNvSpPr/>
      </dsp:nvSpPr>
      <dsp:spPr>
        <a:xfrm>
          <a:off x="9011" y="441096"/>
          <a:ext cx="6398195" cy="5118556"/>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714" tIns="66040" rIns="902856" bIns="66040" numCol="1" spcCol="1270" anchor="ctr" anchorCtr="0">
          <a:noAutofit/>
        </a:bodyPr>
        <a:lstStyle/>
        <a:p>
          <a:pPr marL="0" lvl="0" indent="0" algn="ctr" defTabSz="1155700">
            <a:lnSpc>
              <a:spcPct val="90000"/>
            </a:lnSpc>
            <a:spcBef>
              <a:spcPct val="0"/>
            </a:spcBef>
            <a:spcAft>
              <a:spcPct val="35000"/>
            </a:spcAft>
            <a:buNone/>
            <a:defRPr b="1"/>
          </a:pPr>
          <a:r>
            <a:rPr lang="en-IN" sz="2600" kern="1200"/>
            <a:t>Here we’ll look at how to carry out the computation efficiently through a vectorized implementation. We’ll also consider why neural networks are good and how we can use them to learn complex non-linear things</a:t>
          </a:r>
          <a:endParaRPr lang="en-US" sz="2600" kern="1200"/>
        </a:p>
      </dsp:txBody>
      <dsp:txXfrm>
        <a:off x="9011" y="441096"/>
        <a:ext cx="5758376" cy="5118556"/>
      </dsp:txXfrm>
    </dsp:sp>
    <dsp:sp modelId="{EECF49CB-5838-294D-915F-B83C0FD488A5}">
      <dsp:nvSpPr>
        <dsp:cNvPr id="0" name=""/>
        <dsp:cNvSpPr/>
      </dsp:nvSpPr>
      <dsp:spPr>
        <a:xfrm>
          <a:off x="5127567" y="441096"/>
          <a:ext cx="6398195" cy="5118556"/>
        </a:xfrm>
        <a:prstGeom prst="chevron">
          <a:avLst>
            <a:gd name="adj" fmla="val 25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714" tIns="66040" rIns="225714" bIns="66040" numCol="1" spcCol="1270" anchor="t" anchorCtr="0">
          <a:noAutofit/>
        </a:bodyPr>
        <a:lstStyle/>
        <a:p>
          <a:pPr marL="0" lvl="0" indent="0" algn="l" defTabSz="1155700">
            <a:lnSpc>
              <a:spcPct val="90000"/>
            </a:lnSpc>
            <a:spcBef>
              <a:spcPct val="0"/>
            </a:spcBef>
            <a:spcAft>
              <a:spcPct val="35000"/>
            </a:spcAft>
            <a:buNone/>
            <a:defRPr b="1"/>
          </a:pPr>
          <a:r>
            <a:rPr lang="en-IN" sz="2600" kern="1200"/>
            <a:t>Forward propagation: vectorized implementation</a:t>
          </a:r>
          <a:endParaRPr lang="en-US" sz="2600" kern="1200"/>
        </a:p>
        <a:p>
          <a:pPr marL="228600" lvl="1" indent="-228600" algn="l" defTabSz="889000">
            <a:lnSpc>
              <a:spcPct val="90000"/>
            </a:lnSpc>
            <a:spcBef>
              <a:spcPct val="0"/>
            </a:spcBef>
            <a:spcAft>
              <a:spcPct val="15000"/>
            </a:spcAft>
            <a:buChar char="•"/>
          </a:pPr>
          <a:r>
            <a:rPr lang="en-IN" sz="2000" kern="1200" dirty="0"/>
            <a:t>g applies sigmoid-function element-wise to z</a:t>
          </a:r>
          <a:endParaRPr lang="en-US" sz="2000" kern="1200" dirty="0"/>
        </a:p>
        <a:p>
          <a:pPr marL="228600" lvl="1" indent="-228600" algn="l" defTabSz="889000">
            <a:lnSpc>
              <a:spcPct val="90000"/>
            </a:lnSpc>
            <a:spcBef>
              <a:spcPct val="0"/>
            </a:spcBef>
            <a:spcAft>
              <a:spcPct val="15000"/>
            </a:spcAft>
            <a:buChar char="•"/>
          </a:pPr>
          <a:r>
            <a:rPr lang="en-IN" sz="2000" kern="1200"/>
            <a:t>This process of calculating H(x) is called forward propagation</a:t>
          </a:r>
          <a:endParaRPr lang="en-US" sz="2000" kern="1200"/>
        </a:p>
        <a:p>
          <a:pPr marL="457200" lvl="2" indent="-228600" algn="l" defTabSz="889000">
            <a:lnSpc>
              <a:spcPct val="90000"/>
            </a:lnSpc>
            <a:spcBef>
              <a:spcPct val="0"/>
            </a:spcBef>
            <a:spcAft>
              <a:spcPct val="15000"/>
            </a:spcAft>
            <a:buChar char="•"/>
          </a:pPr>
          <a:r>
            <a:rPr lang="en-IN" sz="2000" kern="1200"/>
            <a:t>Worked out from the first layer</a:t>
          </a:r>
          <a:endParaRPr lang="en-US" sz="2000" kern="1200"/>
        </a:p>
        <a:p>
          <a:pPr marL="457200" lvl="2" indent="-228600" algn="l" defTabSz="889000">
            <a:lnSpc>
              <a:spcPct val="90000"/>
            </a:lnSpc>
            <a:spcBef>
              <a:spcPct val="0"/>
            </a:spcBef>
            <a:spcAft>
              <a:spcPct val="15000"/>
            </a:spcAft>
            <a:buChar char="•"/>
          </a:pPr>
          <a:r>
            <a:rPr lang="en-IN" sz="2000" kern="1200"/>
            <a:t>Starts off with activations of input unit</a:t>
          </a:r>
          <a:endParaRPr lang="en-US" sz="2000" kern="1200"/>
        </a:p>
        <a:p>
          <a:pPr marL="457200" lvl="2" indent="-228600" algn="l" defTabSz="889000">
            <a:lnSpc>
              <a:spcPct val="90000"/>
            </a:lnSpc>
            <a:spcBef>
              <a:spcPct val="0"/>
            </a:spcBef>
            <a:spcAft>
              <a:spcPct val="15000"/>
            </a:spcAft>
            <a:buChar char="•"/>
          </a:pPr>
          <a:r>
            <a:rPr lang="en-IN" sz="2000" kern="1200"/>
            <a:t>Propagate forward and calculate the activation of each layer sequentially</a:t>
          </a:r>
          <a:endParaRPr lang="en-US" sz="2000" kern="1200"/>
        </a:p>
      </dsp:txBody>
      <dsp:txXfrm>
        <a:off x="6407206" y="441096"/>
        <a:ext cx="3838917" cy="51185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1F10-87E7-3A4F-8BE0-2C41E197DA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0FA6F3-7B31-994E-ACF1-F4AB4B26B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C08C4E-C4C9-5245-A737-7554B6220359}"/>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5" name="Footer Placeholder 4">
            <a:extLst>
              <a:ext uri="{FF2B5EF4-FFF2-40B4-BE49-F238E27FC236}">
                <a16:creationId xmlns:a16="http://schemas.microsoft.com/office/drawing/2014/main" id="{75EDC8E1-743A-C04F-B9AB-6B0DF7831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84B9E-02FF-9E44-9C60-6016F386BEBF}"/>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3219864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5ADD-5441-5C47-ABF2-A6ED4BB7E72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4C0A2E-45D9-FF4C-A5ED-E9DAC08342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3F4319-11AD-FD41-829C-CE45443ED0C7}"/>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5" name="Footer Placeholder 4">
            <a:extLst>
              <a:ext uri="{FF2B5EF4-FFF2-40B4-BE49-F238E27FC236}">
                <a16:creationId xmlns:a16="http://schemas.microsoft.com/office/drawing/2014/main" id="{50756E9C-347C-0142-8133-FBFE578CF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8B588-0E99-9546-92A3-2483567DEC62}"/>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716127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456151-5A43-8144-9F3A-79E82FE2D1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B6A782-782D-4A47-BD92-90BA5C1AE44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568AA-FF2C-7C4F-BF00-0D3405CDEB4F}"/>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5" name="Footer Placeholder 4">
            <a:extLst>
              <a:ext uri="{FF2B5EF4-FFF2-40B4-BE49-F238E27FC236}">
                <a16:creationId xmlns:a16="http://schemas.microsoft.com/office/drawing/2014/main" id="{C23BAC32-7B5B-B440-9503-A9F6A6508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9586B-664D-6345-BC2E-5B42B47E276E}"/>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155446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3C86-B7FE-724C-BFBA-3633D021BDE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4B7B5D7-AF3F-0F4B-BCE4-D97A58ECAB8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FFF1C9-4F45-3D43-9125-476FECC9A9D8}"/>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5" name="Footer Placeholder 4">
            <a:extLst>
              <a:ext uri="{FF2B5EF4-FFF2-40B4-BE49-F238E27FC236}">
                <a16:creationId xmlns:a16="http://schemas.microsoft.com/office/drawing/2014/main" id="{E0C52E38-1D3B-F64A-9A7F-CB5247F23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DE0DD-8876-B645-AAF6-CCE48A438DA1}"/>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47074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CD43-72D2-8D4F-8627-A5E86C269D4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9105CC8-3F12-3745-B77E-A58610B12E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4A5A77-26D3-1C45-B4DD-CB466544E90D}"/>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5" name="Footer Placeholder 4">
            <a:extLst>
              <a:ext uri="{FF2B5EF4-FFF2-40B4-BE49-F238E27FC236}">
                <a16:creationId xmlns:a16="http://schemas.microsoft.com/office/drawing/2014/main" id="{1BFE06DC-DCEF-C445-A224-7AB9C0045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C9C24-3B0E-9947-8E88-FB2626E62B7A}"/>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77397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84CC-47C0-8C4D-84FB-972E8324EC3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43B3C4-434C-184E-B7D7-D5AE1E09EA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63E9D7F-B012-F748-8012-24E0A3165C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7B25986-5263-C248-B22B-8CB3DE0A38D0}"/>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6" name="Footer Placeholder 5">
            <a:extLst>
              <a:ext uri="{FF2B5EF4-FFF2-40B4-BE49-F238E27FC236}">
                <a16:creationId xmlns:a16="http://schemas.microsoft.com/office/drawing/2014/main" id="{753626C1-F2EF-2D43-A564-2A5A2D571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00D928-AD85-6347-9E6C-6451F12EE68C}"/>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229995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108F-BD97-5448-833E-B561694D810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988F96-0D84-6E48-8019-C439FBC34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675EDD-D5B4-D24A-910D-1D823CAE4A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7181ED-91D2-C541-BF00-367CA190B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712B6C-100F-CD4E-842B-D74CB02345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39203C-1277-3246-8FC9-3D2C73E61DE8}"/>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8" name="Footer Placeholder 7">
            <a:extLst>
              <a:ext uri="{FF2B5EF4-FFF2-40B4-BE49-F238E27FC236}">
                <a16:creationId xmlns:a16="http://schemas.microsoft.com/office/drawing/2014/main" id="{A9107C51-9D3E-BA41-93E1-7840B877D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48F1B7-3CF3-834F-BF43-07784CACCEB3}"/>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201382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8ACB-A6D4-474E-A804-C3D84E6A34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6DEE2D-A087-804F-97D5-6FF903AC1CE9}"/>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4" name="Footer Placeholder 3">
            <a:extLst>
              <a:ext uri="{FF2B5EF4-FFF2-40B4-BE49-F238E27FC236}">
                <a16:creationId xmlns:a16="http://schemas.microsoft.com/office/drawing/2014/main" id="{E24DF07F-0FD1-014B-9101-698464F79F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2E12A0-9AD3-584F-B3A0-D5025C7B9C7E}"/>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258059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60D9B-8D22-A64A-B390-F75CC023E0B9}"/>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3" name="Footer Placeholder 2">
            <a:extLst>
              <a:ext uri="{FF2B5EF4-FFF2-40B4-BE49-F238E27FC236}">
                <a16:creationId xmlns:a16="http://schemas.microsoft.com/office/drawing/2014/main" id="{46331BFA-9743-5349-B4AE-C546AAFC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F7E238-FC45-4E4A-93BC-5B9053E52A3D}"/>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3410170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BED8-A59F-144C-8AE2-60FE0A8378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352BA1-B061-104D-842D-726174F27A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2F3217-7B16-044D-98BC-60C30D91D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ABD84F-4192-2642-976B-B5E7310735B7}"/>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6" name="Footer Placeholder 5">
            <a:extLst>
              <a:ext uri="{FF2B5EF4-FFF2-40B4-BE49-F238E27FC236}">
                <a16:creationId xmlns:a16="http://schemas.microsoft.com/office/drawing/2014/main" id="{9F6DF5AF-EDF5-8A49-BC07-829264E1C2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4A74F-E361-7B42-B3DE-9718BEFDEA62}"/>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126831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3BED9-9458-D84E-B8CC-DB2251834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0D4A7E-EF0F-F946-B3D8-77C42320E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BBEBB0-6E56-154B-A9EB-B744A0C3B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DF02D9-032A-D04C-85A7-0EE44BC0F106}"/>
              </a:ext>
            </a:extLst>
          </p:cNvPr>
          <p:cNvSpPr>
            <a:spLocks noGrp="1"/>
          </p:cNvSpPr>
          <p:nvPr>
            <p:ph type="dt" sz="half" idx="10"/>
          </p:nvPr>
        </p:nvSpPr>
        <p:spPr/>
        <p:txBody>
          <a:bodyPr/>
          <a:lstStyle/>
          <a:p>
            <a:fld id="{3C47F3EA-8170-2D42-98DA-F4D341654A8F}" type="datetimeFigureOut">
              <a:rPr lang="en-US" smtClean="0"/>
              <a:t>1/25/23</a:t>
            </a:fld>
            <a:endParaRPr lang="en-US"/>
          </a:p>
        </p:txBody>
      </p:sp>
      <p:sp>
        <p:nvSpPr>
          <p:cNvPr id="6" name="Footer Placeholder 5">
            <a:extLst>
              <a:ext uri="{FF2B5EF4-FFF2-40B4-BE49-F238E27FC236}">
                <a16:creationId xmlns:a16="http://schemas.microsoft.com/office/drawing/2014/main" id="{538988A5-C85E-1741-B44C-6CEC22872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BD758-E4B3-2A49-99EF-C745BE955A66}"/>
              </a:ext>
            </a:extLst>
          </p:cNvPr>
          <p:cNvSpPr>
            <a:spLocks noGrp="1"/>
          </p:cNvSpPr>
          <p:nvPr>
            <p:ph type="sldNum" sz="quarter" idx="12"/>
          </p:nvPr>
        </p:nvSpPr>
        <p:spPr/>
        <p:txBody>
          <a:bodyPr/>
          <a:lstStyle/>
          <a:p>
            <a:fld id="{8BC41886-011A-E848-9E5E-3C69973001A5}" type="slidenum">
              <a:rPr lang="en-US" smtClean="0"/>
              <a:t>‹#›</a:t>
            </a:fld>
            <a:endParaRPr lang="en-US"/>
          </a:p>
        </p:txBody>
      </p:sp>
    </p:spTree>
    <p:extLst>
      <p:ext uri="{BB962C8B-B14F-4D97-AF65-F5344CB8AC3E}">
        <p14:creationId xmlns:p14="http://schemas.microsoft.com/office/powerpoint/2010/main" val="274269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856A8-8A52-3F4E-8444-C5EE9D3A4C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FBB1E4-95EC-D742-8CE5-AF2658A507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9CF9AB-86BE-5347-A4E3-BBDEFB0214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7F3EA-8170-2D42-98DA-F4D341654A8F}" type="datetimeFigureOut">
              <a:rPr lang="en-US" smtClean="0"/>
              <a:t>1/25/23</a:t>
            </a:fld>
            <a:endParaRPr lang="en-US"/>
          </a:p>
        </p:txBody>
      </p:sp>
      <p:sp>
        <p:nvSpPr>
          <p:cNvPr id="5" name="Footer Placeholder 4">
            <a:extLst>
              <a:ext uri="{FF2B5EF4-FFF2-40B4-BE49-F238E27FC236}">
                <a16:creationId xmlns:a16="http://schemas.microsoft.com/office/drawing/2014/main" id="{0E67914E-A52D-904A-B569-3797F794E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292F62-A1F4-514F-9B6C-C3FAD50AB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41886-011A-E848-9E5E-3C69973001A5}" type="slidenum">
              <a:rPr lang="en-US" smtClean="0"/>
              <a:t>‹#›</a:t>
            </a:fld>
            <a:endParaRPr lang="en-US"/>
          </a:p>
        </p:txBody>
      </p:sp>
    </p:spTree>
    <p:extLst>
      <p:ext uri="{BB962C8B-B14F-4D97-AF65-F5344CB8AC3E}">
        <p14:creationId xmlns:p14="http://schemas.microsoft.com/office/powerpoint/2010/main" val="2941074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C5F6-6BDE-BE45-8EFC-BAB3A76A8012}"/>
              </a:ext>
            </a:extLst>
          </p:cNvPr>
          <p:cNvSpPr>
            <a:spLocks noGrp="1"/>
          </p:cNvSpPr>
          <p:nvPr>
            <p:ph type="ctrTitle"/>
          </p:nvPr>
        </p:nvSpPr>
        <p:spPr/>
        <p:txBody>
          <a:bodyPr/>
          <a:lstStyle/>
          <a:p>
            <a:r>
              <a:rPr lang="en-US" dirty="0"/>
              <a:t>Non Linear Hypothesis &amp; Model Representation</a:t>
            </a:r>
          </a:p>
        </p:txBody>
      </p:sp>
      <p:sp>
        <p:nvSpPr>
          <p:cNvPr id="3" name="Subtitle 2">
            <a:extLst>
              <a:ext uri="{FF2B5EF4-FFF2-40B4-BE49-F238E27FC236}">
                <a16:creationId xmlns:a16="http://schemas.microsoft.com/office/drawing/2014/main" id="{39EF643E-0D10-0C48-889C-3A43AE7330FD}"/>
              </a:ext>
            </a:extLst>
          </p:cNvPr>
          <p:cNvSpPr>
            <a:spLocks noGrp="1"/>
          </p:cNvSpPr>
          <p:nvPr>
            <p:ph type="subTitle" idx="1"/>
          </p:nvPr>
        </p:nvSpPr>
        <p:spPr/>
        <p:txBody>
          <a:bodyPr/>
          <a:lstStyle/>
          <a:p>
            <a:r>
              <a:rPr lang="en-US" dirty="0"/>
              <a:t>Learning resource</a:t>
            </a:r>
          </a:p>
        </p:txBody>
      </p:sp>
    </p:spTree>
    <p:extLst>
      <p:ext uri="{BB962C8B-B14F-4D97-AF65-F5344CB8AC3E}">
        <p14:creationId xmlns:p14="http://schemas.microsoft.com/office/powerpoint/2010/main" val="277774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C2C187-B605-FF4C-B0B1-791C70512A4F}"/>
              </a:ext>
            </a:extLst>
          </p:cNvPr>
          <p:cNvSpPr>
            <a:spLocks noGrp="1"/>
          </p:cNvSpPr>
          <p:nvPr>
            <p:ph idx="1"/>
          </p:nvPr>
        </p:nvSpPr>
        <p:spPr>
          <a:xfrm>
            <a:off x="1079500" y="982662"/>
            <a:ext cx="10515600" cy="2287806"/>
          </a:xfrm>
          <a:prstGeom prst="rect">
            <a:avLst/>
          </a:prstGeom>
        </p:spPr>
        <p:txBody>
          <a:bodyPr wrap="square">
            <a:spAutoFit/>
          </a:bodyPr>
          <a:lstStyle/>
          <a:p>
            <a:pPr>
              <a:buFont typeface="Arial" panose="020B0604020202020204" pitchFamily="34" charset="0"/>
              <a:buChar char="•"/>
            </a:pPr>
            <a:r>
              <a:rPr lang="en-IN" b="0" i="0" dirty="0">
                <a:solidFill>
                  <a:srgbClr val="000000"/>
                </a:solidFill>
                <a:effectLst/>
                <a:latin typeface="Helvetica Neue" panose="02000503000000020004" pitchFamily="2" charset="0"/>
              </a:rPr>
              <a:t>j (first of two subscript numbers)= ranges from 1 to the number of units in layer l+1</a:t>
            </a:r>
          </a:p>
          <a:p>
            <a:pPr>
              <a:buFont typeface="Arial" panose="020B0604020202020204" pitchFamily="34" charset="0"/>
              <a:buChar char="•"/>
            </a:pPr>
            <a:r>
              <a:rPr lang="en-IN" b="0" i="0" dirty="0" err="1">
                <a:solidFill>
                  <a:srgbClr val="000000"/>
                </a:solidFill>
                <a:effectLst/>
                <a:latin typeface="Helvetica Neue" panose="02000503000000020004" pitchFamily="2" charset="0"/>
              </a:rPr>
              <a:t>i</a:t>
            </a:r>
            <a:r>
              <a:rPr lang="en-IN" b="0" i="0" dirty="0">
                <a:solidFill>
                  <a:srgbClr val="000000"/>
                </a:solidFill>
                <a:effectLst/>
                <a:latin typeface="Helvetica Neue" panose="02000503000000020004" pitchFamily="2" charset="0"/>
              </a:rPr>
              <a:t> (second of two subscript numbers) = ranges from 0 to the number of units in layer l</a:t>
            </a:r>
          </a:p>
          <a:p>
            <a:pPr>
              <a:buFont typeface="Arial" panose="020B0604020202020204" pitchFamily="34" charset="0"/>
              <a:buChar char="•"/>
            </a:pPr>
            <a:r>
              <a:rPr lang="en-IN" b="0" i="0" dirty="0">
                <a:solidFill>
                  <a:srgbClr val="000000"/>
                </a:solidFill>
                <a:effectLst/>
                <a:latin typeface="Helvetica Neue" panose="02000503000000020004" pitchFamily="2" charset="0"/>
              </a:rPr>
              <a:t>l is the layer you’re moving FROM</a:t>
            </a:r>
          </a:p>
        </p:txBody>
      </p:sp>
      <p:pic>
        <p:nvPicPr>
          <p:cNvPr id="5" name="Picture 4">
            <a:extLst>
              <a:ext uri="{FF2B5EF4-FFF2-40B4-BE49-F238E27FC236}">
                <a16:creationId xmlns:a16="http://schemas.microsoft.com/office/drawing/2014/main" id="{5A368EEE-E7C5-974B-B98E-E9797C0E0765}"/>
              </a:ext>
            </a:extLst>
          </p:cNvPr>
          <p:cNvPicPr>
            <a:picLocks noChangeAspect="1"/>
          </p:cNvPicPr>
          <p:nvPr/>
        </p:nvPicPr>
        <p:blipFill>
          <a:blip r:embed="rId2"/>
          <a:stretch>
            <a:fillRect/>
          </a:stretch>
        </p:blipFill>
        <p:spPr>
          <a:xfrm>
            <a:off x="1320800" y="3259138"/>
            <a:ext cx="10033000" cy="2616200"/>
          </a:xfrm>
          <a:prstGeom prst="rect">
            <a:avLst/>
          </a:prstGeom>
        </p:spPr>
      </p:pic>
    </p:spTree>
    <p:extLst>
      <p:ext uri="{BB962C8B-B14F-4D97-AF65-F5344CB8AC3E}">
        <p14:creationId xmlns:p14="http://schemas.microsoft.com/office/powerpoint/2010/main" val="93400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7678DC6-B265-D048-9F36-49FFCC7F63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879941"/>
            <a:ext cx="10905066" cy="509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9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A638E8B-F3F1-9357-6670-89A2118D75EE}"/>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FE697AE-FF79-074A-AFF2-5A508357E36E}"/>
              </a:ext>
            </a:extLst>
          </p:cNvPr>
          <p:cNvSpPr>
            <a:spLocks noGrp="1"/>
          </p:cNvSpPr>
          <p:nvPr>
            <p:ph type="title"/>
          </p:nvPr>
        </p:nvSpPr>
        <p:spPr>
          <a:xfrm>
            <a:off x="657225" y="119058"/>
            <a:ext cx="10515600" cy="492125"/>
          </a:xfrm>
        </p:spPr>
        <p:txBody>
          <a:bodyPr>
            <a:normAutofit fontScale="90000"/>
          </a:bodyPr>
          <a:lstStyle/>
          <a:p>
            <a:r>
              <a:rPr lang="en-IN" dirty="0">
                <a:solidFill>
                  <a:srgbClr val="FFFFFF"/>
                </a:solidFill>
              </a:rPr>
              <a:t>Model Representation II</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36D2D986-227F-D624-F8F4-8AE051CE90E4}"/>
              </a:ext>
            </a:extLst>
          </p:cNvPr>
          <p:cNvGraphicFramePr>
            <a:graphicFrameLocks noGrp="1"/>
          </p:cNvGraphicFramePr>
          <p:nvPr>
            <p:ph idx="1"/>
            <p:extLst>
              <p:ext uri="{D42A27DB-BD31-4B8C-83A1-F6EECF244321}">
                <p14:modId xmlns:p14="http://schemas.microsoft.com/office/powerpoint/2010/main" val="1545463140"/>
              </p:ext>
            </p:extLst>
          </p:nvPr>
        </p:nvGraphicFramePr>
        <p:xfrm>
          <a:off x="657225" y="857250"/>
          <a:ext cx="11534775" cy="600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1095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8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B8DA5F62-C124-A146-9120-4F2E0B1B71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13611" y="643467"/>
            <a:ext cx="1036477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113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CEFFAE-7945-574B-A8F4-F3969F023D41}"/>
              </a:ext>
            </a:extLst>
          </p:cNvPr>
          <p:cNvSpPr>
            <a:spLocks noGrp="1"/>
          </p:cNvSpPr>
          <p:nvPr>
            <p:ph idx="1"/>
          </p:nvPr>
        </p:nvSpPr>
        <p:spPr>
          <a:xfrm>
            <a:off x="838200" y="671513"/>
            <a:ext cx="4791075" cy="5505450"/>
          </a:xfrm>
        </p:spPr>
        <p:txBody>
          <a:bodyPr/>
          <a:lstStyle/>
          <a:p>
            <a:r>
              <a:rPr lang="en-IN" dirty="0"/>
              <a:t>Similar to logistic regression if you leave out the first layer Only second and third layer</a:t>
            </a:r>
          </a:p>
          <a:p>
            <a:r>
              <a:rPr lang="en-IN" dirty="0"/>
              <a:t>Third layer resembles a logistic regression node</a:t>
            </a:r>
          </a:p>
          <a:p>
            <a:r>
              <a:rPr lang="en-IN" dirty="0"/>
              <a:t>The features in layer 2 are calculated/learned, not original features</a:t>
            </a:r>
          </a:p>
          <a:p>
            <a:endParaRPr lang="en-US" dirty="0"/>
          </a:p>
        </p:txBody>
      </p:sp>
      <p:pic>
        <p:nvPicPr>
          <p:cNvPr id="4" name="Picture 3">
            <a:extLst>
              <a:ext uri="{FF2B5EF4-FFF2-40B4-BE49-F238E27FC236}">
                <a16:creationId xmlns:a16="http://schemas.microsoft.com/office/drawing/2014/main" id="{8BE0DFCE-56FF-1943-91B8-A03C7384C4AE}"/>
              </a:ext>
            </a:extLst>
          </p:cNvPr>
          <p:cNvPicPr>
            <a:picLocks noChangeAspect="1"/>
          </p:cNvPicPr>
          <p:nvPr/>
        </p:nvPicPr>
        <p:blipFill>
          <a:blip r:embed="rId2"/>
          <a:stretch>
            <a:fillRect/>
          </a:stretch>
        </p:blipFill>
        <p:spPr>
          <a:xfrm>
            <a:off x="5372100" y="541421"/>
            <a:ext cx="6691313" cy="5775158"/>
          </a:xfrm>
          <a:prstGeom prst="rect">
            <a:avLst/>
          </a:prstGeom>
        </p:spPr>
      </p:pic>
    </p:spTree>
    <p:extLst>
      <p:ext uri="{BB962C8B-B14F-4D97-AF65-F5344CB8AC3E}">
        <p14:creationId xmlns:p14="http://schemas.microsoft.com/office/powerpoint/2010/main" val="3887696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6C6D9-4B1E-8B47-88EF-B3D4453508A4}"/>
              </a:ext>
            </a:extLst>
          </p:cNvPr>
          <p:cNvSpPr>
            <a:spLocks noGrp="1"/>
          </p:cNvSpPr>
          <p:nvPr>
            <p:ph idx="1"/>
          </p:nvPr>
        </p:nvSpPr>
        <p:spPr>
          <a:xfrm>
            <a:off x="838200" y="900113"/>
            <a:ext cx="10515600" cy="5276850"/>
          </a:xfrm>
        </p:spPr>
        <p:txBody>
          <a:bodyPr/>
          <a:lstStyle/>
          <a:p>
            <a:r>
              <a:rPr lang="en-IN" dirty="0"/>
              <a:t>Neural network, learns its own </a:t>
            </a:r>
            <a:r>
              <a:rPr lang="en-IN" dirty="0" err="1"/>
              <a:t>featuresThe</a:t>
            </a:r>
            <a:r>
              <a:rPr lang="en-IN" dirty="0"/>
              <a:t> features a’s are learned from x’s</a:t>
            </a:r>
          </a:p>
          <a:p>
            <a:r>
              <a:rPr lang="en-IN" dirty="0"/>
              <a:t>It learns its own features to feed into logistic regression</a:t>
            </a:r>
          </a:p>
          <a:p>
            <a:r>
              <a:rPr lang="en-IN" dirty="0"/>
              <a:t>Better hypothesis than if we were constrained with just x1, x2, x3</a:t>
            </a:r>
          </a:p>
          <a:p>
            <a:r>
              <a:rPr lang="en-IN" dirty="0"/>
              <a:t>We can have whatever features we want to feed to the final logistic regression function</a:t>
            </a:r>
          </a:p>
          <a:p>
            <a:r>
              <a:rPr lang="en-IN" dirty="0"/>
              <a:t>Implementation in Octave for a2</a:t>
            </a:r>
          </a:p>
          <a:p>
            <a:pPr lvl="1"/>
            <a:r>
              <a:rPr lang="en-IN" dirty="0"/>
              <a:t>a2 = sigmoid (Theta1 * x);</a:t>
            </a:r>
          </a:p>
          <a:p>
            <a:endParaRPr lang="en-US" dirty="0"/>
          </a:p>
        </p:txBody>
      </p:sp>
    </p:spTree>
    <p:extLst>
      <p:ext uri="{BB962C8B-B14F-4D97-AF65-F5344CB8AC3E}">
        <p14:creationId xmlns:p14="http://schemas.microsoft.com/office/powerpoint/2010/main" val="281203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A35C1A57-C1A5-B549-9581-59BCD55C2E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893571"/>
            <a:ext cx="10905066" cy="507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186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C932-257E-D548-A50C-B6FF5B781772}"/>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a:solidFill>
                  <a:schemeClr val="tx1"/>
                </a:solidFill>
                <a:latin typeface="+mj-lt"/>
                <a:ea typeface="+mj-ea"/>
                <a:cs typeface="+mj-cs"/>
              </a:rPr>
              <a:t>Other network architectures</a:t>
            </a:r>
          </a:p>
        </p:txBody>
      </p:sp>
      <p:sp>
        <p:nvSpPr>
          <p:cNvPr id="3" name="Content Placeholder 2">
            <a:extLst>
              <a:ext uri="{FF2B5EF4-FFF2-40B4-BE49-F238E27FC236}">
                <a16:creationId xmlns:a16="http://schemas.microsoft.com/office/drawing/2014/main" id="{88CD431A-4281-E84F-8CB6-2714426FC7A2}"/>
              </a:ext>
            </a:extLst>
          </p:cNvPr>
          <p:cNvSpPr>
            <a:spLocks noGrp="1"/>
          </p:cNvSpPr>
          <p:nvPr>
            <p:ph idx="1"/>
          </p:nvPr>
        </p:nvSpPr>
        <p:spPr>
          <a:xfrm>
            <a:off x="838199" y="1335726"/>
            <a:ext cx="10515599" cy="420624"/>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Layer 2 and 3 are hidden layers</a:t>
            </a:r>
          </a:p>
        </p:txBody>
      </p:sp>
      <p:pic>
        <p:nvPicPr>
          <p:cNvPr id="18434" name="Picture 2">
            <a:extLst>
              <a:ext uri="{FF2B5EF4-FFF2-40B4-BE49-F238E27FC236}">
                <a16:creationId xmlns:a16="http://schemas.microsoft.com/office/drawing/2014/main" id="{09BE5258-5771-5F43-9D1E-A08D06D940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1981055"/>
            <a:ext cx="10515599" cy="420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17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A63F-EECA-F64F-8214-2AF7B3CAFA3C}"/>
              </a:ext>
            </a:extLst>
          </p:cNvPr>
          <p:cNvSpPr>
            <a:spLocks noGrp="1"/>
          </p:cNvSpPr>
          <p:nvPr>
            <p:ph type="title"/>
          </p:nvPr>
        </p:nvSpPr>
        <p:spPr/>
        <p:txBody>
          <a:bodyPr/>
          <a:lstStyle/>
          <a:p>
            <a:r>
              <a:rPr lang="en-US" dirty="0"/>
              <a:t>Cost Functions </a:t>
            </a:r>
          </a:p>
        </p:txBody>
      </p:sp>
      <p:sp>
        <p:nvSpPr>
          <p:cNvPr id="3" name="Content Placeholder 2">
            <a:extLst>
              <a:ext uri="{FF2B5EF4-FFF2-40B4-BE49-F238E27FC236}">
                <a16:creationId xmlns:a16="http://schemas.microsoft.com/office/drawing/2014/main" id="{E4D130A0-CF80-6440-BEF4-3AC17B69FA9E}"/>
              </a:ext>
            </a:extLst>
          </p:cNvPr>
          <p:cNvSpPr>
            <a:spLocks noGrp="1"/>
          </p:cNvSpPr>
          <p:nvPr>
            <p:ph idx="1"/>
          </p:nvPr>
        </p:nvSpPr>
        <p:spPr/>
        <p:txBody>
          <a:bodyPr/>
          <a:lstStyle/>
          <a:p>
            <a:r>
              <a:rPr lang="en-IN" dirty="0"/>
              <a:t>A cost function in neural networks is a mathematical function that measures the difference between the model's predictions and the actual output (target) for a given input. The cost function is used to guide the training process by providing a measure of how well the model is performing. The goal of training is to minimize the value of the cost function. Common examples of cost functions used in neural networks include mean squared error and cross-entropy.</a:t>
            </a:r>
            <a:endParaRPr lang="en-US" dirty="0"/>
          </a:p>
        </p:txBody>
      </p:sp>
    </p:spTree>
    <p:extLst>
      <p:ext uri="{BB962C8B-B14F-4D97-AF65-F5344CB8AC3E}">
        <p14:creationId xmlns:p14="http://schemas.microsoft.com/office/powerpoint/2010/main" val="1744810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F907-E5E1-3544-893C-7AC6C07656C1}"/>
              </a:ext>
            </a:extLst>
          </p:cNvPr>
          <p:cNvSpPr>
            <a:spLocks noGrp="1"/>
          </p:cNvSpPr>
          <p:nvPr>
            <p:ph type="title"/>
          </p:nvPr>
        </p:nvSpPr>
        <p:spPr>
          <a:xfrm>
            <a:off x="838200" y="39941"/>
            <a:ext cx="10515600" cy="1325563"/>
          </a:xfrm>
        </p:spPr>
        <p:txBody>
          <a:bodyPr/>
          <a:lstStyle/>
          <a:p>
            <a:r>
              <a:rPr lang="en-US" dirty="0"/>
              <a:t>Example cost function</a:t>
            </a:r>
          </a:p>
        </p:txBody>
      </p:sp>
      <p:sp>
        <p:nvSpPr>
          <p:cNvPr id="3" name="Content Placeholder 2">
            <a:extLst>
              <a:ext uri="{FF2B5EF4-FFF2-40B4-BE49-F238E27FC236}">
                <a16:creationId xmlns:a16="http://schemas.microsoft.com/office/drawing/2014/main" id="{F63CEBC0-323B-5A46-B552-A52D40E2BEC3}"/>
              </a:ext>
            </a:extLst>
          </p:cNvPr>
          <p:cNvSpPr>
            <a:spLocks noGrp="1"/>
          </p:cNvSpPr>
          <p:nvPr>
            <p:ph idx="1"/>
          </p:nvPr>
        </p:nvSpPr>
        <p:spPr>
          <a:xfrm>
            <a:off x="838200" y="1365504"/>
            <a:ext cx="10515600" cy="5327904"/>
          </a:xfrm>
        </p:spPr>
        <p:txBody>
          <a:bodyPr>
            <a:normAutofit fontScale="85000" lnSpcReduction="20000"/>
          </a:bodyPr>
          <a:lstStyle/>
          <a:p>
            <a:r>
              <a:rPr lang="en-IN" dirty="0"/>
              <a:t>A common example of a cost function used in neural networks is mean squared error (MSE). MSE is defined as the average of the squared differences between the model's predicted output and the actual target output. Mathematically, it can be represented as:</a:t>
            </a:r>
          </a:p>
          <a:p>
            <a:r>
              <a:rPr lang="en-IN" dirty="0"/>
              <a:t>MSE = (1/N) * </a:t>
            </a:r>
            <a:r>
              <a:rPr lang="el-GR" dirty="0"/>
              <a:t>Σ(</a:t>
            </a:r>
            <a:r>
              <a:rPr lang="en-IN" dirty="0" err="1"/>
              <a:t>y_pred</a:t>
            </a:r>
            <a:r>
              <a:rPr lang="en-IN" dirty="0"/>
              <a:t> - </a:t>
            </a:r>
            <a:r>
              <a:rPr lang="en-IN" dirty="0" err="1"/>
              <a:t>y_true</a:t>
            </a:r>
            <a:r>
              <a:rPr lang="en-IN" dirty="0"/>
              <a:t>)^2</a:t>
            </a:r>
          </a:p>
          <a:p>
            <a:r>
              <a:rPr lang="en-IN" dirty="0"/>
              <a:t>Where </a:t>
            </a:r>
            <a:r>
              <a:rPr lang="en-IN" dirty="0" err="1"/>
              <a:t>y_pred</a:t>
            </a:r>
            <a:r>
              <a:rPr lang="en-IN" dirty="0"/>
              <a:t> is the model's predicted output, </a:t>
            </a:r>
            <a:r>
              <a:rPr lang="en-IN" dirty="0" err="1"/>
              <a:t>y_true</a:t>
            </a:r>
            <a:r>
              <a:rPr lang="en-IN" dirty="0"/>
              <a:t> is the actual target output, and N is the number of examples in the dataset.</a:t>
            </a:r>
          </a:p>
          <a:p>
            <a:r>
              <a:rPr lang="en-IN" dirty="0"/>
              <a:t>Another example of a cost function used in neural networks is cross-entropy loss, which is commonly used in classification problems. Cross-entropy loss measures the dissimilarity between the predicted probability distribution and the true distribution. It is defined as:</a:t>
            </a:r>
          </a:p>
          <a:p>
            <a:r>
              <a:rPr lang="en-IN" dirty="0"/>
              <a:t>Cross-entropy loss = - (1/N) * </a:t>
            </a:r>
            <a:r>
              <a:rPr lang="el-GR" dirty="0"/>
              <a:t>Σ(</a:t>
            </a:r>
            <a:r>
              <a:rPr lang="en-IN" dirty="0" err="1"/>
              <a:t>y_true</a:t>
            </a:r>
            <a:r>
              <a:rPr lang="en-IN" dirty="0"/>
              <a:t> * log(</a:t>
            </a:r>
            <a:r>
              <a:rPr lang="en-IN" dirty="0" err="1"/>
              <a:t>y_pred</a:t>
            </a:r>
            <a:r>
              <a:rPr lang="en-IN" dirty="0"/>
              <a:t>) + (1 - </a:t>
            </a:r>
            <a:r>
              <a:rPr lang="en-IN" dirty="0" err="1"/>
              <a:t>y_true</a:t>
            </a:r>
            <a:r>
              <a:rPr lang="en-IN" dirty="0"/>
              <a:t>) * log(1 - </a:t>
            </a:r>
            <a:r>
              <a:rPr lang="en-IN" dirty="0" err="1"/>
              <a:t>y_pred</a:t>
            </a:r>
            <a:r>
              <a:rPr lang="en-IN" dirty="0"/>
              <a:t>))</a:t>
            </a:r>
          </a:p>
          <a:p>
            <a:r>
              <a:rPr lang="en-IN" dirty="0"/>
              <a:t>Where </a:t>
            </a:r>
            <a:r>
              <a:rPr lang="en-IN" dirty="0" err="1"/>
              <a:t>y_pred</a:t>
            </a:r>
            <a:r>
              <a:rPr lang="en-IN" dirty="0"/>
              <a:t> is the model's predicted probability of the target class, </a:t>
            </a:r>
            <a:r>
              <a:rPr lang="en-IN" dirty="0" err="1"/>
              <a:t>y_true</a:t>
            </a:r>
            <a:r>
              <a:rPr lang="en-IN" dirty="0"/>
              <a:t> is the actual target class and N is the number of examples in the dataset.</a:t>
            </a:r>
          </a:p>
          <a:p>
            <a:r>
              <a:rPr lang="en-IN" dirty="0"/>
              <a:t>There are many other cost function that can be used depend on the problem you are working on.</a:t>
            </a:r>
          </a:p>
        </p:txBody>
      </p:sp>
    </p:spTree>
    <p:extLst>
      <p:ext uri="{BB962C8B-B14F-4D97-AF65-F5344CB8AC3E}">
        <p14:creationId xmlns:p14="http://schemas.microsoft.com/office/powerpoint/2010/main" val="388009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5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a:extLst>
              <a:ext uri="{FF2B5EF4-FFF2-40B4-BE49-F238E27FC236}">
                <a16:creationId xmlns:a16="http://schemas.microsoft.com/office/drawing/2014/main" id="{EFE08E95-74A1-F14B-9BDB-D7018FE54513}"/>
              </a:ext>
            </a:extLst>
          </p:cNvPr>
          <p:cNvPicPr>
            <a:picLocks noGrp="1" noChangeAspect="1"/>
          </p:cNvPicPr>
          <p:nvPr>
            <p:ph idx="1"/>
          </p:nvPr>
        </p:nvPicPr>
        <p:blipFill rotWithShape="1">
          <a:blip r:embed="rId2"/>
          <a:srcRect l="32236" t="23624" r="18831" b="14017"/>
          <a:stretch/>
        </p:blipFill>
        <p:spPr>
          <a:xfrm>
            <a:off x="477012" y="480060"/>
            <a:ext cx="11346752" cy="5897880"/>
          </a:xfrm>
          <a:prstGeom prst="rect">
            <a:avLst/>
          </a:prstGeom>
        </p:spPr>
      </p:pic>
      <p:sp>
        <p:nvSpPr>
          <p:cNvPr id="9" name="TextBox 8">
            <a:extLst>
              <a:ext uri="{FF2B5EF4-FFF2-40B4-BE49-F238E27FC236}">
                <a16:creationId xmlns:a16="http://schemas.microsoft.com/office/drawing/2014/main" id="{0F81D3AF-803F-6D42-9CB1-03431CC5CEF9}"/>
              </a:ext>
            </a:extLst>
          </p:cNvPr>
          <p:cNvSpPr txBox="1"/>
          <p:nvPr/>
        </p:nvSpPr>
        <p:spPr>
          <a:xfrm>
            <a:off x="4767072" y="0"/>
            <a:ext cx="4462272" cy="369332"/>
          </a:xfrm>
          <a:prstGeom prst="rect">
            <a:avLst/>
          </a:prstGeom>
          <a:noFill/>
        </p:spPr>
        <p:txBody>
          <a:bodyPr wrap="square" rtlCol="0">
            <a:spAutoFit/>
          </a:bodyPr>
          <a:lstStyle/>
          <a:p>
            <a:r>
              <a:rPr lang="en-US" b="1" dirty="0">
                <a:solidFill>
                  <a:schemeClr val="bg1"/>
                </a:solidFill>
              </a:rPr>
              <a:t>NON Linear Hypothesis</a:t>
            </a:r>
          </a:p>
        </p:txBody>
      </p:sp>
    </p:spTree>
    <p:extLst>
      <p:ext uri="{BB962C8B-B14F-4D97-AF65-F5344CB8AC3E}">
        <p14:creationId xmlns:p14="http://schemas.microsoft.com/office/powerpoint/2010/main" val="3783372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08A2-17D4-EA4D-B7E4-EC69151325FB}"/>
              </a:ext>
            </a:extLst>
          </p:cNvPr>
          <p:cNvSpPr>
            <a:spLocks noGrp="1"/>
          </p:cNvSpPr>
          <p:nvPr>
            <p:ph type="title"/>
          </p:nvPr>
        </p:nvSpPr>
        <p:spPr/>
        <p:txBody>
          <a:bodyPr/>
          <a:lstStyle/>
          <a:p>
            <a:r>
              <a:rPr lang="en-IN" dirty="0"/>
              <a:t>Back propagation</a:t>
            </a:r>
            <a:endParaRPr lang="en-US" dirty="0"/>
          </a:p>
        </p:txBody>
      </p:sp>
      <p:sp>
        <p:nvSpPr>
          <p:cNvPr id="3" name="Content Placeholder 2">
            <a:extLst>
              <a:ext uri="{FF2B5EF4-FFF2-40B4-BE49-F238E27FC236}">
                <a16:creationId xmlns:a16="http://schemas.microsoft.com/office/drawing/2014/main" id="{A7F88422-2348-EB47-89E0-3B3706DC410B}"/>
              </a:ext>
            </a:extLst>
          </p:cNvPr>
          <p:cNvSpPr>
            <a:spLocks noGrp="1"/>
          </p:cNvSpPr>
          <p:nvPr>
            <p:ph idx="1"/>
          </p:nvPr>
        </p:nvSpPr>
        <p:spPr/>
        <p:txBody>
          <a:bodyPr>
            <a:normAutofit fontScale="92500" lnSpcReduction="10000"/>
          </a:bodyPr>
          <a:lstStyle/>
          <a:p>
            <a:r>
              <a:rPr lang="en-IN" dirty="0"/>
              <a:t>Backpropagation, also known as backprop, is an algorithm used to train artificial neural networks. It is a method used to calculate the gradients of the loss function with respect to the weights of the network. These gradients are then used to update the weights in the opposite direction of the gradient, so as to minimize the loss function and improve the accuracy of the model.</a:t>
            </a:r>
          </a:p>
          <a:p>
            <a:r>
              <a:rPr lang="en-IN" dirty="0"/>
              <a:t>The Backpropagation algorithm works by propagating the error from the output layer to the input layer, through the hidden layers. The error is propagated backwards through the network, starting from the output layer, and moving towards the input layer. The backpropagation algorithm uses the chain rule of calculus to calculate the gradients of the loss function with respect to the weights of the network.</a:t>
            </a:r>
          </a:p>
          <a:p>
            <a:endParaRPr lang="en-US" dirty="0"/>
          </a:p>
        </p:txBody>
      </p:sp>
    </p:spTree>
    <p:extLst>
      <p:ext uri="{BB962C8B-B14F-4D97-AF65-F5344CB8AC3E}">
        <p14:creationId xmlns:p14="http://schemas.microsoft.com/office/powerpoint/2010/main" val="276332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8B88-A9D6-0B42-BCE6-5730B34B3C70}"/>
              </a:ext>
            </a:extLst>
          </p:cNvPr>
          <p:cNvSpPr>
            <a:spLocks noGrp="1"/>
          </p:cNvSpPr>
          <p:nvPr>
            <p:ph type="title"/>
          </p:nvPr>
        </p:nvSpPr>
        <p:spPr/>
        <p:txBody>
          <a:bodyPr/>
          <a:lstStyle/>
          <a:p>
            <a:r>
              <a:rPr lang="en-IN" dirty="0"/>
              <a:t>Back propagation</a:t>
            </a:r>
            <a:endParaRPr lang="en-US" dirty="0"/>
          </a:p>
        </p:txBody>
      </p:sp>
      <p:sp>
        <p:nvSpPr>
          <p:cNvPr id="3" name="Content Placeholder 2">
            <a:extLst>
              <a:ext uri="{FF2B5EF4-FFF2-40B4-BE49-F238E27FC236}">
                <a16:creationId xmlns:a16="http://schemas.microsoft.com/office/drawing/2014/main" id="{5FFFF4D5-CF96-5740-AEA7-ECD38E294726}"/>
              </a:ext>
            </a:extLst>
          </p:cNvPr>
          <p:cNvSpPr>
            <a:spLocks noGrp="1"/>
          </p:cNvSpPr>
          <p:nvPr>
            <p:ph idx="1"/>
          </p:nvPr>
        </p:nvSpPr>
        <p:spPr/>
        <p:txBody>
          <a:bodyPr>
            <a:normAutofit lnSpcReduction="10000"/>
          </a:bodyPr>
          <a:lstStyle/>
          <a:p>
            <a:r>
              <a:rPr lang="en-IN" dirty="0"/>
              <a:t>The backpropagation algorithm consists of two phases: the forward pass and the backward pass. During the forward pass, the inputs are passed through the network, and the predictions are made. During the backward pass, the error is propagated backwards through the network, and the gradients are calculated. The weights are then updated using the gradients, and this process is repeated until the loss function converges.</a:t>
            </a:r>
          </a:p>
          <a:p>
            <a:r>
              <a:rPr lang="en-IN" dirty="0"/>
              <a:t>In summary, Backpropagation is an algorithm used to train artificial neural networks by minimizing the loss function. It works by propagating the error backwards through the network and updating the weights based on the gradients calculated using the chain rule of calculus.</a:t>
            </a:r>
          </a:p>
          <a:p>
            <a:pPr marL="0" indent="0">
              <a:buNone/>
            </a:pPr>
            <a:endParaRPr lang="en-US" dirty="0"/>
          </a:p>
        </p:txBody>
      </p:sp>
    </p:spTree>
    <p:extLst>
      <p:ext uri="{BB962C8B-B14F-4D97-AF65-F5344CB8AC3E}">
        <p14:creationId xmlns:p14="http://schemas.microsoft.com/office/powerpoint/2010/main" val="2821963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9D58-569A-1B4C-A18B-948DB9F805C3}"/>
              </a:ext>
            </a:extLst>
          </p:cNvPr>
          <p:cNvSpPr>
            <a:spLocks noGrp="1"/>
          </p:cNvSpPr>
          <p:nvPr>
            <p:ph type="title"/>
          </p:nvPr>
        </p:nvSpPr>
        <p:spPr>
          <a:xfrm>
            <a:off x="533400" y="115825"/>
            <a:ext cx="11353800" cy="1325563"/>
          </a:xfrm>
        </p:spPr>
        <p:txBody>
          <a:bodyPr>
            <a:noAutofit/>
          </a:bodyPr>
          <a:lstStyle/>
          <a:p>
            <a:r>
              <a:rPr lang="en-IN" sz="3200" dirty="0">
                <a:solidFill>
                  <a:srgbClr val="941651"/>
                </a:solidFill>
              </a:rPr>
              <a:t>Here's an example of how the backpropagation algorithm might be used to train a simple neural network with one input layer, one hidden layer, and one output layer:</a:t>
            </a:r>
            <a:endParaRPr lang="en-US" sz="3200" dirty="0">
              <a:solidFill>
                <a:srgbClr val="941651"/>
              </a:solidFill>
            </a:endParaRPr>
          </a:p>
        </p:txBody>
      </p:sp>
      <p:sp>
        <p:nvSpPr>
          <p:cNvPr id="3" name="Content Placeholder 2">
            <a:extLst>
              <a:ext uri="{FF2B5EF4-FFF2-40B4-BE49-F238E27FC236}">
                <a16:creationId xmlns:a16="http://schemas.microsoft.com/office/drawing/2014/main" id="{D0530BF2-F8FB-554E-8441-C5A411EEA40F}"/>
              </a:ext>
            </a:extLst>
          </p:cNvPr>
          <p:cNvSpPr>
            <a:spLocks noGrp="1"/>
          </p:cNvSpPr>
          <p:nvPr>
            <p:ph idx="1"/>
          </p:nvPr>
        </p:nvSpPr>
        <p:spPr>
          <a:xfrm>
            <a:off x="838200" y="1441388"/>
            <a:ext cx="10515600" cy="5300787"/>
          </a:xfrm>
        </p:spPr>
        <p:txBody>
          <a:bodyPr>
            <a:normAutofit fontScale="77500" lnSpcReduction="20000"/>
          </a:bodyPr>
          <a:lstStyle/>
          <a:p>
            <a:endParaRPr lang="en-IN" dirty="0"/>
          </a:p>
          <a:p>
            <a:r>
              <a:rPr lang="en-IN" sz="3400" dirty="0"/>
              <a:t>Initialize the weights of the network randomly</a:t>
            </a:r>
          </a:p>
          <a:p>
            <a:r>
              <a:rPr lang="en-IN" sz="3400" dirty="0"/>
              <a:t>Feed the input data through the network and make a prediction</a:t>
            </a:r>
          </a:p>
          <a:p>
            <a:r>
              <a:rPr lang="en-IN" sz="3400" dirty="0"/>
              <a:t>Calculate the error between the predicted output and the target output</a:t>
            </a:r>
          </a:p>
          <a:p>
            <a:r>
              <a:rPr lang="en-IN" sz="3400" dirty="0"/>
              <a:t>Propagate the error backwards through the network, starting from the output layer</a:t>
            </a:r>
          </a:p>
          <a:p>
            <a:r>
              <a:rPr lang="en-IN" sz="3400" dirty="0"/>
              <a:t>In the output layer, calculate the gradients of the error with respect to the weights connecting the output layer to the hidden layer</a:t>
            </a:r>
          </a:p>
          <a:p>
            <a:r>
              <a:rPr lang="en-IN" sz="3400" dirty="0"/>
              <a:t>In the hidden layer, calculate the gradients of the error with respect to the weights connecting the hidden layer to the input layer</a:t>
            </a:r>
          </a:p>
          <a:p>
            <a:r>
              <a:rPr lang="en-IN" sz="3400" dirty="0"/>
              <a:t>Update the weights of the network, using the gradients calculated in step 5 and step 6, and a small learning rate</a:t>
            </a:r>
          </a:p>
          <a:p>
            <a:r>
              <a:rPr lang="en-IN" sz="3400" dirty="0"/>
              <a:t>Repeat steps 2-7 for a number of iterations or until the error is below a certain threshold</a:t>
            </a:r>
            <a:br>
              <a:rPr lang="en-IN" sz="3400" dirty="0"/>
            </a:br>
            <a:endParaRPr lang="en-US" dirty="0"/>
          </a:p>
        </p:txBody>
      </p:sp>
    </p:spTree>
    <p:extLst>
      <p:ext uri="{BB962C8B-B14F-4D97-AF65-F5344CB8AC3E}">
        <p14:creationId xmlns:p14="http://schemas.microsoft.com/office/powerpoint/2010/main" val="157341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C150-7F97-E641-A1ED-1E232A7E7F5B}"/>
              </a:ext>
            </a:extLst>
          </p:cNvPr>
          <p:cNvSpPr>
            <a:spLocks noGrp="1"/>
          </p:cNvSpPr>
          <p:nvPr>
            <p:ph type="title"/>
          </p:nvPr>
        </p:nvSpPr>
        <p:spPr/>
        <p:txBody>
          <a:bodyPr/>
          <a:lstStyle/>
          <a:p>
            <a:r>
              <a:rPr lang="en-US" dirty="0" err="1">
                <a:solidFill>
                  <a:srgbClr val="941651"/>
                </a:solidFill>
              </a:rPr>
              <a:t>Cont</a:t>
            </a:r>
            <a:r>
              <a:rPr lang="en-US" dirty="0">
                <a:solidFill>
                  <a:srgbClr val="941651"/>
                </a:solidFill>
              </a:rPr>
              <a:t>…</a:t>
            </a:r>
          </a:p>
        </p:txBody>
      </p:sp>
      <p:sp>
        <p:nvSpPr>
          <p:cNvPr id="3" name="Content Placeholder 2">
            <a:extLst>
              <a:ext uri="{FF2B5EF4-FFF2-40B4-BE49-F238E27FC236}">
                <a16:creationId xmlns:a16="http://schemas.microsoft.com/office/drawing/2014/main" id="{E2ED4C1A-F1F1-A04B-A1A9-722A55CFC7A4}"/>
              </a:ext>
            </a:extLst>
          </p:cNvPr>
          <p:cNvSpPr>
            <a:spLocks noGrp="1"/>
          </p:cNvSpPr>
          <p:nvPr>
            <p:ph idx="1"/>
          </p:nvPr>
        </p:nvSpPr>
        <p:spPr/>
        <p:txBody>
          <a:bodyPr/>
          <a:lstStyle/>
          <a:p>
            <a:r>
              <a:rPr lang="en-IN" dirty="0"/>
              <a:t>Note that was example is a simple example of backpropagation. There are other methodologies such as mini-batch gradient descent, stochastic gradient descent, momentum, Adam, etc. that can be used to optimize the weights of the network.</a:t>
            </a:r>
          </a:p>
          <a:p>
            <a:r>
              <a:rPr lang="en-IN" dirty="0"/>
              <a:t>Also, it's important to mention that the above example is a simple one, and in real-world scenarios, the neural network will have more layers and neurons, which will make the process of backpropagation more complex. But the main idea is the same, which is propagating the error backwards through the network and updating the weights based on the gradients calculated.</a:t>
            </a:r>
          </a:p>
          <a:p>
            <a:endParaRPr lang="en-US" dirty="0"/>
          </a:p>
        </p:txBody>
      </p:sp>
    </p:spTree>
    <p:extLst>
      <p:ext uri="{BB962C8B-B14F-4D97-AF65-F5344CB8AC3E}">
        <p14:creationId xmlns:p14="http://schemas.microsoft.com/office/powerpoint/2010/main" val="3468052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CEDF-A39D-D040-9A33-EE9D6AE46FB0}"/>
              </a:ext>
            </a:extLst>
          </p:cNvPr>
          <p:cNvSpPr>
            <a:spLocks noGrp="1"/>
          </p:cNvSpPr>
          <p:nvPr>
            <p:ph type="title"/>
          </p:nvPr>
        </p:nvSpPr>
        <p:spPr/>
        <p:txBody>
          <a:bodyPr>
            <a:noAutofit/>
          </a:bodyPr>
          <a:lstStyle/>
          <a:p>
            <a:r>
              <a:rPr lang="en-IN" sz="3200" dirty="0">
                <a:solidFill>
                  <a:srgbClr val="941651"/>
                </a:solidFill>
              </a:rPr>
              <a:t>A common use case for developing a neural network model is image classification. Here's an example of how the process might work:</a:t>
            </a:r>
            <a:endParaRPr lang="en-US" sz="3200" dirty="0">
              <a:solidFill>
                <a:srgbClr val="941651"/>
              </a:solidFill>
            </a:endParaRPr>
          </a:p>
        </p:txBody>
      </p:sp>
      <p:sp>
        <p:nvSpPr>
          <p:cNvPr id="3" name="Content Placeholder 2">
            <a:extLst>
              <a:ext uri="{FF2B5EF4-FFF2-40B4-BE49-F238E27FC236}">
                <a16:creationId xmlns:a16="http://schemas.microsoft.com/office/drawing/2014/main" id="{7C1F1DEA-1C66-D447-91A1-3EF7412B9CF6}"/>
              </a:ext>
            </a:extLst>
          </p:cNvPr>
          <p:cNvSpPr>
            <a:spLocks noGrp="1"/>
          </p:cNvSpPr>
          <p:nvPr>
            <p:ph idx="1"/>
          </p:nvPr>
        </p:nvSpPr>
        <p:spPr>
          <a:xfrm>
            <a:off x="838200" y="1825624"/>
            <a:ext cx="10515600" cy="4879975"/>
          </a:xfrm>
        </p:spPr>
        <p:txBody>
          <a:bodyPr>
            <a:normAutofit fontScale="85000" lnSpcReduction="20000"/>
          </a:bodyPr>
          <a:lstStyle/>
          <a:p>
            <a:r>
              <a:rPr lang="en-IN" dirty="0"/>
              <a:t>Collect and </a:t>
            </a:r>
            <a:r>
              <a:rPr lang="en-IN" dirty="0" err="1"/>
              <a:t>preprocess</a:t>
            </a:r>
            <a:r>
              <a:rPr lang="en-IN" dirty="0"/>
              <a:t> a large dataset of images, each </a:t>
            </a:r>
            <a:r>
              <a:rPr lang="en-IN" dirty="0" err="1"/>
              <a:t>labeled</a:t>
            </a:r>
            <a:r>
              <a:rPr lang="en-IN" dirty="0"/>
              <a:t> with its corresponding class.</a:t>
            </a:r>
          </a:p>
          <a:p>
            <a:r>
              <a:rPr lang="en-IN" dirty="0"/>
              <a:t>Split the data into training, validation, and test sets.</a:t>
            </a:r>
          </a:p>
          <a:p>
            <a:r>
              <a:rPr lang="en-IN" dirty="0"/>
              <a:t>Design and implement a neural network model that takes an image as input and outputs a probability distribution over the classes. Common architectures used for image classification include convolutional neural networks (CNNs) and residual neural networks (</a:t>
            </a:r>
            <a:r>
              <a:rPr lang="en-IN" dirty="0" err="1"/>
              <a:t>ResNets</a:t>
            </a:r>
            <a:r>
              <a:rPr lang="en-IN" dirty="0"/>
              <a:t>)</a:t>
            </a:r>
          </a:p>
          <a:p>
            <a:r>
              <a:rPr lang="en-IN" dirty="0"/>
              <a:t>Train the model using the training set and monitor the performance on the validation set to check for overfitting.</a:t>
            </a:r>
          </a:p>
          <a:p>
            <a:r>
              <a:rPr lang="en-IN" dirty="0"/>
              <a:t>Fine-tune the model using techniques like data augmentation, dropout, and regularization.</a:t>
            </a:r>
          </a:p>
          <a:p>
            <a:r>
              <a:rPr lang="en-IN" dirty="0"/>
              <a:t>Evaluate the final model on the test set to measure its performance in terms of metrics such as accuracy and F1 score.</a:t>
            </a:r>
          </a:p>
          <a:p>
            <a:r>
              <a:rPr lang="en-IN" dirty="0"/>
              <a:t>Deploy the model to a production environment, where it can be used to classify new images.</a:t>
            </a:r>
          </a:p>
          <a:p>
            <a:pPr marL="0" indent="0">
              <a:buNone/>
            </a:pPr>
            <a:endParaRPr lang="en-US" dirty="0"/>
          </a:p>
        </p:txBody>
      </p:sp>
    </p:spTree>
    <p:extLst>
      <p:ext uri="{BB962C8B-B14F-4D97-AF65-F5344CB8AC3E}">
        <p14:creationId xmlns:p14="http://schemas.microsoft.com/office/powerpoint/2010/main" val="2525937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CFBF-64E2-2D42-B6E5-BC105521DB78}"/>
              </a:ext>
            </a:extLst>
          </p:cNvPr>
          <p:cNvSpPr>
            <a:spLocks noGrp="1"/>
          </p:cNvSpPr>
          <p:nvPr>
            <p:ph type="title"/>
          </p:nvPr>
        </p:nvSpPr>
        <p:spPr/>
        <p:txBody>
          <a:bodyPr/>
          <a:lstStyle/>
          <a:p>
            <a:r>
              <a:rPr lang="en-US" dirty="0">
                <a:solidFill>
                  <a:srgbClr val="941651"/>
                </a:solidFill>
              </a:rPr>
              <a:t>Cont..</a:t>
            </a:r>
          </a:p>
        </p:txBody>
      </p:sp>
      <p:sp>
        <p:nvSpPr>
          <p:cNvPr id="3" name="Content Placeholder 2">
            <a:extLst>
              <a:ext uri="{FF2B5EF4-FFF2-40B4-BE49-F238E27FC236}">
                <a16:creationId xmlns:a16="http://schemas.microsoft.com/office/drawing/2014/main" id="{03C5F7D3-7A82-8944-9C73-26E5BBEF844F}"/>
              </a:ext>
            </a:extLst>
          </p:cNvPr>
          <p:cNvSpPr>
            <a:spLocks noGrp="1"/>
          </p:cNvSpPr>
          <p:nvPr>
            <p:ph idx="1"/>
          </p:nvPr>
        </p:nvSpPr>
        <p:spPr/>
        <p:txBody>
          <a:bodyPr/>
          <a:lstStyle/>
          <a:p>
            <a:r>
              <a:rPr lang="en-IN" dirty="0"/>
              <a:t>This example is a general flow of developing a model for image classification, but it's important to mention that the process can vary based on the problem and the data you are working on. Additionally, there are many hyperparameters that can be tuned such as learning rate, batch size, number of layers, number of neurons, etc. which can affect the performance of the model.</a:t>
            </a:r>
            <a:endParaRPr lang="en-US" dirty="0"/>
          </a:p>
        </p:txBody>
      </p:sp>
    </p:spTree>
    <p:extLst>
      <p:ext uri="{BB962C8B-B14F-4D97-AF65-F5344CB8AC3E}">
        <p14:creationId xmlns:p14="http://schemas.microsoft.com/office/powerpoint/2010/main" val="3687052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D93-945B-544A-AC1A-5B463CFF6644}"/>
              </a:ext>
            </a:extLst>
          </p:cNvPr>
          <p:cNvSpPr>
            <a:spLocks noGrp="1"/>
          </p:cNvSpPr>
          <p:nvPr>
            <p:ph type="title"/>
          </p:nvPr>
        </p:nvSpPr>
        <p:spPr/>
        <p:txBody>
          <a:bodyPr/>
          <a:lstStyle/>
          <a:p>
            <a:r>
              <a:rPr lang="en-US" dirty="0"/>
              <a:t>Cost function</a:t>
            </a:r>
          </a:p>
        </p:txBody>
      </p:sp>
      <p:sp>
        <p:nvSpPr>
          <p:cNvPr id="3" name="Content Placeholder 2">
            <a:extLst>
              <a:ext uri="{FF2B5EF4-FFF2-40B4-BE49-F238E27FC236}">
                <a16:creationId xmlns:a16="http://schemas.microsoft.com/office/drawing/2014/main" id="{90C59C2E-ECC6-4F4C-A66F-BE3366EB9F9D}"/>
              </a:ext>
            </a:extLst>
          </p:cNvPr>
          <p:cNvSpPr>
            <a:spLocks noGrp="1"/>
          </p:cNvSpPr>
          <p:nvPr>
            <p:ph idx="1"/>
          </p:nvPr>
        </p:nvSpPr>
        <p:spPr/>
        <p:txBody>
          <a:bodyPr/>
          <a:lstStyle/>
          <a:p>
            <a:r>
              <a:rPr lang="en-IN" dirty="0"/>
              <a:t>A cost function, also known as a loss function, is a mathematical function that is used to evaluate the performance of a neural network. The cost function compares the output of the network to the desired output, and calculates the difference. The goal of training a neural network is to minimize the value of the cost function. Common cost functions used in neural networks include mean squared error and cross-entropy.</a:t>
            </a:r>
            <a:endParaRPr lang="en-US" dirty="0"/>
          </a:p>
        </p:txBody>
      </p:sp>
    </p:spTree>
    <p:extLst>
      <p:ext uri="{BB962C8B-B14F-4D97-AF65-F5344CB8AC3E}">
        <p14:creationId xmlns:p14="http://schemas.microsoft.com/office/powerpoint/2010/main" val="3807944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BA5B-53D4-0046-B75F-262CD3A1BFED}"/>
              </a:ext>
            </a:extLst>
          </p:cNvPr>
          <p:cNvSpPr>
            <a:spLocks noGrp="1"/>
          </p:cNvSpPr>
          <p:nvPr>
            <p:ph type="title"/>
          </p:nvPr>
        </p:nvSpPr>
        <p:spPr>
          <a:xfrm>
            <a:off x="838200" y="0"/>
            <a:ext cx="10515600" cy="1325563"/>
          </a:xfrm>
        </p:spPr>
        <p:txBody>
          <a:bodyPr/>
          <a:lstStyle/>
          <a:p>
            <a:r>
              <a:rPr lang="en-US" dirty="0"/>
              <a:t>Example of cost function </a:t>
            </a:r>
          </a:p>
        </p:txBody>
      </p:sp>
      <p:sp>
        <p:nvSpPr>
          <p:cNvPr id="3" name="Content Placeholder 2">
            <a:extLst>
              <a:ext uri="{FF2B5EF4-FFF2-40B4-BE49-F238E27FC236}">
                <a16:creationId xmlns:a16="http://schemas.microsoft.com/office/drawing/2014/main" id="{B7AF53A2-A688-2446-A34A-CD06A5940280}"/>
              </a:ext>
            </a:extLst>
          </p:cNvPr>
          <p:cNvSpPr>
            <a:spLocks noGrp="1"/>
          </p:cNvSpPr>
          <p:nvPr>
            <p:ph idx="1"/>
          </p:nvPr>
        </p:nvSpPr>
        <p:spPr>
          <a:xfrm>
            <a:off x="838200" y="1133856"/>
            <a:ext cx="10515600" cy="5535168"/>
          </a:xfrm>
        </p:spPr>
        <p:txBody>
          <a:bodyPr>
            <a:normAutofit fontScale="85000" lnSpcReduction="20000"/>
          </a:bodyPr>
          <a:lstStyle/>
          <a:p>
            <a:r>
              <a:rPr lang="en-IN" dirty="0"/>
              <a:t>One example of a cost function commonly used in neural networks is mean squared error (MSE). The MSE cost function is defined as the average of the squared differences between the network's predictions and the true values.</a:t>
            </a:r>
          </a:p>
          <a:p>
            <a:r>
              <a:rPr lang="en-IN" dirty="0"/>
              <a:t>Formula: MSE = (1/N) </a:t>
            </a:r>
            <a:r>
              <a:rPr lang="el-GR" dirty="0"/>
              <a:t>Σ (</a:t>
            </a:r>
            <a:r>
              <a:rPr lang="en-IN" dirty="0" err="1"/>
              <a:t>y_pred</a:t>
            </a:r>
            <a:r>
              <a:rPr lang="en-IN" dirty="0"/>
              <a:t> - </a:t>
            </a:r>
            <a:r>
              <a:rPr lang="en-IN" dirty="0" err="1"/>
              <a:t>y_true</a:t>
            </a:r>
            <a:r>
              <a:rPr lang="en-IN" dirty="0"/>
              <a:t>)^2</a:t>
            </a:r>
          </a:p>
          <a:p>
            <a:r>
              <a:rPr lang="en-IN" dirty="0"/>
              <a:t>Where: - N is the number of samples in the dataset. - </a:t>
            </a:r>
            <a:r>
              <a:rPr lang="en-IN" dirty="0" err="1"/>
              <a:t>y_pred</a:t>
            </a:r>
            <a:r>
              <a:rPr lang="en-IN" dirty="0"/>
              <a:t> is the predicted output of the network. - </a:t>
            </a:r>
            <a:r>
              <a:rPr lang="en-IN" dirty="0" err="1"/>
              <a:t>y_true</a:t>
            </a:r>
            <a:r>
              <a:rPr lang="en-IN" dirty="0"/>
              <a:t> is the true output.</a:t>
            </a:r>
          </a:p>
          <a:p>
            <a:r>
              <a:rPr lang="en-IN" dirty="0"/>
              <a:t>Another example is cross-entropy loss, often used in supervised multi-class classification problems. The cross-entropy loss is defined as the negative log likelihood of the true class.</a:t>
            </a:r>
          </a:p>
          <a:p>
            <a:r>
              <a:rPr lang="en-IN" dirty="0"/>
              <a:t>Formula: H(y) = -</a:t>
            </a:r>
            <a:r>
              <a:rPr lang="el-GR" dirty="0"/>
              <a:t>Σ </a:t>
            </a:r>
            <a:r>
              <a:rPr lang="en-IN" dirty="0" err="1"/>
              <a:t>y_true</a:t>
            </a:r>
            <a:r>
              <a:rPr lang="en-IN" dirty="0"/>
              <a:t> * log(</a:t>
            </a:r>
            <a:r>
              <a:rPr lang="en-IN" dirty="0" err="1"/>
              <a:t>y_pred</a:t>
            </a:r>
            <a:r>
              <a:rPr lang="en-IN" dirty="0"/>
              <a:t>)</a:t>
            </a:r>
          </a:p>
          <a:p>
            <a:r>
              <a:rPr lang="en-IN" dirty="0"/>
              <a:t>Where: - </a:t>
            </a:r>
            <a:r>
              <a:rPr lang="en-IN" dirty="0" err="1"/>
              <a:t>y_pred</a:t>
            </a:r>
            <a:r>
              <a:rPr lang="en-IN" dirty="0"/>
              <a:t> is the predicted output of the network, which is a probability distribution over the classes </a:t>
            </a:r>
            <a:br>
              <a:rPr lang="en-IN" dirty="0"/>
            </a:br>
            <a:br>
              <a:rPr lang="en-IN" dirty="0"/>
            </a:br>
            <a:r>
              <a:rPr lang="en-IN" dirty="0"/>
              <a:t>- </a:t>
            </a:r>
            <a:r>
              <a:rPr lang="en-IN" dirty="0" err="1"/>
              <a:t>y_true</a:t>
            </a:r>
            <a:r>
              <a:rPr lang="en-IN" dirty="0"/>
              <a:t> is the true class - H(y) is the cross-entropy loss.</a:t>
            </a:r>
          </a:p>
          <a:p>
            <a:r>
              <a:rPr lang="en-IN" dirty="0"/>
              <a:t>These are just examples of cost functions that can be used. There are many other cost functions that can be used depending on the specific problem and the type of neural network being used.</a:t>
            </a:r>
          </a:p>
          <a:p>
            <a:pPr marL="0" indent="0">
              <a:buNone/>
            </a:pPr>
            <a:endParaRPr lang="en-US" dirty="0"/>
          </a:p>
        </p:txBody>
      </p:sp>
    </p:spTree>
    <p:extLst>
      <p:ext uri="{BB962C8B-B14F-4D97-AF65-F5344CB8AC3E}">
        <p14:creationId xmlns:p14="http://schemas.microsoft.com/office/powerpoint/2010/main" val="3980117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80ED-B5BC-C546-A2B2-ACB7E3AEC7F1}"/>
              </a:ext>
            </a:extLst>
          </p:cNvPr>
          <p:cNvSpPr>
            <a:spLocks noGrp="1"/>
          </p:cNvSpPr>
          <p:nvPr>
            <p:ph type="title"/>
          </p:nvPr>
        </p:nvSpPr>
        <p:spPr/>
        <p:txBody>
          <a:bodyPr/>
          <a:lstStyle/>
          <a:p>
            <a:r>
              <a:rPr lang="en-US" dirty="0"/>
              <a:t>Backward </a:t>
            </a:r>
            <a:r>
              <a:rPr lang="en-US" dirty="0" err="1"/>
              <a:t>propogation</a:t>
            </a:r>
            <a:endParaRPr lang="en-US" dirty="0"/>
          </a:p>
        </p:txBody>
      </p:sp>
      <p:sp>
        <p:nvSpPr>
          <p:cNvPr id="3" name="Content Placeholder 2">
            <a:extLst>
              <a:ext uri="{FF2B5EF4-FFF2-40B4-BE49-F238E27FC236}">
                <a16:creationId xmlns:a16="http://schemas.microsoft.com/office/drawing/2014/main" id="{0EF26CD1-35A8-8D4C-A022-6995FBF2BF3E}"/>
              </a:ext>
            </a:extLst>
          </p:cNvPr>
          <p:cNvSpPr>
            <a:spLocks noGrp="1"/>
          </p:cNvSpPr>
          <p:nvPr>
            <p:ph idx="1"/>
          </p:nvPr>
        </p:nvSpPr>
        <p:spPr/>
        <p:txBody>
          <a:bodyPr>
            <a:normAutofit fontScale="92500"/>
          </a:bodyPr>
          <a:lstStyle/>
          <a:p>
            <a:r>
              <a:rPr lang="en-IN" dirty="0"/>
              <a:t>Backpropagation, also known as "backprop," is an algorithm used to train neural networks. It is used to calculate the gradients of the cost function with respect to the weights and biases of the network. These gradients are used to update the weights and biases in the opposite direction of the gradient, with the goal of minimizing the cost function. The process is called "backpropagation" because the gradients are propagated backward through the network, from the output layer to the input layer.</a:t>
            </a:r>
          </a:p>
          <a:p>
            <a:r>
              <a:rPr lang="en-IN" dirty="0"/>
              <a:t>The backpropagation algorithm consists of two main steps:</a:t>
            </a:r>
          </a:p>
          <a:p>
            <a:pPr marL="0" indent="0">
              <a:buNone/>
            </a:pPr>
            <a:r>
              <a:rPr lang="en-IN" dirty="0"/>
              <a:t>  Forward propagation: In this step, the input is passed through the network     and the output is calculated. The error is then calculated by comparing the output to the desired output.</a:t>
            </a:r>
          </a:p>
          <a:p>
            <a:endParaRPr lang="en-US" dirty="0"/>
          </a:p>
        </p:txBody>
      </p:sp>
    </p:spTree>
    <p:extLst>
      <p:ext uri="{BB962C8B-B14F-4D97-AF65-F5344CB8AC3E}">
        <p14:creationId xmlns:p14="http://schemas.microsoft.com/office/powerpoint/2010/main" val="869041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730B-2C3E-5D41-9876-92B97DFFA0D3}"/>
              </a:ext>
            </a:extLst>
          </p:cNvPr>
          <p:cNvSpPr>
            <a:spLocks noGrp="1"/>
          </p:cNvSpPr>
          <p:nvPr>
            <p:ph type="title"/>
          </p:nvPr>
        </p:nvSpPr>
        <p:spPr/>
        <p:txBody>
          <a:bodyPr/>
          <a:lstStyle/>
          <a:p>
            <a:r>
              <a:rPr lang="en-IN" dirty="0"/>
              <a:t>Backward propagation. Cont..</a:t>
            </a:r>
            <a:endParaRPr lang="en-US" dirty="0"/>
          </a:p>
        </p:txBody>
      </p:sp>
      <p:sp>
        <p:nvSpPr>
          <p:cNvPr id="3" name="Content Placeholder 2">
            <a:extLst>
              <a:ext uri="{FF2B5EF4-FFF2-40B4-BE49-F238E27FC236}">
                <a16:creationId xmlns:a16="http://schemas.microsoft.com/office/drawing/2014/main" id="{FEFD8CD2-5A50-DC48-8707-5269D0241237}"/>
              </a:ext>
            </a:extLst>
          </p:cNvPr>
          <p:cNvSpPr>
            <a:spLocks noGrp="1"/>
          </p:cNvSpPr>
          <p:nvPr>
            <p:ph idx="1"/>
          </p:nvPr>
        </p:nvSpPr>
        <p:spPr/>
        <p:txBody>
          <a:bodyPr/>
          <a:lstStyle/>
          <a:p>
            <a:r>
              <a:rPr lang="en-IN" dirty="0"/>
              <a:t>Backward propagation: In this step, the error is propagated backwards through the network, starting from the output layer. At each layer, the gradients of the weights and biases are calculated, with respect to the error. These gradients are then used to update the weights and biases of the network in order to minimize the error.</a:t>
            </a:r>
          </a:p>
          <a:p>
            <a:r>
              <a:rPr lang="en-IN" dirty="0"/>
              <a:t>Backpropagation is widely used for training neural networks because it allows for efficient and accurate calculation of gradients, which is essential for the optimization process.</a:t>
            </a:r>
          </a:p>
          <a:p>
            <a:endParaRPr lang="en-US" dirty="0"/>
          </a:p>
        </p:txBody>
      </p:sp>
    </p:spTree>
    <p:extLst>
      <p:ext uri="{BB962C8B-B14F-4D97-AF65-F5344CB8AC3E}">
        <p14:creationId xmlns:p14="http://schemas.microsoft.com/office/powerpoint/2010/main" val="27048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5172-84C6-7841-9C45-CB3B0E975C8A}"/>
              </a:ext>
            </a:extLst>
          </p:cNvPr>
          <p:cNvSpPr>
            <a:spLocks noGrp="1"/>
          </p:cNvSpPr>
          <p:nvPr>
            <p:ph type="title"/>
          </p:nvPr>
        </p:nvSpPr>
        <p:spPr>
          <a:xfrm>
            <a:off x="9375617" y="-276032"/>
            <a:ext cx="1540033" cy="1380739"/>
          </a:xfrm>
        </p:spPr>
        <p:txBody>
          <a:bodyPr/>
          <a:lstStyle/>
          <a:p>
            <a:endParaRPr lang="en-US" dirty="0"/>
          </a:p>
        </p:txBody>
      </p:sp>
      <p:sp>
        <p:nvSpPr>
          <p:cNvPr id="3" name="Content Placeholder 2">
            <a:extLst>
              <a:ext uri="{FF2B5EF4-FFF2-40B4-BE49-F238E27FC236}">
                <a16:creationId xmlns:a16="http://schemas.microsoft.com/office/drawing/2014/main" id="{6671FBE4-1FAC-B347-B4BF-C6DCFC1909A0}"/>
              </a:ext>
            </a:extLst>
          </p:cNvPr>
          <p:cNvSpPr>
            <a:spLocks noGrp="1"/>
          </p:cNvSpPr>
          <p:nvPr>
            <p:ph idx="1"/>
          </p:nvPr>
        </p:nvSpPr>
        <p:spPr>
          <a:xfrm>
            <a:off x="266700" y="324042"/>
            <a:ext cx="6105525" cy="6257925"/>
          </a:xfrm>
        </p:spPr>
        <p:txBody>
          <a:bodyPr>
            <a:normAutofit fontScale="92500"/>
          </a:bodyPr>
          <a:lstStyle/>
          <a:p>
            <a:r>
              <a:rPr lang="en-IN" dirty="0"/>
              <a:t>Origins</a:t>
            </a:r>
          </a:p>
          <a:p>
            <a:pPr lvl="1"/>
            <a:r>
              <a:rPr lang="en-IN" dirty="0"/>
              <a:t>Algorithms that try to mimic the brain</a:t>
            </a:r>
          </a:p>
          <a:p>
            <a:r>
              <a:rPr lang="en-IN" dirty="0"/>
              <a:t>Was very widely used in the 80s and early 90’s</a:t>
            </a:r>
          </a:p>
          <a:p>
            <a:pPr lvl="1"/>
            <a:r>
              <a:rPr lang="en-IN" dirty="0"/>
              <a:t>Popularity diminished in the late 90’s</a:t>
            </a:r>
          </a:p>
          <a:p>
            <a:r>
              <a:rPr lang="en-IN" dirty="0"/>
              <a:t>Recent resurgence</a:t>
            </a:r>
          </a:p>
          <a:p>
            <a:pPr lvl="1"/>
            <a:r>
              <a:rPr lang="en-IN" dirty="0"/>
              <a:t>State-of-the-art techniques for many applications</a:t>
            </a:r>
          </a:p>
          <a:p>
            <a:r>
              <a:rPr lang="en-IN" dirty="0"/>
              <a:t>The “one learning algorithm” hypothesis</a:t>
            </a:r>
          </a:p>
          <a:p>
            <a:pPr lvl="1"/>
            <a:r>
              <a:rPr lang="en-IN" dirty="0"/>
              <a:t>Auditory cortex handles hearing</a:t>
            </a:r>
          </a:p>
          <a:p>
            <a:pPr lvl="2"/>
            <a:r>
              <a:rPr lang="en-IN" dirty="0"/>
              <a:t>Re-wire to learn to see</a:t>
            </a:r>
          </a:p>
          <a:p>
            <a:pPr lvl="1"/>
            <a:r>
              <a:rPr lang="en-IN" dirty="0"/>
              <a:t>Somatosensory cortex handles feeling</a:t>
            </a:r>
          </a:p>
          <a:p>
            <a:pPr lvl="2"/>
            <a:r>
              <a:rPr lang="en-IN" dirty="0"/>
              <a:t>Re-wire to learn to see</a:t>
            </a:r>
          </a:p>
          <a:p>
            <a:pPr lvl="1"/>
            <a:r>
              <a:rPr lang="en-IN" dirty="0"/>
              <a:t>Plug in data and the brain will learn accordingly</a:t>
            </a:r>
          </a:p>
          <a:p>
            <a:r>
              <a:rPr lang="en-IN" dirty="0"/>
              <a:t>Examples of learning</a:t>
            </a:r>
          </a:p>
          <a:p>
            <a:pPr marL="0" indent="0">
              <a:buNone/>
            </a:pPr>
            <a:endParaRPr lang="en-US" dirty="0"/>
          </a:p>
        </p:txBody>
      </p:sp>
      <p:pic>
        <p:nvPicPr>
          <p:cNvPr id="9218" name="Picture 2">
            <a:extLst>
              <a:ext uri="{FF2B5EF4-FFF2-40B4-BE49-F238E27FC236}">
                <a16:creationId xmlns:a16="http://schemas.microsoft.com/office/drawing/2014/main" id="{E3EF6BD4-BB04-3A40-AE77-B514FE98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525" y="-12508"/>
            <a:ext cx="5705475" cy="659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16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8ABD-761F-E742-983C-7E07BC238065}"/>
              </a:ext>
            </a:extLst>
          </p:cNvPr>
          <p:cNvSpPr>
            <a:spLocks noGrp="1"/>
          </p:cNvSpPr>
          <p:nvPr>
            <p:ph type="title"/>
          </p:nvPr>
        </p:nvSpPr>
        <p:spPr/>
        <p:txBody>
          <a:bodyPr/>
          <a:lstStyle/>
          <a:p>
            <a:r>
              <a:rPr lang="en-IN" dirty="0"/>
              <a:t>Example backpropagation algorithm </a:t>
            </a:r>
            <a:endParaRPr lang="en-US" dirty="0"/>
          </a:p>
        </p:txBody>
      </p:sp>
      <p:sp>
        <p:nvSpPr>
          <p:cNvPr id="3" name="Content Placeholder 2">
            <a:extLst>
              <a:ext uri="{FF2B5EF4-FFF2-40B4-BE49-F238E27FC236}">
                <a16:creationId xmlns:a16="http://schemas.microsoft.com/office/drawing/2014/main" id="{0DAD1A90-21F3-444E-9EDE-3885A118B419}"/>
              </a:ext>
            </a:extLst>
          </p:cNvPr>
          <p:cNvSpPr>
            <a:spLocks noGrp="1"/>
          </p:cNvSpPr>
          <p:nvPr>
            <p:ph idx="1"/>
          </p:nvPr>
        </p:nvSpPr>
        <p:spPr/>
        <p:txBody>
          <a:bodyPr>
            <a:normAutofit lnSpcReduction="10000"/>
          </a:bodyPr>
          <a:lstStyle/>
          <a:p>
            <a:r>
              <a:rPr lang="en-IN" dirty="0"/>
              <a:t>Here is an example of how the backpropagation algorithm works for a simple neural network with one hidden layer:</a:t>
            </a:r>
          </a:p>
          <a:p>
            <a:r>
              <a:rPr lang="en-IN" dirty="0"/>
              <a:t>Input data is passed through the network, and the output is calculated. Let's say the input data is [1, 2] and the desired output is [0, 1].</a:t>
            </a:r>
          </a:p>
          <a:p>
            <a:r>
              <a:rPr lang="en-IN" dirty="0"/>
              <a:t>The error is calculated by comparing the output to the desired output. Using mean squared error as the cost function, the error would be (0-0)^2 + (0.8-1)^2 = 0.04</a:t>
            </a:r>
          </a:p>
          <a:p>
            <a:r>
              <a:rPr lang="en-IN" dirty="0"/>
              <a:t>Backpropagation starts by calculating the gradient of the cost function with respect to the output of the final layer. In this case, the gradient would be 2*(0.8-1) = -0.4</a:t>
            </a:r>
          </a:p>
          <a:p>
            <a:endParaRPr lang="en-US" dirty="0"/>
          </a:p>
        </p:txBody>
      </p:sp>
    </p:spTree>
    <p:extLst>
      <p:ext uri="{BB962C8B-B14F-4D97-AF65-F5344CB8AC3E}">
        <p14:creationId xmlns:p14="http://schemas.microsoft.com/office/powerpoint/2010/main" val="970474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7D8-49F6-4349-A00D-CF143AB481EE}"/>
              </a:ext>
            </a:extLst>
          </p:cNvPr>
          <p:cNvSpPr>
            <a:spLocks noGrp="1"/>
          </p:cNvSpPr>
          <p:nvPr>
            <p:ph type="title"/>
          </p:nvPr>
        </p:nvSpPr>
        <p:spPr>
          <a:xfrm>
            <a:off x="838200" y="365125"/>
            <a:ext cx="10515600" cy="500507"/>
          </a:xfrm>
        </p:spPr>
        <p:txBody>
          <a:bodyPr>
            <a:normAutofit fontScale="90000"/>
          </a:bodyPr>
          <a:lstStyle/>
          <a:p>
            <a:r>
              <a:rPr lang="en-IN" dirty="0"/>
              <a:t>backpropagation algorithm  </a:t>
            </a:r>
            <a:r>
              <a:rPr lang="en-US" dirty="0" err="1"/>
              <a:t>Cont</a:t>
            </a:r>
            <a:r>
              <a:rPr lang="en-US" dirty="0"/>
              <a:t>…</a:t>
            </a:r>
          </a:p>
        </p:txBody>
      </p:sp>
      <p:sp>
        <p:nvSpPr>
          <p:cNvPr id="3" name="Content Placeholder 2">
            <a:extLst>
              <a:ext uri="{FF2B5EF4-FFF2-40B4-BE49-F238E27FC236}">
                <a16:creationId xmlns:a16="http://schemas.microsoft.com/office/drawing/2014/main" id="{F669962C-1AB3-E843-A8FD-F99B6EFECA44}"/>
              </a:ext>
            </a:extLst>
          </p:cNvPr>
          <p:cNvSpPr>
            <a:spLocks noGrp="1"/>
          </p:cNvSpPr>
          <p:nvPr>
            <p:ph idx="1"/>
          </p:nvPr>
        </p:nvSpPr>
        <p:spPr>
          <a:xfrm>
            <a:off x="838200" y="1008761"/>
            <a:ext cx="11207496" cy="4667250"/>
          </a:xfrm>
        </p:spPr>
        <p:txBody>
          <a:bodyPr>
            <a:noAutofit/>
          </a:bodyPr>
          <a:lstStyle/>
          <a:p>
            <a:r>
              <a:rPr lang="en-IN" sz="2400" dirty="0"/>
              <a:t>The gradient is then propagated backwards through the network, starting with the final layer. The gradient is multiplied by the derivative of the activation function to obtain the gradient with respect to the weights and biases of the final layer.</a:t>
            </a:r>
          </a:p>
          <a:p>
            <a:r>
              <a:rPr lang="en-IN" sz="2400" dirty="0"/>
              <a:t>Next, the gradient is calculated for the hidden layer. This is done by multiplying the gradient of the final layer with the transpose of the weights between the hidden and final layers. The gradient is then multiplied by the derivative of the activation function to obtain the gradient with respect to the weights and biases of the hidden layer.</a:t>
            </a:r>
          </a:p>
          <a:p>
            <a:r>
              <a:rPr lang="en-IN" sz="2400" dirty="0"/>
              <a:t>Finally, the weights and biases are updated using the gradients. Using a common optimization technique like gradient descent, the weights and biases are updated in the opposite direction of the gradients, with a step size determined by the learning rate.</a:t>
            </a:r>
          </a:p>
          <a:p>
            <a:r>
              <a:rPr lang="en-IN" sz="2400" dirty="0"/>
              <a:t>This is an example of how backpropagation works, it's important to note that in practice the neural networks are more complex and backpropagation can be done with many layers and different types of activation functions, also the optimization algorithm used can be different from gradient descent.</a:t>
            </a:r>
          </a:p>
        </p:txBody>
      </p:sp>
    </p:spTree>
    <p:extLst>
      <p:ext uri="{BB962C8B-B14F-4D97-AF65-F5344CB8AC3E}">
        <p14:creationId xmlns:p14="http://schemas.microsoft.com/office/powerpoint/2010/main" val="1896543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4DA9-281E-C34D-8C69-6EC076DBC41A}"/>
              </a:ext>
            </a:extLst>
          </p:cNvPr>
          <p:cNvSpPr>
            <a:spLocks noGrp="1"/>
          </p:cNvSpPr>
          <p:nvPr>
            <p:ph type="title"/>
          </p:nvPr>
        </p:nvSpPr>
        <p:spPr/>
        <p:txBody>
          <a:bodyPr/>
          <a:lstStyle/>
          <a:p>
            <a:r>
              <a:rPr lang="en-IN" dirty="0"/>
              <a:t>Use case for neural networks in model development</a:t>
            </a:r>
            <a:endParaRPr lang="en-US" dirty="0"/>
          </a:p>
        </p:txBody>
      </p:sp>
      <p:sp>
        <p:nvSpPr>
          <p:cNvPr id="3" name="Content Placeholder 2">
            <a:extLst>
              <a:ext uri="{FF2B5EF4-FFF2-40B4-BE49-F238E27FC236}">
                <a16:creationId xmlns:a16="http://schemas.microsoft.com/office/drawing/2014/main" id="{CBFF863F-D5AD-CE46-9B31-BFAFAADA26EE}"/>
              </a:ext>
            </a:extLst>
          </p:cNvPr>
          <p:cNvSpPr>
            <a:spLocks noGrp="1"/>
          </p:cNvSpPr>
          <p:nvPr>
            <p:ph idx="1"/>
          </p:nvPr>
        </p:nvSpPr>
        <p:spPr/>
        <p:txBody>
          <a:bodyPr>
            <a:normAutofit fontScale="92500"/>
          </a:bodyPr>
          <a:lstStyle/>
          <a:p>
            <a:r>
              <a:rPr lang="en-IN" dirty="0"/>
              <a:t>A use case for neural networks in model development could involve image classification. The goal would be to train a neural network to recognize and classify different objects within an image.</a:t>
            </a:r>
          </a:p>
          <a:p>
            <a:r>
              <a:rPr lang="en-IN" dirty="0"/>
              <a:t>Collect and prepare the training data: This would involve gathering a large dataset of images, along with labels indicating what objects are present in each image. The images would need to be resized and pre-processed to ensure they are in a format that can be used by the neural network.</a:t>
            </a:r>
          </a:p>
          <a:p>
            <a:r>
              <a:rPr lang="en-IN" dirty="0"/>
              <a:t>Define the architecture of the network: A convolutional neural network (CNN) would be a suitable architecture for this task as it is well-suited for image classification. The architecture would include several layers of convolutional and pooling layers, followed by fully connected layers.</a:t>
            </a:r>
          </a:p>
          <a:p>
            <a:endParaRPr lang="en-US" dirty="0"/>
          </a:p>
        </p:txBody>
      </p:sp>
    </p:spTree>
    <p:extLst>
      <p:ext uri="{BB962C8B-B14F-4D97-AF65-F5344CB8AC3E}">
        <p14:creationId xmlns:p14="http://schemas.microsoft.com/office/powerpoint/2010/main" val="3433683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90D27-471A-6946-9F57-0BFFD48E3028}"/>
              </a:ext>
            </a:extLst>
          </p:cNvPr>
          <p:cNvSpPr>
            <a:spLocks noGrp="1"/>
          </p:cNvSpPr>
          <p:nvPr>
            <p:ph type="title"/>
          </p:nvPr>
        </p:nvSpPr>
        <p:spPr>
          <a:xfrm>
            <a:off x="838200" y="213360"/>
            <a:ext cx="10515600" cy="463931"/>
          </a:xfrm>
        </p:spPr>
        <p:txBody>
          <a:bodyPr>
            <a:normAutofit fontScale="90000"/>
          </a:bodyPr>
          <a:lstStyle/>
          <a:p>
            <a:r>
              <a:rPr lang="en-US" dirty="0" err="1"/>
              <a:t>Cont</a:t>
            </a:r>
            <a:r>
              <a:rPr lang="en-US" dirty="0"/>
              <a:t>…</a:t>
            </a:r>
          </a:p>
        </p:txBody>
      </p:sp>
      <p:sp>
        <p:nvSpPr>
          <p:cNvPr id="3" name="Content Placeholder 2">
            <a:extLst>
              <a:ext uri="{FF2B5EF4-FFF2-40B4-BE49-F238E27FC236}">
                <a16:creationId xmlns:a16="http://schemas.microsoft.com/office/drawing/2014/main" id="{8611123E-02E2-4F49-B3A9-0C6123A14DCA}"/>
              </a:ext>
            </a:extLst>
          </p:cNvPr>
          <p:cNvSpPr>
            <a:spLocks noGrp="1"/>
          </p:cNvSpPr>
          <p:nvPr>
            <p:ph idx="1"/>
          </p:nvPr>
        </p:nvSpPr>
        <p:spPr>
          <a:xfrm>
            <a:off x="838200" y="829056"/>
            <a:ext cx="10515600" cy="6028944"/>
          </a:xfrm>
        </p:spPr>
        <p:txBody>
          <a:bodyPr>
            <a:normAutofit fontScale="40000" lnSpcReduction="20000"/>
          </a:bodyPr>
          <a:lstStyle/>
          <a:p>
            <a:endParaRPr lang="en-IN" dirty="0"/>
          </a:p>
          <a:p>
            <a:r>
              <a:rPr lang="en-IN" sz="4500" dirty="0"/>
              <a:t>Initialize the weights and biases: The weights and biases of the network would be randomly initialized.</a:t>
            </a:r>
          </a:p>
          <a:p>
            <a:pPr marL="0" indent="0">
              <a:buNone/>
            </a:pPr>
            <a:endParaRPr lang="en-IN" sz="4500" dirty="0"/>
          </a:p>
          <a:p>
            <a:r>
              <a:rPr lang="en-IN" sz="4500" dirty="0"/>
              <a:t>Train the network: The training process would involve passing the images through the network, calculating the output, and then using the backpropagation algorithm to update the weights and biases in order to minimize the cost function. The training process would be repeated multiple times with different subsets of the data (batch or epochs) until the cost function converges to an acceptable level.</a:t>
            </a:r>
          </a:p>
          <a:p>
            <a:pPr marL="0" indent="0">
              <a:buNone/>
            </a:pPr>
            <a:endParaRPr lang="en-IN" sz="4500" dirty="0"/>
          </a:p>
          <a:p>
            <a:r>
              <a:rPr lang="en-IN" sz="4500" dirty="0"/>
              <a:t>Test the network: After the network has been trained, it would be tested using a separate dataset that was not used in the training process. The performance of the network would be evaluated based on the accuracy of the object classifications.</a:t>
            </a:r>
          </a:p>
          <a:p>
            <a:pPr marL="0" indent="0">
              <a:buNone/>
            </a:pPr>
            <a:endParaRPr lang="en-IN" sz="4500" dirty="0"/>
          </a:p>
          <a:p>
            <a:r>
              <a:rPr lang="en-IN" sz="4500" dirty="0"/>
              <a:t>Fine-tune the network: If the network does not perform well on the test data, various techniques such as regularization, early stopping, and different architectures can be tried to improve the performance of the network.</a:t>
            </a:r>
          </a:p>
          <a:p>
            <a:pPr marL="0" indent="0">
              <a:buNone/>
            </a:pPr>
            <a:endParaRPr lang="en-IN" sz="4500" dirty="0"/>
          </a:p>
          <a:p>
            <a:r>
              <a:rPr lang="en-IN" sz="4500" dirty="0"/>
              <a:t>Deployment: Once the network has been fine-tuned, and it reaches the desired level of accuracy, it would be deployed in a production environment to automatically classify objects within images.</a:t>
            </a:r>
          </a:p>
          <a:p>
            <a:pPr marL="0" indent="0">
              <a:buNone/>
            </a:pPr>
            <a:endParaRPr lang="en-IN" sz="4500" dirty="0"/>
          </a:p>
          <a:p>
            <a:r>
              <a:rPr lang="en-IN" sz="4500" dirty="0"/>
              <a:t>This example illustrates how neural networks can be used to develop models that can perform complex tasks such as image classification, neural networks are widely used in other areas like natural language processing, speech recognition and generation, among others.</a:t>
            </a:r>
            <a:br>
              <a:rPr lang="en-IN" sz="4500" dirty="0"/>
            </a:br>
            <a:endParaRPr lang="en-US" sz="4500" dirty="0"/>
          </a:p>
        </p:txBody>
      </p:sp>
    </p:spTree>
    <p:extLst>
      <p:ext uri="{BB962C8B-B14F-4D97-AF65-F5344CB8AC3E}">
        <p14:creationId xmlns:p14="http://schemas.microsoft.com/office/powerpoint/2010/main" val="1052771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3B9E-7D62-A848-BF3A-60E0B8F5E8E3}"/>
              </a:ext>
            </a:extLst>
          </p:cNvPr>
          <p:cNvSpPr>
            <a:spLocks noGrp="1"/>
          </p:cNvSpPr>
          <p:nvPr>
            <p:ph type="title"/>
          </p:nvPr>
        </p:nvSpPr>
        <p:spPr>
          <a:xfrm>
            <a:off x="838200" y="365125"/>
            <a:ext cx="11122152" cy="1325563"/>
          </a:xfrm>
        </p:spPr>
        <p:txBody>
          <a:bodyPr>
            <a:normAutofit fontScale="90000"/>
          </a:bodyPr>
          <a:lstStyle/>
          <a:p>
            <a:r>
              <a:rPr lang="en-US" dirty="0"/>
              <a:t>Use Case –Project- </a:t>
            </a:r>
            <a:r>
              <a:rPr lang="en-IN" dirty="0"/>
              <a:t>train a neural network to recognize and classify different objects within an image</a:t>
            </a:r>
            <a:endParaRPr lang="en-US" dirty="0"/>
          </a:p>
        </p:txBody>
      </p:sp>
      <p:sp>
        <p:nvSpPr>
          <p:cNvPr id="3" name="Content Placeholder 2">
            <a:extLst>
              <a:ext uri="{FF2B5EF4-FFF2-40B4-BE49-F238E27FC236}">
                <a16:creationId xmlns:a16="http://schemas.microsoft.com/office/drawing/2014/main" id="{193A5D3C-5B8C-EA46-A5CB-0C56FCC6EBC7}"/>
              </a:ext>
            </a:extLst>
          </p:cNvPr>
          <p:cNvSpPr>
            <a:spLocks noGrp="1"/>
          </p:cNvSpPr>
          <p:nvPr>
            <p:ph idx="1"/>
          </p:nvPr>
        </p:nvSpPr>
        <p:spPr/>
        <p:txBody>
          <a:bodyPr/>
          <a:lstStyle/>
          <a:p>
            <a:r>
              <a:rPr lang="en-IN" dirty="0"/>
              <a:t>Here is an example of how you could train a neural network to recognize and classify different objects within an image:</a:t>
            </a:r>
          </a:p>
          <a:p>
            <a:r>
              <a:rPr lang="en-IN" dirty="0"/>
              <a:t>Collect and prepare the training data:</a:t>
            </a:r>
          </a:p>
          <a:p>
            <a:pPr lvl="1"/>
            <a:r>
              <a:rPr lang="en-IN" dirty="0"/>
              <a:t>Gather a large dataset of images of different objects, such as cars, dogs, and bicycles.</a:t>
            </a:r>
          </a:p>
          <a:p>
            <a:pPr lvl="1"/>
            <a:r>
              <a:rPr lang="en-IN" dirty="0"/>
              <a:t>Label each image with the corresponding object class (e.g. car, dog, bicycle).</a:t>
            </a:r>
          </a:p>
          <a:p>
            <a:pPr lvl="1"/>
            <a:r>
              <a:rPr lang="en-IN" dirty="0"/>
              <a:t>Pre-process the images by resizing them to a consistent size and normalizing their pixel values.</a:t>
            </a:r>
          </a:p>
          <a:p>
            <a:endParaRPr lang="en-US" dirty="0"/>
          </a:p>
        </p:txBody>
      </p:sp>
    </p:spTree>
    <p:extLst>
      <p:ext uri="{BB962C8B-B14F-4D97-AF65-F5344CB8AC3E}">
        <p14:creationId xmlns:p14="http://schemas.microsoft.com/office/powerpoint/2010/main" val="2079623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AB0B9-EF6A-5F4D-9E4F-9AF39FCF72AF}"/>
              </a:ext>
            </a:extLst>
          </p:cNvPr>
          <p:cNvSpPr>
            <a:spLocks noGrp="1"/>
          </p:cNvSpPr>
          <p:nvPr>
            <p:ph type="title"/>
          </p:nvPr>
        </p:nvSpPr>
        <p:spPr/>
        <p:txBody>
          <a:bodyPr>
            <a:normAutofit/>
          </a:bodyPr>
          <a:lstStyle/>
          <a:p>
            <a:r>
              <a:rPr lang="en-US" dirty="0" err="1"/>
              <a:t>Cont</a:t>
            </a:r>
            <a:r>
              <a:rPr lang="en-US" dirty="0"/>
              <a:t>….</a:t>
            </a:r>
            <a:r>
              <a:rPr lang="en-IN" dirty="0"/>
              <a:t> Define the architecture of the network:</a:t>
            </a:r>
            <a:endParaRPr lang="en-US" dirty="0"/>
          </a:p>
        </p:txBody>
      </p:sp>
      <p:sp>
        <p:nvSpPr>
          <p:cNvPr id="3" name="Content Placeholder 2">
            <a:extLst>
              <a:ext uri="{FF2B5EF4-FFF2-40B4-BE49-F238E27FC236}">
                <a16:creationId xmlns:a16="http://schemas.microsoft.com/office/drawing/2014/main" id="{8626891C-2A5C-ED4F-AD8E-33CE426A1606}"/>
              </a:ext>
            </a:extLst>
          </p:cNvPr>
          <p:cNvSpPr>
            <a:spLocks noGrp="1"/>
          </p:cNvSpPr>
          <p:nvPr>
            <p:ph idx="1"/>
          </p:nvPr>
        </p:nvSpPr>
        <p:spPr/>
        <p:txBody>
          <a:bodyPr/>
          <a:lstStyle/>
          <a:p>
            <a:r>
              <a:rPr lang="en-IN" dirty="0"/>
              <a:t>Define the architecture of the network:</a:t>
            </a:r>
          </a:p>
          <a:p>
            <a:pPr lvl="1"/>
            <a:r>
              <a:rPr lang="en-IN" dirty="0"/>
              <a:t>Use a convolutional neural network (CNN) as the architecture, which is well-suited for image classification tasks.</a:t>
            </a:r>
          </a:p>
          <a:p>
            <a:pPr lvl="1"/>
            <a:r>
              <a:rPr lang="en-IN" dirty="0"/>
              <a:t>The architecture could include several layers of convolutional and pooling layers, followed by fully connected layers.</a:t>
            </a:r>
          </a:p>
          <a:p>
            <a:r>
              <a:rPr lang="en-IN" dirty="0"/>
              <a:t>Initialize the weights and biases:</a:t>
            </a:r>
          </a:p>
          <a:p>
            <a:pPr lvl="1"/>
            <a:r>
              <a:rPr lang="en-IN" dirty="0"/>
              <a:t>Initialize the weights and biases of the network with small random values.</a:t>
            </a:r>
          </a:p>
          <a:p>
            <a:endParaRPr lang="en-US" dirty="0"/>
          </a:p>
        </p:txBody>
      </p:sp>
    </p:spTree>
    <p:extLst>
      <p:ext uri="{BB962C8B-B14F-4D97-AF65-F5344CB8AC3E}">
        <p14:creationId xmlns:p14="http://schemas.microsoft.com/office/powerpoint/2010/main" val="2390887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63B3-01DD-C34F-926A-3F973B464F9A}"/>
              </a:ext>
            </a:extLst>
          </p:cNvPr>
          <p:cNvSpPr>
            <a:spLocks noGrp="1"/>
          </p:cNvSpPr>
          <p:nvPr>
            <p:ph type="title"/>
          </p:nvPr>
        </p:nvSpPr>
        <p:spPr/>
        <p:txBody>
          <a:bodyPr/>
          <a:lstStyle/>
          <a:p>
            <a:r>
              <a:rPr lang="en-IN" dirty="0" err="1"/>
              <a:t>Cont</a:t>
            </a:r>
            <a:r>
              <a:rPr lang="en-IN" dirty="0"/>
              <a:t> ..Train the network:</a:t>
            </a:r>
            <a:br>
              <a:rPr lang="en-IN" dirty="0"/>
            </a:br>
            <a:endParaRPr lang="en-US" dirty="0"/>
          </a:p>
        </p:txBody>
      </p:sp>
      <p:sp>
        <p:nvSpPr>
          <p:cNvPr id="3" name="Content Placeholder 2">
            <a:extLst>
              <a:ext uri="{FF2B5EF4-FFF2-40B4-BE49-F238E27FC236}">
                <a16:creationId xmlns:a16="http://schemas.microsoft.com/office/drawing/2014/main" id="{94926161-D2B8-9D4F-AA77-9DDCDFE919D0}"/>
              </a:ext>
            </a:extLst>
          </p:cNvPr>
          <p:cNvSpPr>
            <a:spLocks noGrp="1"/>
          </p:cNvSpPr>
          <p:nvPr>
            <p:ph idx="1"/>
          </p:nvPr>
        </p:nvSpPr>
        <p:spPr/>
        <p:txBody>
          <a:bodyPr/>
          <a:lstStyle/>
          <a:p>
            <a:r>
              <a:rPr lang="en-IN" dirty="0"/>
              <a:t>Train the network:</a:t>
            </a:r>
          </a:p>
          <a:p>
            <a:pPr lvl="1"/>
            <a:r>
              <a:rPr lang="en-IN" dirty="0"/>
              <a:t>Split the data into training and validation sets.</a:t>
            </a:r>
          </a:p>
          <a:p>
            <a:pPr lvl="1"/>
            <a:r>
              <a:rPr lang="en-IN" dirty="0"/>
              <a:t>Pass the training images through the network, calculate the output, and use the backpropagation algorithm to update the weights and biases in order to minimize the cost function (e.g. cross-entropy).</a:t>
            </a:r>
          </a:p>
          <a:p>
            <a:pPr lvl="1"/>
            <a:r>
              <a:rPr lang="en-IN" dirty="0"/>
              <a:t>Repeat this process for several epochs, each time using a different subset of the training data (batch).</a:t>
            </a:r>
          </a:p>
          <a:p>
            <a:pPr lvl="1"/>
            <a:r>
              <a:rPr lang="en-IN" dirty="0"/>
              <a:t>Monitor the performance of the network on the validation set during the training, to ensure that the network is not overfitting.</a:t>
            </a:r>
          </a:p>
          <a:p>
            <a:endParaRPr lang="en-US" dirty="0"/>
          </a:p>
        </p:txBody>
      </p:sp>
    </p:spTree>
    <p:extLst>
      <p:ext uri="{BB962C8B-B14F-4D97-AF65-F5344CB8AC3E}">
        <p14:creationId xmlns:p14="http://schemas.microsoft.com/office/powerpoint/2010/main" val="280040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DB90-C02F-C042-A9D4-BC6BC7791268}"/>
              </a:ext>
            </a:extLst>
          </p:cNvPr>
          <p:cNvSpPr>
            <a:spLocks noGrp="1"/>
          </p:cNvSpPr>
          <p:nvPr>
            <p:ph type="title"/>
          </p:nvPr>
        </p:nvSpPr>
        <p:spPr/>
        <p:txBody>
          <a:bodyPr/>
          <a:lstStyle/>
          <a:p>
            <a:r>
              <a:rPr lang="en-IN" dirty="0">
                <a:effectLst/>
              </a:rPr>
              <a:t>Test the network:</a:t>
            </a:r>
            <a:endParaRPr lang="en-US" dirty="0"/>
          </a:p>
        </p:txBody>
      </p:sp>
      <p:sp>
        <p:nvSpPr>
          <p:cNvPr id="3" name="Content Placeholder 2">
            <a:extLst>
              <a:ext uri="{FF2B5EF4-FFF2-40B4-BE49-F238E27FC236}">
                <a16:creationId xmlns:a16="http://schemas.microsoft.com/office/drawing/2014/main" id="{5BDEA1AB-71EF-0040-A990-89C49E0E9354}"/>
              </a:ext>
            </a:extLst>
          </p:cNvPr>
          <p:cNvSpPr>
            <a:spLocks noGrp="1"/>
          </p:cNvSpPr>
          <p:nvPr>
            <p:ph idx="1"/>
          </p:nvPr>
        </p:nvSpPr>
        <p:spPr/>
        <p:txBody>
          <a:bodyPr/>
          <a:lstStyle/>
          <a:p>
            <a:r>
              <a:rPr lang="en-IN" dirty="0">
                <a:effectLst/>
              </a:rPr>
              <a:t>Test the network:</a:t>
            </a:r>
          </a:p>
          <a:p>
            <a:pPr lvl="1"/>
            <a:r>
              <a:rPr lang="en-IN" dirty="0">
                <a:effectLst/>
              </a:rPr>
              <a:t>After the network has been trained, test it using a separate test dataset that was not used in the training process.</a:t>
            </a:r>
          </a:p>
          <a:p>
            <a:pPr lvl="1"/>
            <a:r>
              <a:rPr lang="en-IN" dirty="0">
                <a:effectLst/>
              </a:rPr>
              <a:t>Evaluate the performance of the network based on its accuracy in classifying the objects within the test images.</a:t>
            </a:r>
          </a:p>
          <a:p>
            <a:pPr marL="0" indent="0">
              <a:buNone/>
            </a:pPr>
            <a:br>
              <a:rPr lang="en-IN" dirty="0"/>
            </a:br>
            <a:endParaRPr lang="en-US" dirty="0"/>
          </a:p>
        </p:txBody>
      </p:sp>
    </p:spTree>
    <p:extLst>
      <p:ext uri="{BB962C8B-B14F-4D97-AF65-F5344CB8AC3E}">
        <p14:creationId xmlns:p14="http://schemas.microsoft.com/office/powerpoint/2010/main" val="3130414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101D-82A4-8B4F-8B4F-C2314A979046}"/>
              </a:ext>
            </a:extLst>
          </p:cNvPr>
          <p:cNvSpPr>
            <a:spLocks noGrp="1"/>
          </p:cNvSpPr>
          <p:nvPr>
            <p:ph type="title"/>
          </p:nvPr>
        </p:nvSpPr>
        <p:spPr/>
        <p:txBody>
          <a:bodyPr>
            <a:normAutofit fontScale="90000"/>
          </a:bodyPr>
          <a:lstStyle/>
          <a:p>
            <a:r>
              <a:rPr lang="en-US" dirty="0"/>
              <a:t>Data Set for training </a:t>
            </a:r>
            <a:r>
              <a:rPr lang="en-IN" dirty="0"/>
              <a:t>a neural network to recognize and classify different objects within an image</a:t>
            </a:r>
            <a:endParaRPr lang="en-US" dirty="0"/>
          </a:p>
        </p:txBody>
      </p:sp>
      <p:sp>
        <p:nvSpPr>
          <p:cNvPr id="3" name="Content Placeholder 2">
            <a:extLst>
              <a:ext uri="{FF2B5EF4-FFF2-40B4-BE49-F238E27FC236}">
                <a16:creationId xmlns:a16="http://schemas.microsoft.com/office/drawing/2014/main" id="{25877666-BC89-8B4A-AFEE-43248754626B}"/>
              </a:ext>
            </a:extLst>
          </p:cNvPr>
          <p:cNvSpPr>
            <a:spLocks noGrp="1"/>
          </p:cNvSpPr>
          <p:nvPr>
            <p:ph idx="1"/>
          </p:nvPr>
        </p:nvSpPr>
        <p:spPr>
          <a:xfrm>
            <a:off x="838200" y="1690688"/>
            <a:ext cx="10515600" cy="5014912"/>
          </a:xfrm>
        </p:spPr>
        <p:txBody>
          <a:bodyPr>
            <a:normAutofit fontScale="77500" lnSpcReduction="20000"/>
          </a:bodyPr>
          <a:lstStyle/>
          <a:p>
            <a:r>
              <a:rPr lang="en-IN" dirty="0"/>
              <a:t>A sample dataset to train a neural network to recognize and classify different objects within an image could include the following:</a:t>
            </a:r>
          </a:p>
          <a:p>
            <a:r>
              <a:rPr lang="en-IN" dirty="0"/>
              <a:t>A collection of images of cars, with labels indicating that they are cars.</a:t>
            </a:r>
          </a:p>
          <a:p>
            <a:r>
              <a:rPr lang="en-IN" dirty="0"/>
              <a:t>A collection of images of dogs, with labels indicating that they are dogs.</a:t>
            </a:r>
          </a:p>
          <a:p>
            <a:r>
              <a:rPr lang="en-IN" dirty="0"/>
              <a:t>A collection of images of bicycles, with labels indicating that they are bicycles.</a:t>
            </a:r>
          </a:p>
          <a:p>
            <a:r>
              <a:rPr lang="en-IN" dirty="0"/>
              <a:t>Each category should have a considerable amount of images, ideally thousands, to ensure that the network can learn to generalize well on new unseen data.</a:t>
            </a:r>
          </a:p>
          <a:p>
            <a:r>
              <a:rPr lang="en-IN" dirty="0"/>
              <a:t>The images could be taken from different angles and lighting conditions to increase the diversity of the dataset.</a:t>
            </a:r>
          </a:p>
          <a:p>
            <a:r>
              <a:rPr lang="en-IN" dirty="0"/>
              <a:t>Ideally, the dataset should also be balanced, meaning that it should have roughly the same number of images for each class, to avoid the network to be biased towards certain classes</a:t>
            </a:r>
          </a:p>
          <a:p>
            <a:r>
              <a:rPr lang="en-IN" dirty="0"/>
              <a:t>There are public datasets available for image classification, such as CIFAR-10, CIFAR-100, ImageNet, etc. These datasets have thousands of images already </a:t>
            </a:r>
            <a:r>
              <a:rPr lang="en-IN" dirty="0" err="1"/>
              <a:t>labeled</a:t>
            </a:r>
            <a:r>
              <a:rPr lang="en-IN" dirty="0"/>
              <a:t> and pre-processed, making them a good option to start experimenting with neural networks.</a:t>
            </a:r>
          </a:p>
          <a:p>
            <a:pPr marL="0" indent="0">
              <a:buNone/>
            </a:pPr>
            <a:endParaRPr lang="en-US" dirty="0"/>
          </a:p>
        </p:txBody>
      </p:sp>
    </p:spTree>
    <p:extLst>
      <p:ext uri="{BB962C8B-B14F-4D97-AF65-F5344CB8AC3E}">
        <p14:creationId xmlns:p14="http://schemas.microsoft.com/office/powerpoint/2010/main" val="3465358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29695-A28D-8E44-A4BC-5B585A27D7D6}"/>
              </a:ext>
            </a:extLst>
          </p:cNvPr>
          <p:cNvSpPr>
            <a:spLocks noGrp="1"/>
          </p:cNvSpPr>
          <p:nvPr>
            <p:ph type="title"/>
          </p:nvPr>
        </p:nvSpPr>
        <p:spPr>
          <a:xfrm>
            <a:off x="838200" y="557188"/>
            <a:ext cx="10515600" cy="1133499"/>
          </a:xfrm>
        </p:spPr>
        <p:txBody>
          <a:bodyPr>
            <a:normAutofit/>
          </a:bodyPr>
          <a:lstStyle/>
          <a:p>
            <a:pPr algn="ctr"/>
            <a:r>
              <a:rPr lang="en-IN" sz="5200"/>
              <a:t>Model Representation -1</a:t>
            </a:r>
            <a:endParaRPr lang="en-US" sz="5200"/>
          </a:p>
        </p:txBody>
      </p:sp>
      <p:graphicFrame>
        <p:nvGraphicFramePr>
          <p:cNvPr id="3081" name="Content Placeholder 2">
            <a:extLst>
              <a:ext uri="{FF2B5EF4-FFF2-40B4-BE49-F238E27FC236}">
                <a16:creationId xmlns:a16="http://schemas.microsoft.com/office/drawing/2014/main" id="{4A7797AC-42D1-3E00-616E-B8D91EDBFA6D}"/>
              </a:ext>
            </a:extLst>
          </p:cNvPr>
          <p:cNvGraphicFramePr>
            <a:graphicFrameLocks noGrp="1"/>
          </p:cNvGraphicFramePr>
          <p:nvPr>
            <p:ph idx="1"/>
            <p:extLst>
              <p:ext uri="{D42A27DB-BD31-4B8C-83A1-F6EECF244321}">
                <p14:modId xmlns:p14="http://schemas.microsoft.com/office/powerpoint/2010/main" val="124106158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1304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3588B4-6E36-0B45-B42D-40F3BAB07428}"/>
              </a:ext>
            </a:extLst>
          </p:cNvPr>
          <p:cNvSpPr/>
          <p:nvPr/>
        </p:nvSpPr>
        <p:spPr>
          <a:xfrm>
            <a:off x="121041" y="2179343"/>
            <a:ext cx="4376928"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b="0" i="0" dirty="0">
                <a:effectLst/>
              </a:rPr>
              <a:t>Neuron model: logistic unit</a:t>
            </a:r>
          </a:p>
          <a:p>
            <a:pPr indent="-228600">
              <a:lnSpc>
                <a:spcPct val="90000"/>
              </a:lnSpc>
              <a:spcAft>
                <a:spcPts val="600"/>
              </a:spcAft>
              <a:buFont typeface="Arial" panose="020B0604020202020204" pitchFamily="34" charset="0"/>
              <a:buChar char="•"/>
            </a:pPr>
            <a:r>
              <a:rPr lang="en-US" sz="3200" b="0" i="0" dirty="0">
                <a:effectLst/>
              </a:rPr>
              <a:t>Yellow circle: body of neuron</a:t>
            </a:r>
          </a:p>
          <a:p>
            <a:pPr indent="-228600">
              <a:lnSpc>
                <a:spcPct val="90000"/>
              </a:lnSpc>
              <a:spcAft>
                <a:spcPts val="600"/>
              </a:spcAft>
              <a:buFont typeface="Arial" panose="020B0604020202020204" pitchFamily="34" charset="0"/>
              <a:buChar char="•"/>
            </a:pPr>
            <a:r>
              <a:rPr lang="en-US" sz="3200" b="0" i="0" dirty="0">
                <a:effectLst/>
              </a:rPr>
              <a:t>Input wires: dendrites</a:t>
            </a:r>
          </a:p>
          <a:p>
            <a:pPr indent="-228600">
              <a:lnSpc>
                <a:spcPct val="90000"/>
              </a:lnSpc>
              <a:spcAft>
                <a:spcPts val="600"/>
              </a:spcAft>
              <a:buFont typeface="Arial" panose="020B0604020202020204" pitchFamily="34" charset="0"/>
              <a:buChar char="•"/>
            </a:pPr>
            <a:r>
              <a:rPr lang="en-US" sz="3200" b="0" i="0" dirty="0">
                <a:effectLst/>
              </a:rPr>
              <a:t>Output wire: axon</a:t>
            </a:r>
          </a:p>
        </p:txBody>
      </p:sp>
      <p:sp>
        <p:nvSpPr>
          <p:cNvPr id="5134" name="Rectangle 513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2B555366-E5C3-4D49-973A-A06E95DD3A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05862" y="1862351"/>
            <a:ext cx="6019331" cy="313005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716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C6CD-C8CD-CA4E-8E6E-D44F04224F75}"/>
              </a:ext>
            </a:extLst>
          </p:cNvPr>
          <p:cNvSpPr>
            <a:spLocks noGrp="1"/>
          </p:cNvSpPr>
          <p:nvPr>
            <p:ph type="title"/>
          </p:nvPr>
        </p:nvSpPr>
        <p:spPr/>
        <p:txBody>
          <a:bodyPr/>
          <a:lstStyle/>
          <a:p>
            <a:endParaRPr lang="en-US"/>
          </a:p>
        </p:txBody>
      </p:sp>
      <p:sp>
        <p:nvSpPr>
          <p:cNvPr id="4" name="AutoShape 2">
            <a:extLst>
              <a:ext uri="{FF2B5EF4-FFF2-40B4-BE49-F238E27FC236}">
                <a16:creationId xmlns:a16="http://schemas.microsoft.com/office/drawing/2014/main" id="{146F998A-4500-2740-A06B-696FC08884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a:extLst>
              <a:ext uri="{FF2B5EF4-FFF2-40B4-BE49-F238E27FC236}">
                <a16:creationId xmlns:a16="http://schemas.microsoft.com/office/drawing/2014/main" id="{7532234C-DFEA-9247-AFC3-413E6A973E98}"/>
              </a:ext>
            </a:extLst>
          </p:cNvPr>
          <p:cNvPicPr>
            <a:picLocks noGrp="1" noChangeAspect="1"/>
          </p:cNvPicPr>
          <p:nvPr>
            <p:ph idx="1"/>
          </p:nvPr>
        </p:nvPicPr>
        <p:blipFill>
          <a:blip r:embed="rId2"/>
          <a:stretch>
            <a:fillRect/>
          </a:stretch>
        </p:blipFill>
        <p:spPr>
          <a:xfrm>
            <a:off x="517359" y="120316"/>
            <a:ext cx="10387262" cy="6737684"/>
          </a:xfrm>
          <a:prstGeom prst="rect">
            <a:avLst/>
          </a:prstGeom>
        </p:spPr>
      </p:pic>
    </p:spTree>
    <p:extLst>
      <p:ext uri="{BB962C8B-B14F-4D97-AF65-F5344CB8AC3E}">
        <p14:creationId xmlns:p14="http://schemas.microsoft.com/office/powerpoint/2010/main" val="190292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08E77-98AC-E54A-8E35-A0151660E412}"/>
              </a:ext>
            </a:extLst>
          </p:cNvPr>
          <p:cNvSpPr>
            <a:spLocks noGrp="1"/>
          </p:cNvSpPr>
          <p:nvPr>
            <p:ph idx="1"/>
          </p:nvPr>
        </p:nvSpPr>
        <p:spPr>
          <a:xfrm>
            <a:off x="304800" y="1328928"/>
            <a:ext cx="4832684" cy="4848035"/>
          </a:xfrm>
        </p:spPr>
        <p:txBody>
          <a:bodyPr/>
          <a:lstStyle/>
          <a:p>
            <a:r>
              <a:rPr lang="en-IN" dirty="0"/>
              <a:t>Neural Network3 Layers</a:t>
            </a:r>
          </a:p>
          <a:p>
            <a:pPr lvl="1"/>
            <a:r>
              <a:rPr lang="en-IN" dirty="0"/>
              <a:t>1 Layer: input layer</a:t>
            </a:r>
          </a:p>
          <a:p>
            <a:pPr lvl="1"/>
            <a:r>
              <a:rPr lang="en-IN" dirty="0"/>
              <a:t>2 Layer: hidden layer</a:t>
            </a:r>
          </a:p>
          <a:p>
            <a:pPr lvl="2"/>
            <a:r>
              <a:rPr lang="en-IN" dirty="0"/>
              <a:t>Unable to observe values</a:t>
            </a:r>
          </a:p>
          <a:p>
            <a:pPr lvl="2"/>
            <a:r>
              <a:rPr lang="en-IN" dirty="0"/>
              <a:t>Anything other than input or output layer</a:t>
            </a:r>
          </a:p>
          <a:p>
            <a:pPr lvl="1"/>
            <a:r>
              <a:rPr lang="en-IN" dirty="0"/>
              <a:t>3 Layer: output layer</a:t>
            </a:r>
          </a:p>
          <a:p>
            <a:endParaRPr lang="en-US" dirty="0"/>
          </a:p>
        </p:txBody>
      </p:sp>
      <p:pic>
        <p:nvPicPr>
          <p:cNvPr id="4" name="Picture 3">
            <a:extLst>
              <a:ext uri="{FF2B5EF4-FFF2-40B4-BE49-F238E27FC236}">
                <a16:creationId xmlns:a16="http://schemas.microsoft.com/office/drawing/2014/main" id="{4679A7E2-6D5D-5D40-940E-F9CFF005A23A}"/>
              </a:ext>
            </a:extLst>
          </p:cNvPr>
          <p:cNvPicPr>
            <a:picLocks noChangeAspect="1"/>
          </p:cNvPicPr>
          <p:nvPr/>
        </p:nvPicPr>
        <p:blipFill>
          <a:blip r:embed="rId2"/>
          <a:stretch>
            <a:fillRect/>
          </a:stretch>
        </p:blipFill>
        <p:spPr>
          <a:xfrm>
            <a:off x="4632960" y="975360"/>
            <a:ext cx="7448568" cy="5066666"/>
          </a:xfrm>
          <a:prstGeom prst="rect">
            <a:avLst/>
          </a:prstGeom>
        </p:spPr>
      </p:pic>
    </p:spTree>
    <p:extLst>
      <p:ext uri="{BB962C8B-B14F-4D97-AF65-F5344CB8AC3E}">
        <p14:creationId xmlns:p14="http://schemas.microsoft.com/office/powerpoint/2010/main" val="4080164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4016FF-CF57-9348-9AC6-D453DE69FC2E}"/>
              </a:ext>
            </a:extLst>
          </p:cNvPr>
          <p:cNvSpPr>
            <a:spLocks noGrp="1"/>
          </p:cNvSpPr>
          <p:nvPr>
            <p:ph idx="1"/>
          </p:nvPr>
        </p:nvSpPr>
        <p:spPr>
          <a:xfrm>
            <a:off x="0" y="1143000"/>
            <a:ext cx="4639055" cy="4714876"/>
          </a:xfrm>
        </p:spPr>
        <p:txBody>
          <a:bodyPr>
            <a:normAutofit lnSpcReduction="10000"/>
          </a:bodyPr>
          <a:lstStyle/>
          <a:p>
            <a:r>
              <a:rPr lang="en-IN" dirty="0"/>
              <a:t>We calculate each of the layer-2 activations based on the input values with the bias term (which is equal to 1)</a:t>
            </a:r>
          </a:p>
          <a:p>
            <a:pPr lvl="1"/>
            <a:r>
              <a:rPr lang="en-IN" dirty="0"/>
              <a:t>i.e. x0 to x3</a:t>
            </a:r>
          </a:p>
          <a:p>
            <a:pPr lvl="1"/>
            <a:r>
              <a:rPr lang="en-IN" dirty="0"/>
              <a:t>We then calculate the final hypothesis (i.e. the single node in layer 3) using exactly the same logic, except in input is not x values, but the activation values from the preceding layer</a:t>
            </a:r>
          </a:p>
          <a:p>
            <a:endParaRPr lang="en-US" sz="2000" dirty="0"/>
          </a:p>
        </p:txBody>
      </p:sp>
      <p:sp>
        <p:nvSpPr>
          <p:cNvPr id="10247" name="Rectangle 1024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BF3CF40E-4DFE-F844-8B92-E7848A7F1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5167770" y="1143000"/>
            <a:ext cx="6540016" cy="43434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07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460EEF-CFE2-194D-A09D-3AD1EFBB709D}"/>
              </a:ext>
            </a:extLst>
          </p:cNvPr>
          <p:cNvSpPr>
            <a:spLocks noGrp="1"/>
          </p:cNvSpPr>
          <p:nvPr>
            <p:ph idx="1"/>
          </p:nvPr>
        </p:nvSpPr>
        <p:spPr>
          <a:xfrm>
            <a:off x="838200" y="231648"/>
            <a:ext cx="10515600" cy="5945315"/>
          </a:xfrm>
        </p:spPr>
        <p:txBody>
          <a:bodyPr>
            <a:normAutofit/>
          </a:bodyPr>
          <a:lstStyle/>
          <a:p>
            <a:r>
              <a:rPr lang="en-IN" dirty="0"/>
              <a:t>The activation value on each hidden unit (e.g. a12 ) is equal to the sigmoid function applied to the linear combination of inputs</a:t>
            </a:r>
          </a:p>
          <a:p>
            <a:pPr lvl="1"/>
            <a:r>
              <a:rPr lang="en-IN" dirty="0"/>
              <a:t>Three input units</a:t>
            </a:r>
          </a:p>
          <a:p>
            <a:pPr lvl="1"/>
            <a:r>
              <a:rPr lang="en-IN" dirty="0" err="1"/>
              <a:t>Ɵ</a:t>
            </a:r>
            <a:r>
              <a:rPr lang="en-IN" dirty="0"/>
              <a:t>(1) is the matrix of parameters governing the mapping of the input units to hidden units</a:t>
            </a:r>
          </a:p>
          <a:p>
            <a:pPr lvl="2"/>
            <a:r>
              <a:rPr lang="en-IN" dirty="0" err="1"/>
              <a:t>Ɵ</a:t>
            </a:r>
            <a:r>
              <a:rPr lang="en-IN" dirty="0"/>
              <a:t>(1) here is a [3 x 4] dimensional matrix</a:t>
            </a:r>
          </a:p>
          <a:p>
            <a:r>
              <a:rPr lang="en-IN" dirty="0"/>
              <a:t>Three hidden units</a:t>
            </a:r>
          </a:p>
          <a:p>
            <a:pPr lvl="1"/>
            <a:r>
              <a:rPr lang="en-IN" dirty="0"/>
              <a:t>Then </a:t>
            </a:r>
            <a:r>
              <a:rPr lang="en-IN" dirty="0" err="1"/>
              <a:t>Ɵ</a:t>
            </a:r>
            <a:r>
              <a:rPr lang="en-IN" dirty="0"/>
              <a:t>(2) is the matrix of parameters governing the mapping of the hidden layer to the output layer</a:t>
            </a:r>
          </a:p>
          <a:p>
            <a:pPr lvl="2"/>
            <a:r>
              <a:rPr lang="en-IN" dirty="0" err="1"/>
              <a:t>Ɵ</a:t>
            </a:r>
            <a:r>
              <a:rPr lang="en-IN" dirty="0"/>
              <a:t>(2) here is a [1 x 4] dimensional matrix (i.e. a row vector)</a:t>
            </a:r>
          </a:p>
          <a:p>
            <a:r>
              <a:rPr lang="en-IN" dirty="0"/>
              <a:t>Every input/activation goes to every node in following layer</a:t>
            </a:r>
          </a:p>
          <a:p>
            <a:pPr lvl="1"/>
            <a:r>
              <a:rPr lang="en-IN" dirty="0"/>
              <a:t>Which means each “layer transition” uses a matrix of parameters with the following significance</a:t>
            </a:r>
          </a:p>
          <a:p>
            <a:endParaRPr lang="en-US" dirty="0"/>
          </a:p>
        </p:txBody>
      </p:sp>
      <p:pic>
        <p:nvPicPr>
          <p:cNvPr id="12290" name="Picture 2">
            <a:extLst>
              <a:ext uri="{FF2B5EF4-FFF2-40B4-BE49-F238E27FC236}">
                <a16:creationId xmlns:a16="http://schemas.microsoft.com/office/drawing/2014/main" id="{2DA28D26-9C2B-7141-AF7B-E54DBF016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5429250"/>
            <a:ext cx="1041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945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1287</TotalTime>
  <Words>3446</Words>
  <Application>Microsoft Macintosh PowerPoint</Application>
  <PresentationFormat>Widescreen</PresentationFormat>
  <Paragraphs>181</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Helvetica Neue</vt:lpstr>
      <vt:lpstr>Office Theme</vt:lpstr>
      <vt:lpstr>Non Linear Hypothesis &amp; Model Representation</vt:lpstr>
      <vt:lpstr>PowerPoint Presentation</vt:lpstr>
      <vt:lpstr>PowerPoint Presentation</vt:lpstr>
      <vt:lpstr>Model Representation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Representation II</vt:lpstr>
      <vt:lpstr>PowerPoint Presentation</vt:lpstr>
      <vt:lpstr>PowerPoint Presentation</vt:lpstr>
      <vt:lpstr>PowerPoint Presentation</vt:lpstr>
      <vt:lpstr>PowerPoint Presentation</vt:lpstr>
      <vt:lpstr>Other network architectures</vt:lpstr>
      <vt:lpstr>Cost Functions </vt:lpstr>
      <vt:lpstr>Example cost function</vt:lpstr>
      <vt:lpstr>Back propagation</vt:lpstr>
      <vt:lpstr>Back propagation</vt:lpstr>
      <vt:lpstr>Here's an example of how the backpropagation algorithm might be used to train a simple neural network with one input layer, one hidden layer, and one output layer:</vt:lpstr>
      <vt:lpstr>Cont…</vt:lpstr>
      <vt:lpstr>A common use case for developing a neural network model is image classification. Here's an example of how the process might work:</vt:lpstr>
      <vt:lpstr>Cont..</vt:lpstr>
      <vt:lpstr>Cost function</vt:lpstr>
      <vt:lpstr>Example of cost function </vt:lpstr>
      <vt:lpstr>Backward propogation</vt:lpstr>
      <vt:lpstr>Backward propagation. Cont..</vt:lpstr>
      <vt:lpstr>Example backpropagation algorithm </vt:lpstr>
      <vt:lpstr>backpropagation algorithm  Cont…</vt:lpstr>
      <vt:lpstr>Use case for neural networks in model development</vt:lpstr>
      <vt:lpstr>Cont…</vt:lpstr>
      <vt:lpstr>Use Case –Project- train a neural network to recognize and classify different objects within an image</vt:lpstr>
      <vt:lpstr>Cont…. Define the architecture of the network:</vt:lpstr>
      <vt:lpstr>Cont ..Train the network: </vt:lpstr>
      <vt:lpstr>Test the network:</vt:lpstr>
      <vt:lpstr>Data Set for training a neural network to recognize and classify different objects within an image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Linear Hypothesis &amp; Model Representation</dc:title>
  <dc:creator>Sandeep Giyyanjjethani</dc:creator>
  <cp:lastModifiedBy>Sandeep Giyyanjjethani</cp:lastModifiedBy>
  <cp:revision>6</cp:revision>
  <dcterms:created xsi:type="dcterms:W3CDTF">2023-01-25T11:59:39Z</dcterms:created>
  <dcterms:modified xsi:type="dcterms:W3CDTF">2023-01-26T09:27:28Z</dcterms:modified>
</cp:coreProperties>
</file>