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60"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62" y="1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C3882-BD88-4D0E-971F-FBF9DE420283}"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F9B70-651D-49C5-9817-D0A6D58C227F}" type="slidenum">
              <a:rPr lang="en-US" smtClean="0"/>
              <a:t>‹#›</a:t>
            </a:fld>
            <a:endParaRPr lang="en-US"/>
          </a:p>
        </p:txBody>
      </p:sp>
    </p:spTree>
    <p:extLst>
      <p:ext uri="{BB962C8B-B14F-4D97-AF65-F5344CB8AC3E}">
        <p14:creationId xmlns:p14="http://schemas.microsoft.com/office/powerpoint/2010/main" val="390398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1F9B70-651D-49C5-9817-D0A6D58C227F}" type="slidenum">
              <a:rPr lang="en-US" smtClean="0"/>
              <a:t>7</a:t>
            </a:fld>
            <a:endParaRPr lang="en-US"/>
          </a:p>
        </p:txBody>
      </p:sp>
    </p:spTree>
    <p:extLst>
      <p:ext uri="{BB962C8B-B14F-4D97-AF65-F5344CB8AC3E}">
        <p14:creationId xmlns:p14="http://schemas.microsoft.com/office/powerpoint/2010/main" val="268500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11/8/2024</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43349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11/8/2024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79966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11/8/2024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10114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11/8/2024</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278093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11/8/2024</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50620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11/8/2024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06216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11/8/2024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4598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11/8/2024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818758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11/8/2024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00674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11/8/2024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9917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11/8/2024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81126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11/8/2024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372314111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2D0BE432-15D4-5AF7-56E3-848D5B1141E7}"/>
              </a:ext>
            </a:extLst>
          </p:cNvPr>
          <p:cNvSpPr>
            <a:spLocks noGrp="1"/>
          </p:cNvSpPr>
          <p:nvPr>
            <p:ph type="ctrTitle"/>
          </p:nvPr>
        </p:nvSpPr>
        <p:spPr>
          <a:xfrm>
            <a:off x="449977" y="563870"/>
            <a:ext cx="6385068" cy="1458297"/>
          </a:xfrm>
          <a:solidFill>
            <a:schemeClr val="accent4">
              <a:lumMod val="60000"/>
              <a:lumOff val="40000"/>
            </a:schemeClr>
          </a:solidFill>
        </p:spPr>
        <p:txBody>
          <a:bodyPr>
            <a:normAutofit/>
          </a:bodyPr>
          <a:lstStyle/>
          <a:p>
            <a:r>
              <a:rPr lang="en-US" sz="2800" i="0" dirty="0">
                <a:latin typeface="Arial" panose="020B0604020202020204" pitchFamily="34" charset="0"/>
                <a:cs typeface="Arial" panose="020B0604020202020204" pitchFamily="34" charset="0"/>
              </a:rPr>
              <a:t>Integrating Resilience, Humanitarian Response, and Sustainable Development in Fragile States </a:t>
            </a:r>
            <a:endParaRPr lang="en-US" sz="2800" i="0" dirty="0"/>
          </a:p>
        </p:txBody>
      </p:sp>
      <p:grpSp>
        <p:nvGrpSpPr>
          <p:cNvPr id="88" name="Graphic 78">
            <a:extLst>
              <a:ext uri="{FF2B5EF4-FFF2-40B4-BE49-F238E27FC236}">
                <a16:creationId xmlns:a16="http://schemas.microsoft.com/office/drawing/2014/main" id="{06B4C967-D337-479B-87CA-7587B7FCF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352" y="3267662"/>
            <a:ext cx="972241" cy="45718"/>
            <a:chOff x="4886325" y="3371754"/>
            <a:chExt cx="2418492" cy="113728"/>
          </a:xfrm>
          <a:solidFill>
            <a:schemeClr val="accent1"/>
          </a:solidFill>
        </p:grpSpPr>
        <p:sp>
          <p:nvSpPr>
            <p:cNvPr id="89" name="Graphic 78">
              <a:extLst>
                <a:ext uri="{FF2B5EF4-FFF2-40B4-BE49-F238E27FC236}">
                  <a16:creationId xmlns:a16="http://schemas.microsoft.com/office/drawing/2014/main" id="{6EF1A9DB-7052-4254-8534-9AAED6F6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1" name="Graphic 78">
              <a:extLst>
                <a:ext uri="{FF2B5EF4-FFF2-40B4-BE49-F238E27FC236}">
                  <a16:creationId xmlns:a16="http://schemas.microsoft.com/office/drawing/2014/main" id="{55D44775-F9E3-4142-8CDB-277AEF2F388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90" name="Graphic 78">
                <a:extLst>
                  <a:ext uri="{FF2B5EF4-FFF2-40B4-BE49-F238E27FC236}">
                    <a16:creationId xmlns:a16="http://schemas.microsoft.com/office/drawing/2014/main" id="{93BB9C83-6DC3-450C-BFAD-0CB5EAD294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91" name="Graphic 78">
                <a:extLst>
                  <a:ext uri="{FF2B5EF4-FFF2-40B4-BE49-F238E27FC236}">
                    <a16:creationId xmlns:a16="http://schemas.microsoft.com/office/drawing/2014/main" id="{4E01AF91-A65B-4AE1-96C9-4168BD8F90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92" name="Graphic 78">
                <a:extLst>
                  <a:ext uri="{FF2B5EF4-FFF2-40B4-BE49-F238E27FC236}">
                    <a16:creationId xmlns:a16="http://schemas.microsoft.com/office/drawing/2014/main" id="{0AD45C08-DFB9-441F-A901-BCB9B0305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93" name="Graphic 78">
                <a:extLst>
                  <a:ext uri="{FF2B5EF4-FFF2-40B4-BE49-F238E27FC236}">
                    <a16:creationId xmlns:a16="http://schemas.microsoft.com/office/drawing/2014/main" id="{E05BEC0E-4EE4-42C4-BF0B-15F9AC518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10" name="Picture 9">
            <a:extLst>
              <a:ext uri="{FF2B5EF4-FFF2-40B4-BE49-F238E27FC236}">
                <a16:creationId xmlns:a16="http://schemas.microsoft.com/office/drawing/2014/main" id="{A87C7FD0-1B66-4270-9FA6-A6E71D13EA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7126851" y="251209"/>
            <a:ext cx="4125061" cy="2532184"/>
          </a:xfrm>
          <a:prstGeom prst="rect">
            <a:avLst/>
          </a:prstGeom>
          <a:ln/>
        </p:spPr>
        <p:style>
          <a:lnRef idx="2">
            <a:schemeClr val="accent1"/>
          </a:lnRef>
          <a:fillRef idx="1">
            <a:schemeClr val="lt1"/>
          </a:fillRef>
          <a:effectRef idx="0">
            <a:schemeClr val="accent1"/>
          </a:effectRef>
          <a:fontRef idx="minor">
            <a:schemeClr val="dk1"/>
          </a:fontRef>
        </p:style>
      </p:pic>
      <p:pic>
        <p:nvPicPr>
          <p:cNvPr id="61" name="Picture 60">
            <a:extLst>
              <a:ext uri="{FF2B5EF4-FFF2-40B4-BE49-F238E27FC236}">
                <a16:creationId xmlns:a16="http://schemas.microsoft.com/office/drawing/2014/main" id="{93A9C3CC-61EE-7A2D-69D0-3DC9536950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
          <a:stretch/>
        </p:blipFill>
        <p:spPr>
          <a:xfrm>
            <a:off x="5687520" y="2966388"/>
            <a:ext cx="4712524" cy="3122566"/>
          </a:xfrm>
          <a:prstGeom prst="rect">
            <a:avLst/>
          </a:prstGeom>
        </p:spPr>
      </p:pic>
      <p:pic>
        <p:nvPicPr>
          <p:cNvPr id="64" name="Picture 63" descr="A group of people sitting at a long table with computers&#10;&#10;Description automatically generated with low confidence">
            <a:extLst>
              <a:ext uri="{FF2B5EF4-FFF2-40B4-BE49-F238E27FC236}">
                <a16:creationId xmlns:a16="http://schemas.microsoft.com/office/drawing/2014/main" id="{0EAA1BE5-EE6D-F555-8102-4750AB5B417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l="-1935" b="-3"/>
          <a:stretch/>
        </p:blipFill>
        <p:spPr>
          <a:xfrm>
            <a:off x="360529" y="2976532"/>
            <a:ext cx="5157169" cy="3112422"/>
          </a:xfrm>
          <a:prstGeom prst="rect">
            <a:avLst/>
          </a:prstGeom>
        </p:spPr>
      </p:pic>
      <p:pic>
        <p:nvPicPr>
          <p:cNvPr id="3" name="Picture 2" descr="A blue and green logo&#10;&#10;Description automatically generated">
            <a:extLst>
              <a:ext uri="{FF2B5EF4-FFF2-40B4-BE49-F238E27FC236}">
                <a16:creationId xmlns:a16="http://schemas.microsoft.com/office/drawing/2014/main" id="{EE23405B-A466-C373-922F-647B3CB0E5D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029" b="98575" l="441" r="98825">
                        <a14:foregroundMark x1="832" y1="96837" x2="832" y2="96837"/>
                        <a14:foregroundMark x1="5825" y1="97238" x2="5825" y2="97238"/>
                        <a14:foregroundMark x1="9887" y1="98085" x2="9887" y2="98085"/>
                        <a14:foregroundMark x1="9887" y1="98085" x2="9887" y2="98085"/>
                        <a14:foregroundMark x1="11209" y1="97461" x2="11209" y2="97461"/>
                        <a14:foregroundMark x1="16642" y1="96971" x2="16642" y2="96971"/>
                        <a14:foregroundMark x1="20999" y1="97595" x2="20999" y2="97595"/>
                        <a14:foregroundMark x1="25012" y1="96615" x2="25012" y2="96615"/>
                        <a14:foregroundMark x1="24621" y1="95501" x2="24621" y2="95501"/>
                        <a14:foregroundMark x1="28292" y1="97728" x2="28292" y2="97728"/>
                        <a14:foregroundMark x1="31522" y1="97327" x2="31522" y2="97327"/>
                        <a14:foregroundMark x1="35977" y1="96615" x2="35977" y2="96615"/>
                        <a14:foregroundMark x1="39794" y1="98352" x2="39794" y2="98352"/>
                        <a14:foregroundMark x1="47381" y1="95991" x2="47381" y2="95991"/>
                        <a14:foregroundMark x1="51444" y1="98218" x2="51444" y2="98218"/>
                        <a14:foregroundMark x1="52912" y1="96615" x2="52912" y2="96615"/>
                        <a14:foregroundMark x1="57513" y1="98441" x2="57513" y2="98441"/>
                        <a14:foregroundMark x1="57513" y1="98441" x2="57513" y2="98441"/>
                        <a14:foregroundMark x1="58982" y1="96748" x2="58982" y2="96748"/>
                        <a14:foregroundMark x1="63583" y1="96125" x2="63583" y2="96125"/>
                        <a14:foregroundMark x1="68184" y1="97951" x2="68184" y2="97951"/>
                        <a14:foregroundMark x1="70925" y1="98085" x2="70925" y2="98085"/>
                        <a14:foregroundMark x1="74547" y1="97238" x2="74547" y2="97238"/>
                        <a14:foregroundMark x1="77533" y1="97238" x2="77533" y2="97238"/>
                        <a14:foregroundMark x1="83749" y1="97951" x2="83749" y2="97951"/>
                        <a14:foregroundMark x1="87567" y1="96837" x2="87567" y2="96837"/>
                        <a14:foregroundMark x1="92266" y1="96971" x2="92266" y2="96971"/>
                        <a14:foregroundMark x1="95937" y1="96748" x2="95937" y2="96748"/>
                        <a14:foregroundMark x1="98923" y1="96481" x2="98923" y2="96481"/>
                        <a14:foregroundMark x1="80372" y1="98575" x2="80372" y2="98575"/>
                        <a14:foregroundMark x1="41654" y1="97461" x2="41654" y2="97461"/>
                        <a14:foregroundMark x1="55898" y1="56570" x2="55898" y2="56570"/>
                        <a14:foregroundMark x1="47381" y1="53987" x2="47381" y2="53987"/>
                        <a14:foregroundMark x1="41801" y1="32472" x2="41801" y2="32472"/>
                        <a14:foregroundMark x1="16789" y1="33541" x2="16789" y2="33541"/>
                        <a14:foregroundMark x1="38718" y1="68909" x2="38718" y2="68909"/>
                        <a14:foregroundMark x1="43172" y1="71002" x2="43172" y2="71002"/>
                        <a14:foregroundMark x1="81204" y1="48953" x2="81204" y2="48953"/>
                        <a14:foregroundMark x1="79148" y1="29978" x2="79148" y2="29978"/>
                        <a14:foregroundMark x1="79442" y1="32205" x2="79442" y2="32205"/>
                        <a14:foregroundMark x1="78463" y1="30379" x2="78463" y2="30379"/>
                        <a14:foregroundMark x1="23005" y1="96837" x2="23005" y2="96837"/>
                        <a14:foregroundMark x1="64562" y1="43029" x2="64562" y2="43029"/>
                        <a14:foregroundMark x1="48018" y1="39332" x2="48018" y2="39332"/>
                        <a14:foregroundMark x1="52912" y1="3029" x2="52912" y2="3029"/>
                        <a14:foregroundMark x1="84973" y1="43029" x2="84973" y2="43029"/>
                        <a14:foregroundMark x1="84973" y1="43029" x2="84973" y2="43029"/>
                        <a14:foregroundMark x1="82673" y1="37639" x2="82673" y2="37639"/>
                        <a14:foregroundMark x1="79589" y1="32962" x2="79589" y2="32962"/>
                        <a14:foregroundMark x1="45472" y1="71492" x2="45472" y2="71492"/>
                        <a14:foregroundMark x1="77533" y1="65212" x2="77533" y2="65212"/>
                        <a14:foregroundMark x1="80519" y1="55724" x2="80519" y2="55724"/>
                        <a14:foregroundMark x1="80519" y1="55724" x2="80519" y2="55724"/>
                        <a14:foregroundMark x1="84190" y1="39109" x2="84190" y2="39109"/>
                        <a14:foregroundMark x1="84190" y1="39109" x2="84190" y2="39109"/>
                        <a14:foregroundMark x1="80127" y1="31849" x2="80127" y2="31849"/>
                        <a14:foregroundMark x1="80127" y1="31849" x2="80127" y2="31849"/>
                        <a14:foregroundMark x1="81204" y1="35145" x2="81204" y2="35145"/>
                        <a14:foregroundMark x1="82673" y1="45880" x2="82673" y2="45880"/>
                        <a14:foregroundMark x1="82526" y1="39955" x2="82526" y2="39955"/>
                        <a14:foregroundMark x1="80127" y1="58664" x2="80127" y2="58664"/>
                        <a14:foregroundMark x1="75771" y1="60668" x2="75771" y2="60668"/>
                        <a14:foregroundMark x1="72247" y1="64855" x2="72247" y2="64855"/>
                        <a14:foregroundMark x1="68331" y1="67038" x2="68331" y2="67038"/>
                      </a14:backgroundRemoval>
                    </a14:imgEffect>
                  </a14:imgLayer>
                </a14:imgProps>
              </a:ext>
              <a:ext uri="{28A0092B-C50C-407E-A947-70E740481C1C}">
                <a14:useLocalDpi xmlns:a14="http://schemas.microsoft.com/office/drawing/2010/main" val="0"/>
              </a:ext>
            </a:extLst>
          </a:blip>
          <a:stretch>
            <a:fillRect/>
          </a:stretch>
        </p:blipFill>
        <p:spPr>
          <a:xfrm>
            <a:off x="10714023" y="5790089"/>
            <a:ext cx="982390" cy="967428"/>
          </a:xfrm>
          <a:prstGeom prst="rect">
            <a:avLst/>
          </a:prstGeom>
        </p:spPr>
      </p:pic>
    </p:spTree>
    <p:extLst>
      <p:ext uri="{BB962C8B-B14F-4D97-AF65-F5344CB8AC3E}">
        <p14:creationId xmlns:p14="http://schemas.microsoft.com/office/powerpoint/2010/main" val="122618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52DF0-A158-AF75-B56C-9D4197CC673E}"/>
              </a:ext>
            </a:extLst>
          </p:cNvPr>
          <p:cNvSpPr>
            <a:spLocks noGrp="1"/>
          </p:cNvSpPr>
          <p:nvPr>
            <p:ph type="title"/>
          </p:nvPr>
        </p:nvSpPr>
        <p:spPr>
          <a:xfrm>
            <a:off x="944879" y="377247"/>
            <a:ext cx="10721403" cy="892753"/>
          </a:xfrm>
          <a:solidFill>
            <a:schemeClr val="bg1"/>
          </a:solidFill>
        </p:spPr>
        <p:txBody>
          <a:bodyPr>
            <a:noAutofit/>
          </a:bodyPr>
          <a:lstStyle/>
          <a:p>
            <a:pPr algn="ctr"/>
            <a:r>
              <a:rPr lang="en-US" dirty="0">
                <a:highlight>
                  <a:srgbClr val="00FF00"/>
                </a:highlight>
                <a:latin typeface="Arial" panose="020B0604020202020204" pitchFamily="34" charset="0"/>
                <a:cs typeface="Arial" panose="020B0604020202020204" pitchFamily="34" charset="0"/>
              </a:rPr>
              <a:t>Introduction </a:t>
            </a:r>
          </a:p>
        </p:txBody>
      </p:sp>
      <p:sp>
        <p:nvSpPr>
          <p:cNvPr id="3" name="Content Placeholder 2">
            <a:extLst>
              <a:ext uri="{FF2B5EF4-FFF2-40B4-BE49-F238E27FC236}">
                <a16:creationId xmlns:a16="http://schemas.microsoft.com/office/drawing/2014/main" id="{91AAA9DF-84EE-0AC1-5D96-7BA392A3E884}"/>
              </a:ext>
            </a:extLst>
          </p:cNvPr>
          <p:cNvSpPr>
            <a:spLocks noGrp="1"/>
          </p:cNvSpPr>
          <p:nvPr>
            <p:ph idx="1"/>
          </p:nvPr>
        </p:nvSpPr>
        <p:spPr>
          <a:xfrm>
            <a:off x="944879" y="1381760"/>
            <a:ext cx="6502400" cy="5098993"/>
          </a:xfrm>
        </p:spPr>
        <p:txBody>
          <a:bodyPr>
            <a:normAutofit lnSpcReduction="10000"/>
          </a:bodyPr>
          <a:lstStyle/>
          <a:p>
            <a:pPr marL="342900" indent="-342900" algn="just">
              <a:buFont typeface="Wingdings" panose="05000000000000000000" pitchFamily="2" charset="2"/>
              <a:buChar char="q"/>
            </a:pPr>
            <a:r>
              <a:rPr lang="en-US" dirty="0">
                <a:latin typeface="Arial" panose="020B0604020202020204" pitchFamily="34" charset="0"/>
                <a:cs typeface="Arial" panose="020B0604020202020204" pitchFamily="34" charset="0"/>
              </a:rPr>
              <a:t>FRD implemented a project from (2019-2023) in the conflict and climate-affected districts of Khyber Pakhtunkhwa (Khyber, Mohmand, Bajaur, and Kurram) with the financial support of the European Union. This project has addressed critical land and water resource challenges through integrated management, fostering long-term peace, development, and sustainability. </a:t>
            </a:r>
          </a:p>
          <a:p>
            <a:pPr marL="342900" indent="-342900" algn="just">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 The project aimed at social cohesion for peace and stability in tribal communities of FATA strengthened through the engagement of local authorities and CSOs in confidence-building measures and dialogue around land and water. </a:t>
            </a:r>
          </a:p>
          <a:p>
            <a:pPr marL="342900" indent="-342900" algn="just">
              <a:lnSpc>
                <a:spcPct val="150000"/>
              </a:lnSpc>
              <a:buFont typeface="Wingdings" panose="05000000000000000000" pitchFamily="2" charset="2"/>
              <a:buChar char="q"/>
            </a:pPr>
            <a:endParaRPr lang="en-US" dirty="0"/>
          </a:p>
        </p:txBody>
      </p:sp>
      <p:pic>
        <p:nvPicPr>
          <p:cNvPr id="4" name="Picture 3" descr="A group of people watching a band play on a stage&#10;&#10;Description automatically generated with low confidence">
            <a:extLst>
              <a:ext uri="{FF2B5EF4-FFF2-40B4-BE49-F238E27FC236}">
                <a16:creationId xmlns:a16="http://schemas.microsoft.com/office/drawing/2014/main" id="{9D28F383-0FDC-0C6A-9E2E-4A2E5CDC72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26545" y="1417844"/>
            <a:ext cx="3725798" cy="2077669"/>
          </a:xfrm>
          <a:prstGeom prst="rect">
            <a:avLst/>
          </a:prstGeom>
        </p:spPr>
      </p:pic>
      <p:pic>
        <p:nvPicPr>
          <p:cNvPr id="5" name="Content Placeholder 4">
            <a:extLst>
              <a:ext uri="{FF2B5EF4-FFF2-40B4-BE49-F238E27FC236}">
                <a16:creationId xmlns:a16="http://schemas.microsoft.com/office/drawing/2014/main" id="{048EDF60-D513-2D29-4FFF-5B99C06A28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7"/>
          <a:stretch/>
        </p:blipFill>
        <p:spPr>
          <a:xfrm>
            <a:off x="7474327" y="3874189"/>
            <a:ext cx="3772794" cy="2345928"/>
          </a:xfrm>
          <a:prstGeom prst="rect">
            <a:avLst/>
          </a:prstGeom>
        </p:spPr>
      </p:pic>
      <p:pic>
        <p:nvPicPr>
          <p:cNvPr id="6" name="Picture 5" descr="A blue and green logo&#10;&#10;Description automatically generated">
            <a:extLst>
              <a:ext uri="{FF2B5EF4-FFF2-40B4-BE49-F238E27FC236}">
                <a16:creationId xmlns:a16="http://schemas.microsoft.com/office/drawing/2014/main" id="{8DE50F48-7C52-FA3A-BE55-814DA1A8593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029" b="98575" l="441" r="98825">
                        <a14:foregroundMark x1="832" y1="96837" x2="832" y2="96837"/>
                        <a14:foregroundMark x1="5825" y1="97238" x2="5825" y2="97238"/>
                        <a14:foregroundMark x1="9887" y1="98085" x2="9887" y2="98085"/>
                        <a14:foregroundMark x1="9887" y1="98085" x2="9887" y2="98085"/>
                        <a14:foregroundMark x1="11209" y1="97461" x2="11209" y2="97461"/>
                        <a14:foregroundMark x1="16642" y1="96971" x2="16642" y2="96971"/>
                        <a14:foregroundMark x1="20999" y1="97595" x2="20999" y2="97595"/>
                        <a14:foregroundMark x1="25012" y1="96615" x2="25012" y2="96615"/>
                        <a14:foregroundMark x1="24621" y1="95501" x2="24621" y2="95501"/>
                        <a14:foregroundMark x1="28292" y1="97728" x2="28292" y2="97728"/>
                        <a14:foregroundMark x1="31522" y1="97327" x2="31522" y2="97327"/>
                        <a14:foregroundMark x1="35977" y1="96615" x2="35977" y2="96615"/>
                        <a14:foregroundMark x1="39794" y1="98352" x2="39794" y2="98352"/>
                        <a14:foregroundMark x1="47381" y1="95991" x2="47381" y2="95991"/>
                        <a14:foregroundMark x1="51444" y1="98218" x2="51444" y2="98218"/>
                        <a14:foregroundMark x1="52912" y1="96615" x2="52912" y2="96615"/>
                        <a14:foregroundMark x1="57513" y1="98441" x2="57513" y2="98441"/>
                        <a14:foregroundMark x1="57513" y1="98441" x2="57513" y2="98441"/>
                        <a14:foregroundMark x1="58982" y1="96748" x2="58982" y2="96748"/>
                        <a14:foregroundMark x1="63583" y1="96125" x2="63583" y2="96125"/>
                        <a14:foregroundMark x1="68184" y1="97951" x2="68184" y2="97951"/>
                        <a14:foregroundMark x1="70925" y1="98085" x2="70925" y2="98085"/>
                        <a14:foregroundMark x1="74547" y1="97238" x2="74547" y2="97238"/>
                        <a14:foregroundMark x1="77533" y1="97238" x2="77533" y2="97238"/>
                        <a14:foregroundMark x1="83749" y1="97951" x2="83749" y2="97951"/>
                        <a14:foregroundMark x1="87567" y1="96837" x2="87567" y2="96837"/>
                        <a14:foregroundMark x1="92266" y1="96971" x2="92266" y2="96971"/>
                        <a14:foregroundMark x1="95937" y1="96748" x2="95937" y2="96748"/>
                        <a14:foregroundMark x1="98923" y1="96481" x2="98923" y2="96481"/>
                        <a14:foregroundMark x1="80372" y1="98575" x2="80372" y2="98575"/>
                        <a14:foregroundMark x1="41654" y1="97461" x2="41654" y2="97461"/>
                        <a14:foregroundMark x1="55898" y1="56570" x2="55898" y2="56570"/>
                        <a14:foregroundMark x1="47381" y1="53987" x2="47381" y2="53987"/>
                        <a14:foregroundMark x1="41801" y1="32472" x2="41801" y2="32472"/>
                        <a14:foregroundMark x1="16789" y1="33541" x2="16789" y2="33541"/>
                        <a14:foregroundMark x1="38718" y1="68909" x2="38718" y2="68909"/>
                        <a14:foregroundMark x1="43172" y1="71002" x2="43172" y2="71002"/>
                        <a14:foregroundMark x1="81204" y1="48953" x2="81204" y2="48953"/>
                        <a14:foregroundMark x1="79148" y1="29978" x2="79148" y2="29978"/>
                        <a14:foregroundMark x1="79442" y1="32205" x2="79442" y2="32205"/>
                        <a14:foregroundMark x1="78463" y1="30379" x2="78463" y2="30379"/>
                        <a14:foregroundMark x1="23005" y1="96837" x2="23005" y2="96837"/>
                        <a14:foregroundMark x1="64562" y1="43029" x2="64562" y2="43029"/>
                        <a14:foregroundMark x1="48018" y1="39332" x2="48018" y2="39332"/>
                        <a14:foregroundMark x1="52912" y1="3029" x2="52912" y2="3029"/>
                        <a14:foregroundMark x1="84973" y1="43029" x2="84973" y2="43029"/>
                        <a14:foregroundMark x1="84973" y1="43029" x2="84973" y2="43029"/>
                        <a14:foregroundMark x1="82673" y1="37639" x2="82673" y2="37639"/>
                        <a14:foregroundMark x1="79589" y1="32962" x2="79589" y2="32962"/>
                        <a14:foregroundMark x1="45472" y1="71492" x2="45472" y2="71492"/>
                        <a14:foregroundMark x1="77533" y1="65212" x2="77533" y2="65212"/>
                        <a14:foregroundMark x1="80519" y1="55724" x2="80519" y2="55724"/>
                        <a14:foregroundMark x1="80519" y1="55724" x2="80519" y2="55724"/>
                        <a14:foregroundMark x1="84190" y1="39109" x2="84190" y2="39109"/>
                        <a14:foregroundMark x1="84190" y1="39109" x2="84190" y2="39109"/>
                        <a14:foregroundMark x1="80127" y1="31849" x2="80127" y2="31849"/>
                        <a14:foregroundMark x1="80127" y1="31849" x2="80127" y2="31849"/>
                        <a14:foregroundMark x1="81204" y1="35145" x2="81204" y2="35145"/>
                        <a14:foregroundMark x1="82673" y1="45880" x2="82673" y2="45880"/>
                        <a14:foregroundMark x1="82526" y1="39955" x2="82526" y2="39955"/>
                        <a14:foregroundMark x1="80127" y1="58664" x2="80127" y2="58664"/>
                        <a14:foregroundMark x1="75771" y1="60668" x2="75771" y2="60668"/>
                        <a14:foregroundMark x1="72247" y1="64855" x2="72247" y2="64855"/>
                        <a14:foregroundMark x1="68331" y1="67038" x2="68331" y2="67038"/>
                      </a14:backgroundRemoval>
                    </a14:imgEffect>
                  </a14:imgLayer>
                </a14:imgProps>
              </a:ext>
              <a:ext uri="{28A0092B-C50C-407E-A947-70E740481C1C}">
                <a14:useLocalDpi xmlns:a14="http://schemas.microsoft.com/office/drawing/2010/main" val="0"/>
              </a:ext>
            </a:extLst>
          </a:blip>
          <a:stretch>
            <a:fillRect/>
          </a:stretch>
        </p:blipFill>
        <p:spPr>
          <a:xfrm>
            <a:off x="11124847" y="5815897"/>
            <a:ext cx="982390" cy="967428"/>
          </a:xfrm>
          <a:prstGeom prst="rect">
            <a:avLst/>
          </a:prstGeom>
        </p:spPr>
      </p:pic>
    </p:spTree>
    <p:extLst>
      <p:ext uri="{BB962C8B-B14F-4D97-AF65-F5344CB8AC3E}">
        <p14:creationId xmlns:p14="http://schemas.microsoft.com/office/powerpoint/2010/main" val="313329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1D41-F9EB-6A79-B63D-2B80C48065D3}"/>
              </a:ext>
            </a:extLst>
          </p:cNvPr>
          <p:cNvSpPr>
            <a:spLocks noGrp="1"/>
          </p:cNvSpPr>
          <p:nvPr>
            <p:ph type="title"/>
          </p:nvPr>
        </p:nvSpPr>
        <p:spPr>
          <a:xfrm>
            <a:off x="525717" y="365761"/>
            <a:ext cx="10077557" cy="487679"/>
          </a:xfrm>
        </p:spPr>
        <p:txBody>
          <a:bodyPr>
            <a:normAutofit/>
          </a:bodyPr>
          <a:lstStyle/>
          <a:p>
            <a:r>
              <a:rPr lang="en-US" sz="2400" i="0" dirty="0">
                <a:highlight>
                  <a:srgbClr val="00FF00"/>
                </a:highlight>
                <a:latin typeface="Arial" panose="020B0604020202020204" pitchFamily="34" charset="0"/>
                <a:cs typeface="Arial" panose="020B0604020202020204" pitchFamily="34" charset="0"/>
              </a:rPr>
              <a:t>Project Summary  </a:t>
            </a:r>
          </a:p>
        </p:txBody>
      </p:sp>
      <p:sp>
        <p:nvSpPr>
          <p:cNvPr id="3" name="Content Placeholder 2">
            <a:extLst>
              <a:ext uri="{FF2B5EF4-FFF2-40B4-BE49-F238E27FC236}">
                <a16:creationId xmlns:a16="http://schemas.microsoft.com/office/drawing/2014/main" id="{DB14A0F6-995C-01C7-EBD8-31D354FD47B5}"/>
              </a:ext>
            </a:extLst>
          </p:cNvPr>
          <p:cNvSpPr>
            <a:spLocks noGrp="1"/>
          </p:cNvSpPr>
          <p:nvPr>
            <p:ph idx="1"/>
          </p:nvPr>
        </p:nvSpPr>
        <p:spPr>
          <a:xfrm>
            <a:off x="0" y="955040"/>
            <a:ext cx="6332283" cy="5537199"/>
          </a:xfrm>
        </p:spPr>
        <p:txBody>
          <a:bodyPr>
            <a:normAutofit/>
          </a:bodyPr>
          <a:lstStyle/>
          <a:p>
            <a:pPr marL="285750" marR="0" lvl="0" indent="-285750" algn="justLow" defTabSz="914400" rtl="0" eaLnBrk="0" fontAlgn="base" latinLnBrk="0" hangingPunct="0">
              <a:lnSpc>
                <a:spcPct val="100000"/>
              </a:lnSpc>
              <a:spcBef>
                <a:spcPct val="0"/>
              </a:spcBef>
              <a:spcAft>
                <a:spcPct val="0"/>
              </a:spcAft>
              <a:buClrTx/>
              <a:buSzTx/>
              <a:buFont typeface="Arial" panose="020B0604020202020204" pitchFamily="34" charset="0"/>
              <a:buChar char="•"/>
              <a:tabLst>
                <a:tab pos="215900" algn="l"/>
              </a:tabLst>
            </a:pPr>
            <a:r>
              <a:rPr kumimoji="0" lang="en-GB"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Project has trained 6 women, </a:t>
            </a:r>
            <a:r>
              <a:rPr kumimoji="0" lang="en-GB"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r>
              <a:rPr kumimoji="0" lang="en-GB"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12 men</a:t>
            </a:r>
            <a:r>
              <a:rPr kumimoji="0" lang="en-GB"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project/IPs staff in ADR and CSPM. </a:t>
            </a:r>
            <a:endParaRPr lang="en-GB" altLang="en-US" dirty="0"/>
          </a:p>
          <a:p>
            <a:pPr marL="285750" marR="0" lvl="0" indent="-285750" algn="justLow" defTabSz="914400" rtl="0" eaLnBrk="0" fontAlgn="base" latinLnBrk="0" hangingPunct="0">
              <a:lnSpc>
                <a:spcPct val="100000"/>
              </a:lnSpc>
              <a:spcBef>
                <a:spcPct val="0"/>
              </a:spcBef>
              <a:spcAft>
                <a:spcPct val="0"/>
              </a:spcAft>
              <a:buClrTx/>
              <a:buSzTx/>
              <a:buFont typeface="Arial" panose="020B0604020202020204" pitchFamily="34" charset="0"/>
              <a:buChar char="•"/>
              <a:tabLst>
                <a:tab pos="215900" algn="l"/>
              </a:tabLst>
            </a:pPr>
            <a:r>
              <a:rPr kumimoji="0" lang="en-GB"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121 men </a:t>
            </a:r>
            <a:r>
              <a:rPr kumimoji="0" lang="en-GB"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r>
              <a:rPr kumimoji="0" lang="en-GB"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40 women</a:t>
            </a:r>
            <a:r>
              <a:rPr kumimoji="0" lang="en-GB"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of the target communities were involved in the baseline survey and IWRM was used as a baseline tool.</a:t>
            </a:r>
            <a:endParaRPr lang="en-GB" altLang="en-US" dirty="0"/>
          </a:p>
          <a:p>
            <a:pPr marL="285750" marR="0" lvl="0" indent="-285750" algn="justLow" defTabSz="914400" rtl="0" eaLnBrk="0" fontAlgn="base" latinLnBrk="0" hangingPunct="0">
              <a:lnSpc>
                <a:spcPct val="100000"/>
              </a:lnSpc>
              <a:spcBef>
                <a:spcPct val="0"/>
              </a:spcBef>
              <a:spcAft>
                <a:spcPct val="0"/>
              </a:spcAft>
              <a:buClrTx/>
              <a:buSzTx/>
              <a:buFont typeface="Arial" panose="020B0604020202020204" pitchFamily="34" charset="0"/>
              <a:buChar char="•"/>
              <a:tabLst>
                <a:tab pos="215900" algn="l"/>
              </a:tabLst>
            </a:pPr>
            <a:r>
              <a:rPr kumimoji="0" lang="en-GB"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64 Govt. officials </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and</a:t>
            </a:r>
            <a:r>
              <a:rPr kumimoji="0" lang="en-GB"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8 representatives</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(women and men) from other projects/NGOs participated in the trust-building/interface events and baseline.</a:t>
            </a:r>
          </a:p>
          <a:p>
            <a:pPr marL="285750" marR="0" lvl="0" indent="-285750" algn="justLow" defTabSz="914400" rtl="0" eaLnBrk="0" fontAlgn="base" latinLnBrk="0" hangingPunct="0">
              <a:lnSpc>
                <a:spcPct val="100000"/>
              </a:lnSpc>
              <a:spcBef>
                <a:spcPct val="0"/>
              </a:spcBef>
              <a:spcAft>
                <a:spcPct val="0"/>
              </a:spcAft>
              <a:buClrTx/>
              <a:buSzTx/>
              <a:buFont typeface="Arial" panose="020B0604020202020204" pitchFamily="34" charset="0"/>
              <a:buChar char="•"/>
              <a:tabLst>
                <a:tab pos="215900" algn="l"/>
              </a:tabLst>
            </a:pPr>
            <a:r>
              <a:rPr kumimoji="0" lang="en-GB"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80 (men) community mediators</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were trained in mediation and negotiation skills (ADR).</a:t>
            </a:r>
            <a:endParaRPr lang="en-GB" altLang="en-US" dirty="0"/>
          </a:p>
          <a:p>
            <a:pPr marL="285750" marR="0" lvl="0" indent="-285750" algn="justLow" defTabSz="914400" rtl="0" eaLnBrk="0" fontAlgn="base" latinLnBrk="0" hangingPunct="0">
              <a:lnSpc>
                <a:spcPct val="100000"/>
              </a:lnSpc>
              <a:spcBef>
                <a:spcPct val="0"/>
              </a:spcBef>
              <a:spcAft>
                <a:spcPct val="0"/>
              </a:spcAft>
              <a:buClrTx/>
              <a:buSzTx/>
              <a:buFont typeface="Arial" panose="020B0604020202020204" pitchFamily="34" charset="0"/>
              <a:buChar char="•"/>
              <a:tabLst>
                <a:tab pos="215900" algn="l"/>
              </a:tabLst>
            </a:pPr>
            <a:r>
              <a:rPr kumimoji="0" lang="en-GB"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20 (women) mediators/social activists</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were trained in mediation and negotiation skills (ADR).</a:t>
            </a:r>
            <a:endParaRPr lang="en-GB" altLang="en-US" dirty="0"/>
          </a:p>
          <a:p>
            <a:pPr marL="285750" marR="0" lvl="0" indent="-285750" algn="justLow" defTabSz="914400" rtl="0" eaLnBrk="0" fontAlgn="base" latinLnBrk="0" hangingPunct="0">
              <a:lnSpc>
                <a:spcPct val="100000"/>
              </a:lnSpc>
              <a:spcBef>
                <a:spcPct val="0"/>
              </a:spcBef>
              <a:spcAft>
                <a:spcPct val="0"/>
              </a:spcAft>
              <a:buClrTx/>
              <a:buSzTx/>
              <a:buFont typeface="Arial" panose="020B0604020202020204" pitchFamily="34" charset="0"/>
              <a:buChar char="•"/>
              <a:tabLst>
                <a:tab pos="215900" algn="l"/>
              </a:tabLst>
            </a:pPr>
            <a:r>
              <a:rPr kumimoji="0" lang="en-GB" altLang="en-US"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8 IP staff</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(4 women and 4 men) were trained as master trainers in leadership management skills.</a:t>
            </a:r>
            <a:endParaRPr lang="en-GB" altLang="en-US" dirty="0"/>
          </a:p>
        </p:txBody>
      </p:sp>
      <p:pic>
        <p:nvPicPr>
          <p:cNvPr id="5" name="Picture 4">
            <a:extLst>
              <a:ext uri="{FF2B5EF4-FFF2-40B4-BE49-F238E27FC236}">
                <a16:creationId xmlns:a16="http://schemas.microsoft.com/office/drawing/2014/main" id="{23E251C2-B69A-E142-322F-D1F8C04C526D}"/>
              </a:ext>
            </a:extLst>
          </p:cNvPr>
          <p:cNvPicPr>
            <a:picLocks noChangeAspect="1"/>
          </p:cNvPicPr>
          <p:nvPr/>
        </p:nvPicPr>
        <p:blipFill>
          <a:blip r:embed="rId2"/>
          <a:stretch>
            <a:fillRect/>
          </a:stretch>
        </p:blipFill>
        <p:spPr>
          <a:xfrm>
            <a:off x="7422203" y="1056726"/>
            <a:ext cx="2130359" cy="2666913"/>
          </a:xfrm>
          <a:prstGeom prst="rect">
            <a:avLst/>
          </a:prstGeom>
        </p:spPr>
      </p:pic>
      <p:pic>
        <p:nvPicPr>
          <p:cNvPr id="7" name="Picture 6" descr="A group of people holding signs&#10;&#10;Description automatically generated">
            <a:extLst>
              <a:ext uri="{FF2B5EF4-FFF2-40B4-BE49-F238E27FC236}">
                <a16:creationId xmlns:a16="http://schemas.microsoft.com/office/drawing/2014/main" id="{A9C5A5CA-5CE3-C8FE-4B36-885CA6080FD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6828816" y="3891006"/>
            <a:ext cx="3317134" cy="2004421"/>
          </a:xfrm>
          <a:prstGeom prst="rect">
            <a:avLst/>
          </a:prstGeom>
        </p:spPr>
      </p:pic>
      <p:pic>
        <p:nvPicPr>
          <p:cNvPr id="4" name="Picture 3" descr="A blue and green logo&#10;&#10;Description automatically generated">
            <a:extLst>
              <a:ext uri="{FF2B5EF4-FFF2-40B4-BE49-F238E27FC236}">
                <a16:creationId xmlns:a16="http://schemas.microsoft.com/office/drawing/2014/main" id="{F7C0041D-DEE5-BA38-8888-57020C827A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029" b="98575" l="441" r="98825">
                        <a14:foregroundMark x1="832" y1="96837" x2="832" y2="96837"/>
                        <a14:foregroundMark x1="5825" y1="97238" x2="5825" y2="97238"/>
                        <a14:foregroundMark x1="9887" y1="98085" x2="9887" y2="98085"/>
                        <a14:foregroundMark x1="9887" y1="98085" x2="9887" y2="98085"/>
                        <a14:foregroundMark x1="11209" y1="97461" x2="11209" y2="97461"/>
                        <a14:foregroundMark x1="16642" y1="96971" x2="16642" y2="96971"/>
                        <a14:foregroundMark x1="20999" y1="97595" x2="20999" y2="97595"/>
                        <a14:foregroundMark x1="25012" y1="96615" x2="25012" y2="96615"/>
                        <a14:foregroundMark x1="24621" y1="95501" x2="24621" y2="95501"/>
                        <a14:foregroundMark x1="28292" y1="97728" x2="28292" y2="97728"/>
                        <a14:foregroundMark x1="31522" y1="97327" x2="31522" y2="97327"/>
                        <a14:foregroundMark x1="35977" y1="96615" x2="35977" y2="96615"/>
                        <a14:foregroundMark x1="39794" y1="98352" x2="39794" y2="98352"/>
                        <a14:foregroundMark x1="47381" y1="95991" x2="47381" y2="95991"/>
                        <a14:foregroundMark x1="51444" y1="98218" x2="51444" y2="98218"/>
                        <a14:foregroundMark x1="52912" y1="96615" x2="52912" y2="96615"/>
                        <a14:foregroundMark x1="57513" y1="98441" x2="57513" y2="98441"/>
                        <a14:foregroundMark x1="57513" y1="98441" x2="57513" y2="98441"/>
                        <a14:foregroundMark x1="58982" y1="96748" x2="58982" y2="96748"/>
                        <a14:foregroundMark x1="63583" y1="96125" x2="63583" y2="96125"/>
                        <a14:foregroundMark x1="68184" y1="97951" x2="68184" y2="97951"/>
                        <a14:foregroundMark x1="70925" y1="98085" x2="70925" y2="98085"/>
                        <a14:foregroundMark x1="74547" y1="97238" x2="74547" y2="97238"/>
                        <a14:foregroundMark x1="77533" y1="97238" x2="77533" y2="97238"/>
                        <a14:foregroundMark x1="83749" y1="97951" x2="83749" y2="97951"/>
                        <a14:foregroundMark x1="87567" y1="96837" x2="87567" y2="96837"/>
                        <a14:foregroundMark x1="92266" y1="96971" x2="92266" y2="96971"/>
                        <a14:foregroundMark x1="95937" y1="96748" x2="95937" y2="96748"/>
                        <a14:foregroundMark x1="98923" y1="96481" x2="98923" y2="96481"/>
                        <a14:foregroundMark x1="80372" y1="98575" x2="80372" y2="98575"/>
                        <a14:foregroundMark x1="41654" y1="97461" x2="41654" y2="97461"/>
                        <a14:foregroundMark x1="55898" y1="56570" x2="55898" y2="56570"/>
                        <a14:foregroundMark x1="47381" y1="53987" x2="47381" y2="53987"/>
                        <a14:foregroundMark x1="41801" y1="32472" x2="41801" y2="32472"/>
                        <a14:foregroundMark x1="16789" y1="33541" x2="16789" y2="33541"/>
                        <a14:foregroundMark x1="38718" y1="68909" x2="38718" y2="68909"/>
                        <a14:foregroundMark x1="43172" y1="71002" x2="43172" y2="71002"/>
                        <a14:foregroundMark x1="81204" y1="48953" x2="81204" y2="48953"/>
                        <a14:foregroundMark x1="79148" y1="29978" x2="79148" y2="29978"/>
                        <a14:foregroundMark x1="79442" y1="32205" x2="79442" y2="32205"/>
                        <a14:foregroundMark x1="78463" y1="30379" x2="78463" y2="30379"/>
                        <a14:foregroundMark x1="23005" y1="96837" x2="23005" y2="96837"/>
                        <a14:foregroundMark x1="64562" y1="43029" x2="64562" y2="43029"/>
                        <a14:foregroundMark x1="48018" y1="39332" x2="48018" y2="39332"/>
                        <a14:foregroundMark x1="52912" y1="3029" x2="52912" y2="3029"/>
                        <a14:foregroundMark x1="84973" y1="43029" x2="84973" y2="43029"/>
                        <a14:foregroundMark x1="84973" y1="43029" x2="84973" y2="43029"/>
                        <a14:foregroundMark x1="82673" y1="37639" x2="82673" y2="37639"/>
                        <a14:foregroundMark x1="79589" y1="32962" x2="79589" y2="32962"/>
                        <a14:foregroundMark x1="45472" y1="71492" x2="45472" y2="71492"/>
                        <a14:foregroundMark x1="77533" y1="65212" x2="77533" y2="65212"/>
                        <a14:foregroundMark x1="80519" y1="55724" x2="80519" y2="55724"/>
                        <a14:foregroundMark x1="80519" y1="55724" x2="80519" y2="55724"/>
                        <a14:foregroundMark x1="84190" y1="39109" x2="84190" y2="39109"/>
                        <a14:foregroundMark x1="84190" y1="39109" x2="84190" y2="39109"/>
                        <a14:foregroundMark x1="80127" y1="31849" x2="80127" y2="31849"/>
                        <a14:foregroundMark x1="80127" y1="31849" x2="80127" y2="31849"/>
                        <a14:foregroundMark x1="81204" y1="35145" x2="81204" y2="35145"/>
                        <a14:foregroundMark x1="82673" y1="45880" x2="82673" y2="45880"/>
                        <a14:foregroundMark x1="82526" y1="39955" x2="82526" y2="39955"/>
                        <a14:foregroundMark x1="80127" y1="58664" x2="80127" y2="58664"/>
                        <a14:foregroundMark x1="75771" y1="60668" x2="75771" y2="60668"/>
                        <a14:foregroundMark x1="72247" y1="64855" x2="72247" y2="64855"/>
                        <a14:foregroundMark x1="68331" y1="67038" x2="68331" y2="67038"/>
                      </a14:backgroundRemoval>
                    </a14:imgEffect>
                  </a14:imgLayer>
                </a14:imgProps>
              </a:ext>
              <a:ext uri="{28A0092B-C50C-407E-A947-70E740481C1C}">
                <a14:useLocalDpi xmlns:a14="http://schemas.microsoft.com/office/drawing/2010/main" val="0"/>
              </a:ext>
            </a:extLst>
          </a:blip>
          <a:stretch>
            <a:fillRect/>
          </a:stretch>
        </p:blipFill>
        <p:spPr>
          <a:xfrm>
            <a:off x="10642483" y="5488850"/>
            <a:ext cx="1283884" cy="1264330"/>
          </a:xfrm>
          <a:prstGeom prst="rect">
            <a:avLst/>
          </a:prstGeom>
        </p:spPr>
      </p:pic>
    </p:spTree>
    <p:extLst>
      <p:ext uri="{BB962C8B-B14F-4D97-AF65-F5344CB8AC3E}">
        <p14:creationId xmlns:p14="http://schemas.microsoft.com/office/powerpoint/2010/main" val="22238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72659-9896-F191-99C5-590C48545757}"/>
              </a:ext>
            </a:extLst>
          </p:cNvPr>
          <p:cNvSpPr>
            <a:spLocks noGrp="1"/>
          </p:cNvSpPr>
          <p:nvPr>
            <p:ph idx="1"/>
          </p:nvPr>
        </p:nvSpPr>
        <p:spPr>
          <a:xfrm>
            <a:off x="525717" y="568960"/>
            <a:ext cx="5936043" cy="5791199"/>
          </a:xfrm>
        </p:spPr>
        <p:txBody>
          <a:bodyPr/>
          <a:lstStyle/>
          <a:p>
            <a:pPr marL="285750" marR="0" lvl="0" indent="-285750" algn="justLow" defTabSz="914400" rtl="0" eaLnBrk="0" fontAlgn="base" latinLnBrk="0" hangingPunct="0">
              <a:lnSpc>
                <a:spcPct val="100000"/>
              </a:lnSpc>
              <a:spcBef>
                <a:spcPct val="0"/>
              </a:spcBef>
              <a:spcAft>
                <a:spcPct val="0"/>
              </a:spcAft>
              <a:buClrTx/>
              <a:buSzTx/>
              <a:buFont typeface="Arial" panose="020B0604020202020204" pitchFamily="34" charset="0"/>
              <a:buChar char="•"/>
              <a:tabLst>
                <a:tab pos="215900" algn="l"/>
              </a:tabLst>
            </a:pPr>
            <a:r>
              <a:rPr kumimoji="0" lang="en-GB"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500 men </a:t>
            </a:r>
            <a:r>
              <a:rPr kumimoji="0" lang="en-GB"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r>
              <a:rPr kumimoji="0" lang="en-GB"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503 women</a:t>
            </a:r>
            <a:r>
              <a:rPr kumimoji="0" lang="en-GB"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were trained in leadership management skills through 15 two-day training events in the four districts. </a:t>
            </a:r>
            <a:endParaRPr lang="en-GB" altLang="en-US" dirty="0"/>
          </a:p>
          <a:p>
            <a:pPr marL="285750" marR="0" lvl="0" indent="-285750" algn="justLow" defTabSz="914400" rtl="0" eaLnBrk="0" fontAlgn="base" latinLnBrk="0" hangingPunct="0">
              <a:lnSpc>
                <a:spcPct val="100000"/>
              </a:lnSpc>
              <a:spcBef>
                <a:spcPct val="0"/>
              </a:spcBef>
              <a:spcAft>
                <a:spcPct val="0"/>
              </a:spcAft>
              <a:buClrTx/>
              <a:buSzTx/>
              <a:buFont typeface="Arial" panose="020B0604020202020204" pitchFamily="34" charset="0"/>
              <a:buChar char="•"/>
              <a:tabLst>
                <a:tab pos="215900" algn="l"/>
              </a:tabLst>
            </a:pPr>
            <a:r>
              <a:rPr kumimoji="0" lang="en-GB"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2,533 boy players</a:t>
            </a:r>
            <a:r>
              <a:rPr kumimoji="0" lang="en-GB"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and </a:t>
            </a:r>
            <a:r>
              <a:rPr kumimoji="0" lang="en-GB"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360 girl players</a:t>
            </a:r>
            <a:r>
              <a:rPr kumimoji="0" lang="en-GB"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participated in 11 (9 men and 2 women) sports events.</a:t>
            </a:r>
            <a:endParaRPr lang="en-GB" altLang="en-US" dirty="0"/>
          </a:p>
          <a:p>
            <a:pPr marL="285750" marR="0" lvl="0" indent="-285750" algn="justLow" defTabSz="914400" rtl="0" eaLnBrk="0" fontAlgn="base" latinLnBrk="0" hangingPunct="0">
              <a:lnSpc>
                <a:spcPct val="100000"/>
              </a:lnSpc>
              <a:spcBef>
                <a:spcPct val="0"/>
              </a:spcBef>
              <a:spcAft>
                <a:spcPct val="0"/>
              </a:spcAft>
              <a:buClrTx/>
              <a:buSzTx/>
              <a:buFont typeface="Arial" panose="020B0604020202020204" pitchFamily="34" charset="0"/>
              <a:buChar char="•"/>
              <a:tabLst>
                <a:tab pos="215900" algn="l"/>
              </a:tabLst>
            </a:pPr>
            <a:r>
              <a:rPr lang="en-GB" altLang="en-US" b="1" dirty="0">
                <a:solidFill>
                  <a:srgbClr val="000000"/>
                </a:solidFill>
                <a:latin typeface="Calibri" panose="020F0502020204030204" pitchFamily="34" charset="0"/>
                <a:ea typeface="Calibri" panose="020F0502020204030204" pitchFamily="34" charset="0"/>
                <a:cs typeface="Calibri" panose="020F0502020204030204" pitchFamily="34" charset="0"/>
              </a:rPr>
              <a:t>40</a:t>
            </a:r>
            <a:r>
              <a:rPr kumimoji="0" lang="en-GB"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,000 plus spectators</a:t>
            </a:r>
            <a:r>
              <a:rPr kumimoji="0" lang="en-GB"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attended the sports events.</a:t>
            </a:r>
            <a:endParaRPr lang="en-GB" altLang="en-US" dirty="0"/>
          </a:p>
          <a:p>
            <a:pPr marL="285750" marR="0" lvl="0" indent="-285750" algn="justLow" defTabSz="914400" rtl="0" eaLnBrk="0" fontAlgn="base" latinLnBrk="0" hangingPunct="0">
              <a:lnSpc>
                <a:spcPct val="100000"/>
              </a:lnSpc>
              <a:spcBef>
                <a:spcPct val="0"/>
              </a:spcBef>
              <a:spcAft>
                <a:spcPct val="0"/>
              </a:spcAft>
              <a:buClrTx/>
              <a:buSzTx/>
              <a:buFont typeface="Arial" panose="020B0604020202020204" pitchFamily="34" charset="0"/>
              <a:buChar char="•"/>
              <a:tabLst>
                <a:tab pos="215900" algn="l"/>
              </a:tabLst>
            </a:pPr>
            <a:r>
              <a:rPr kumimoji="0" lang="en-GB"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162 poets (154 men and 8 women)</a:t>
            </a:r>
            <a:r>
              <a:rPr kumimoji="0" lang="en-GB"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participated in 6 poetic symposiums for peace.</a:t>
            </a:r>
            <a:endParaRPr lang="en-GB" altLang="en-US" dirty="0"/>
          </a:p>
          <a:p>
            <a:pPr marL="285750" marR="0" lvl="0" indent="-285750" algn="justLow" defTabSz="914400" rtl="0" eaLnBrk="0" fontAlgn="base" latinLnBrk="0" hangingPunct="0">
              <a:lnSpc>
                <a:spcPct val="100000"/>
              </a:lnSpc>
              <a:spcBef>
                <a:spcPct val="0"/>
              </a:spcBef>
              <a:spcAft>
                <a:spcPct val="0"/>
              </a:spcAft>
              <a:buClrTx/>
              <a:buSzTx/>
              <a:buFont typeface="Arial" panose="020B0604020202020204" pitchFamily="34" charset="0"/>
              <a:buChar char="•"/>
              <a:tabLst>
                <a:tab pos="215900" algn="l"/>
              </a:tabLst>
            </a:pPr>
            <a:r>
              <a:rPr kumimoji="0" lang="en-GB" altLang="en-US"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2,080 plus (2,000 men and 80 women) audiences</a:t>
            </a:r>
            <a:r>
              <a:rPr kumimoji="0" lang="en-GB" altLang="en-US"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attended the poetic symposia/cultural events.</a:t>
            </a:r>
            <a:endParaRPr kumimoji="0" lang="en-GB" altLang="en-US" b="0" i="0" u="none" strike="noStrike" cap="none" normalizeH="0" baseline="0" dirty="0">
              <a:ln>
                <a:noFill/>
              </a:ln>
              <a:solidFill>
                <a:schemeClr val="tx1"/>
              </a:solidFill>
              <a:effectLst/>
            </a:endParaRPr>
          </a:p>
          <a:p>
            <a:endParaRPr lang="en-US" dirty="0"/>
          </a:p>
        </p:txBody>
      </p:sp>
      <p:pic>
        <p:nvPicPr>
          <p:cNvPr id="5" name="Picture 4" descr="A group of people sitting in a row&#10;&#10;Description automatically generated">
            <a:extLst>
              <a:ext uri="{FF2B5EF4-FFF2-40B4-BE49-F238E27FC236}">
                <a16:creationId xmlns:a16="http://schemas.microsoft.com/office/drawing/2014/main" id="{C81CDDE0-7F04-C1CD-657E-48D87B57E6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0417" y="909286"/>
            <a:ext cx="3921851" cy="2597589"/>
          </a:xfrm>
          <a:prstGeom prst="rect">
            <a:avLst/>
          </a:prstGeom>
        </p:spPr>
      </p:pic>
      <p:pic>
        <p:nvPicPr>
          <p:cNvPr id="6" name="Picture 5">
            <a:extLst>
              <a:ext uri="{FF2B5EF4-FFF2-40B4-BE49-F238E27FC236}">
                <a16:creationId xmlns:a16="http://schemas.microsoft.com/office/drawing/2014/main" id="{A87A18A2-0D9B-0A7A-A1F2-137C801261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41269" y="3680576"/>
            <a:ext cx="4099311" cy="242691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pic>
        <p:nvPicPr>
          <p:cNvPr id="7" name="Picture 6" descr="A large group of people sitting on the ground&#10;&#10;Description automatically generated with low confidence">
            <a:extLst>
              <a:ext uri="{FF2B5EF4-FFF2-40B4-BE49-F238E27FC236}">
                <a16:creationId xmlns:a16="http://schemas.microsoft.com/office/drawing/2014/main" id="{02681B07-1759-48D3-2937-936B857FA1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2987" y="3784960"/>
            <a:ext cx="4813847" cy="2489659"/>
          </a:xfrm>
          <a:prstGeom prst="rect">
            <a:avLst/>
          </a:prstGeom>
        </p:spPr>
      </p:pic>
      <p:pic>
        <p:nvPicPr>
          <p:cNvPr id="2" name="Picture 1" descr="A blue and green logo&#10;&#10;Description automatically generated">
            <a:extLst>
              <a:ext uri="{FF2B5EF4-FFF2-40B4-BE49-F238E27FC236}">
                <a16:creationId xmlns:a16="http://schemas.microsoft.com/office/drawing/2014/main" id="{23017EAF-BF84-F812-D2E9-A067FCC320E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029" b="98575" l="441" r="98825">
                        <a14:foregroundMark x1="832" y1="96837" x2="832" y2="96837"/>
                        <a14:foregroundMark x1="5825" y1="97238" x2="5825" y2="97238"/>
                        <a14:foregroundMark x1="9887" y1="98085" x2="9887" y2="98085"/>
                        <a14:foregroundMark x1="9887" y1="98085" x2="9887" y2="98085"/>
                        <a14:foregroundMark x1="11209" y1="97461" x2="11209" y2="97461"/>
                        <a14:foregroundMark x1="16642" y1="96971" x2="16642" y2="96971"/>
                        <a14:foregroundMark x1="20999" y1="97595" x2="20999" y2="97595"/>
                        <a14:foregroundMark x1="25012" y1="96615" x2="25012" y2="96615"/>
                        <a14:foregroundMark x1="24621" y1="95501" x2="24621" y2="95501"/>
                        <a14:foregroundMark x1="28292" y1="97728" x2="28292" y2="97728"/>
                        <a14:foregroundMark x1="31522" y1="97327" x2="31522" y2="97327"/>
                        <a14:foregroundMark x1="35977" y1="96615" x2="35977" y2="96615"/>
                        <a14:foregroundMark x1="39794" y1="98352" x2="39794" y2="98352"/>
                        <a14:foregroundMark x1="47381" y1="95991" x2="47381" y2="95991"/>
                        <a14:foregroundMark x1="51444" y1="98218" x2="51444" y2="98218"/>
                        <a14:foregroundMark x1="52912" y1="96615" x2="52912" y2="96615"/>
                        <a14:foregroundMark x1="57513" y1="98441" x2="57513" y2="98441"/>
                        <a14:foregroundMark x1="57513" y1="98441" x2="57513" y2="98441"/>
                        <a14:foregroundMark x1="58982" y1="96748" x2="58982" y2="96748"/>
                        <a14:foregroundMark x1="63583" y1="96125" x2="63583" y2="96125"/>
                        <a14:foregroundMark x1="68184" y1="97951" x2="68184" y2="97951"/>
                        <a14:foregroundMark x1="70925" y1="98085" x2="70925" y2="98085"/>
                        <a14:foregroundMark x1="74547" y1="97238" x2="74547" y2="97238"/>
                        <a14:foregroundMark x1="77533" y1="97238" x2="77533" y2="97238"/>
                        <a14:foregroundMark x1="83749" y1="97951" x2="83749" y2="97951"/>
                        <a14:foregroundMark x1="87567" y1="96837" x2="87567" y2="96837"/>
                        <a14:foregroundMark x1="92266" y1="96971" x2="92266" y2="96971"/>
                        <a14:foregroundMark x1="95937" y1="96748" x2="95937" y2="96748"/>
                        <a14:foregroundMark x1="98923" y1="96481" x2="98923" y2="96481"/>
                        <a14:foregroundMark x1="80372" y1="98575" x2="80372" y2="98575"/>
                        <a14:foregroundMark x1="41654" y1="97461" x2="41654" y2="97461"/>
                        <a14:foregroundMark x1="55898" y1="56570" x2="55898" y2="56570"/>
                        <a14:foregroundMark x1="47381" y1="53987" x2="47381" y2="53987"/>
                        <a14:foregroundMark x1="41801" y1="32472" x2="41801" y2="32472"/>
                        <a14:foregroundMark x1="16789" y1="33541" x2="16789" y2="33541"/>
                        <a14:foregroundMark x1="38718" y1="68909" x2="38718" y2="68909"/>
                        <a14:foregroundMark x1="43172" y1="71002" x2="43172" y2="71002"/>
                        <a14:foregroundMark x1="81204" y1="48953" x2="81204" y2="48953"/>
                        <a14:foregroundMark x1="79148" y1="29978" x2="79148" y2="29978"/>
                        <a14:foregroundMark x1="79442" y1="32205" x2="79442" y2="32205"/>
                        <a14:foregroundMark x1="78463" y1="30379" x2="78463" y2="30379"/>
                        <a14:foregroundMark x1="23005" y1="96837" x2="23005" y2="96837"/>
                        <a14:foregroundMark x1="64562" y1="43029" x2="64562" y2="43029"/>
                        <a14:foregroundMark x1="48018" y1="39332" x2="48018" y2="39332"/>
                        <a14:foregroundMark x1="52912" y1="3029" x2="52912" y2="3029"/>
                        <a14:foregroundMark x1="84973" y1="43029" x2="84973" y2="43029"/>
                        <a14:foregroundMark x1="84973" y1="43029" x2="84973" y2="43029"/>
                        <a14:foregroundMark x1="82673" y1="37639" x2="82673" y2="37639"/>
                        <a14:foregroundMark x1="79589" y1="32962" x2="79589" y2="32962"/>
                        <a14:foregroundMark x1="45472" y1="71492" x2="45472" y2="71492"/>
                        <a14:foregroundMark x1="77533" y1="65212" x2="77533" y2="65212"/>
                        <a14:foregroundMark x1="80519" y1="55724" x2="80519" y2="55724"/>
                        <a14:foregroundMark x1="80519" y1="55724" x2="80519" y2="55724"/>
                        <a14:foregroundMark x1="84190" y1="39109" x2="84190" y2="39109"/>
                        <a14:foregroundMark x1="84190" y1="39109" x2="84190" y2="39109"/>
                        <a14:foregroundMark x1="80127" y1="31849" x2="80127" y2="31849"/>
                        <a14:foregroundMark x1="80127" y1="31849" x2="80127" y2="31849"/>
                        <a14:foregroundMark x1="81204" y1="35145" x2="81204" y2="35145"/>
                        <a14:foregroundMark x1="82673" y1="45880" x2="82673" y2="45880"/>
                        <a14:foregroundMark x1="82526" y1="39955" x2="82526" y2="39955"/>
                        <a14:foregroundMark x1="80127" y1="58664" x2="80127" y2="58664"/>
                        <a14:foregroundMark x1="75771" y1="60668" x2="75771" y2="60668"/>
                        <a14:foregroundMark x1="72247" y1="64855" x2="72247" y2="64855"/>
                        <a14:foregroundMark x1="68331" y1="67038" x2="68331" y2="67038"/>
                      </a14:backgroundRemoval>
                    </a14:imgEffect>
                  </a14:imgLayer>
                </a14:imgProps>
              </a:ext>
              <a:ext uri="{28A0092B-C50C-407E-A947-70E740481C1C}">
                <a14:useLocalDpi xmlns:a14="http://schemas.microsoft.com/office/drawing/2010/main" val="0"/>
              </a:ext>
            </a:extLst>
          </a:blip>
          <a:stretch>
            <a:fillRect/>
          </a:stretch>
        </p:blipFill>
        <p:spPr>
          <a:xfrm>
            <a:off x="10937818" y="5790905"/>
            <a:ext cx="982390" cy="967428"/>
          </a:xfrm>
          <a:prstGeom prst="rect">
            <a:avLst/>
          </a:prstGeom>
        </p:spPr>
      </p:pic>
    </p:spTree>
    <p:extLst>
      <p:ext uri="{BB962C8B-B14F-4D97-AF65-F5344CB8AC3E}">
        <p14:creationId xmlns:p14="http://schemas.microsoft.com/office/powerpoint/2010/main" val="182125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4" name="Freeform: Shape 9">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2" name="Group 11">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65" name="Freeform: Shape 12">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66"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20">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8"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6"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1" name="Rectangle 30">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9" name="Freeform: Shape 32">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70"/>
            <a:ext cx="3129498" cy="888208"/>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0" name="Group 69">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701611" y="285553"/>
            <a:ext cx="886141" cy="802496"/>
            <a:chOff x="10948005" y="3272152"/>
            <a:chExt cx="868640" cy="786648"/>
          </a:xfrm>
          <a:solidFill>
            <a:schemeClr val="accent1"/>
          </a:solidFill>
        </p:grpSpPr>
        <p:sp>
          <p:nvSpPr>
            <p:cNvPr id="71" name="Freeform: Shape 35">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37" name="Freeform: Shape 36">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2" name="Freeform: Shape 37">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3"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74"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75"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76" name="Freeform: Shape 41">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78"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79"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80"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81"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82"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83"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7" name="Content Placeholder 6">
            <a:extLst>
              <a:ext uri="{FF2B5EF4-FFF2-40B4-BE49-F238E27FC236}">
                <a16:creationId xmlns:a16="http://schemas.microsoft.com/office/drawing/2014/main" id="{1E8FC659-8EBA-81E9-178E-249BCCA8635C}"/>
              </a:ext>
            </a:extLst>
          </p:cNvPr>
          <p:cNvSpPr>
            <a:spLocks noGrp="1"/>
          </p:cNvSpPr>
          <p:nvPr>
            <p:ph idx="1"/>
          </p:nvPr>
        </p:nvSpPr>
        <p:spPr>
          <a:xfrm>
            <a:off x="525717" y="1085090"/>
            <a:ext cx="6200203" cy="5274307"/>
          </a:xfrm>
        </p:spPr>
        <p:txBody>
          <a:bodyPr>
            <a:normAutofit fontScale="92500" lnSpcReduction="20000"/>
          </a:bodyPr>
          <a:lstStyle/>
          <a:p>
            <a:pPr marL="342900" lvl="0" indent="-342900" algn="just" rtl="0">
              <a:lnSpc>
                <a:spcPct val="107000"/>
              </a:lnSpc>
              <a:buFont typeface="Arial" panose="020B0604020202020204" pitchFamily="34" charset="0"/>
              <a:buChar char="•"/>
              <a:tabLst>
                <a:tab pos="215900" algn="l"/>
              </a:tabLst>
            </a:pPr>
            <a:r>
              <a:rPr lang="en-GB" sz="2000" b="1" dirty="0">
                <a:effectLst/>
                <a:latin typeface="Calibri" panose="020F0502020204030204" pitchFamily="34" charset="0"/>
                <a:ea typeface="Calibri" panose="020F0502020204030204" pitchFamily="34" charset="0"/>
                <a:cs typeface="Calibri" panose="020F0502020204030204" pitchFamily="34" charset="0"/>
              </a:rPr>
              <a:t>80 men</a:t>
            </a:r>
            <a:r>
              <a:rPr lang="en-GB" sz="2000" dirty="0">
                <a:effectLst/>
                <a:latin typeface="Calibri" panose="020F0502020204030204" pitchFamily="34" charset="0"/>
                <a:ea typeface="Calibri" panose="020F0502020204030204" pitchFamily="34" charset="0"/>
                <a:cs typeface="Calibri" panose="020F0502020204030204" pitchFamily="34" charset="0"/>
              </a:rPr>
              <a:t> and </a:t>
            </a:r>
            <a:r>
              <a:rPr lang="en-GB" sz="2000" b="1" dirty="0">
                <a:effectLst/>
                <a:latin typeface="Calibri" panose="020F0502020204030204" pitchFamily="34" charset="0"/>
                <a:ea typeface="Calibri" panose="020F0502020204030204" pitchFamily="34" charset="0"/>
                <a:cs typeface="Calibri" panose="020F0502020204030204" pitchFamily="34" charset="0"/>
              </a:rPr>
              <a:t>20 women</a:t>
            </a:r>
            <a:r>
              <a:rPr lang="en-GB" sz="2000" dirty="0">
                <a:effectLst/>
                <a:latin typeface="Calibri" panose="020F0502020204030204" pitchFamily="34" charset="0"/>
                <a:ea typeface="Calibri" panose="020F0502020204030204" pitchFamily="34" charset="0"/>
                <a:cs typeface="Calibri" panose="020F0502020204030204" pitchFamily="34" charset="0"/>
              </a:rPr>
              <a:t> mediators</a:t>
            </a:r>
            <a:r>
              <a:rPr lang="en-GB" sz="2000" b="1" dirty="0">
                <a:effectLst/>
                <a:latin typeface="Calibri" panose="020F0502020204030204" pitchFamily="34" charset="0"/>
                <a:ea typeface="Calibri" panose="020F0502020204030204" pitchFamily="34" charset="0"/>
                <a:cs typeface="Calibri" panose="020F0502020204030204" pitchFamily="34" charset="0"/>
              </a:rPr>
              <a:t>, 60 representatives</a:t>
            </a:r>
            <a:r>
              <a:rPr lang="en-GB" sz="2000" dirty="0">
                <a:effectLst/>
                <a:latin typeface="Calibri" panose="020F0502020204030204" pitchFamily="34" charset="0"/>
                <a:ea typeface="Calibri" panose="020F0502020204030204" pitchFamily="34" charset="0"/>
                <a:cs typeface="Calibri" panose="020F0502020204030204" pitchFamily="34" charset="0"/>
              </a:rPr>
              <a:t> of different stakeholders also participated in the mediators’ convention.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Arial" panose="020B0604020202020204" pitchFamily="34" charset="0"/>
              <a:buChar char="•"/>
              <a:tabLst>
                <a:tab pos="215900" algn="l"/>
              </a:tabLst>
            </a:pPr>
            <a:r>
              <a:rPr lang="en-GB" sz="2000" b="1" dirty="0">
                <a:effectLst/>
                <a:latin typeface="Calibri" panose="020F0502020204030204" pitchFamily="34" charset="0"/>
                <a:ea typeface="Calibri" panose="020F0502020204030204" pitchFamily="34" charset="0"/>
                <a:cs typeface="Calibri" panose="020F0502020204030204" pitchFamily="34" charset="0"/>
              </a:rPr>
              <a:t>40 engineering students/young graduates</a:t>
            </a:r>
            <a:r>
              <a:rPr lang="en-GB" sz="2000" dirty="0">
                <a:effectLst/>
                <a:latin typeface="Calibri" panose="020F0502020204030204" pitchFamily="34" charset="0"/>
                <a:ea typeface="Calibri" panose="020F0502020204030204" pitchFamily="34" charset="0"/>
                <a:cs typeface="Calibri" panose="020F0502020204030204" pitchFamily="34" charset="0"/>
              </a:rPr>
              <a:t> from the partner districts were sponsored to participate in 2 online ‘International Conferences on Recent Advances in Civil and Earthquake Engineering, organized by the University of Engineering &amp; Technology, Peshawar in collaboration with LWD.</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Arial" panose="020B0604020202020204" pitchFamily="34" charset="0"/>
              <a:buChar char="•"/>
              <a:tabLst>
                <a:tab pos="215900" algn="l"/>
              </a:tabLst>
            </a:pPr>
            <a:r>
              <a:rPr lang="en-GB" sz="2000" dirty="0">
                <a:effectLst/>
                <a:latin typeface="Calibri" panose="020F0502020204030204" pitchFamily="34" charset="0"/>
                <a:ea typeface="Calibri" panose="020F0502020204030204" pitchFamily="34" charset="0"/>
                <a:cs typeface="Calibri" panose="020F0502020204030204" pitchFamily="34" charset="0"/>
              </a:rPr>
              <a:t>The project has conducted two exposure visits, in the first case, </a:t>
            </a:r>
            <a:r>
              <a:rPr lang="en-GB" sz="2000" b="1" dirty="0">
                <a:effectLst/>
                <a:latin typeface="Calibri" panose="020F0502020204030204" pitchFamily="34" charset="0"/>
                <a:ea typeface="Calibri" panose="020F0502020204030204" pitchFamily="34" charset="0"/>
                <a:cs typeface="Calibri" panose="020F0502020204030204" pitchFamily="34" charset="0"/>
              </a:rPr>
              <a:t>7 boys</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b="1" dirty="0">
                <a:effectLst/>
                <a:latin typeface="Calibri" panose="020F0502020204030204" pitchFamily="34" charset="0"/>
                <a:ea typeface="Calibri" panose="020F0502020204030204" pitchFamily="34" charset="0"/>
                <a:cs typeface="Calibri" panose="020F0502020204030204" pitchFamily="34" charset="0"/>
              </a:rPr>
              <a:t>7 girls’ students,</a:t>
            </a:r>
            <a:r>
              <a:rPr lang="en-GB" sz="2000" dirty="0">
                <a:effectLst/>
                <a:latin typeface="Calibri" panose="020F0502020204030204" pitchFamily="34" charset="0"/>
                <a:ea typeface="Calibri" panose="020F0502020204030204" pitchFamily="34" charset="0"/>
                <a:cs typeface="Calibri" panose="020F0502020204030204" pitchFamily="34" charset="0"/>
              </a:rPr>
              <a:t> 2 women, and 4 men teachers visited different education institutions organizations, and cultural heritage in Gilgit Baltistan.</a:t>
            </a:r>
          </a:p>
          <a:p>
            <a:pPr marL="342900" lvl="0" indent="-342900" algn="just">
              <a:lnSpc>
                <a:spcPct val="107000"/>
              </a:lnSpc>
              <a:buFont typeface="Arial" panose="020B0604020202020204" pitchFamily="34" charset="0"/>
              <a:buChar char="•"/>
              <a:tabLst>
                <a:tab pos="215900" algn="l"/>
              </a:tabLst>
            </a:pPr>
            <a:r>
              <a:rPr lang="en-US" sz="2000" dirty="0">
                <a:effectLst/>
                <a:latin typeface="Calibri" panose="020F0502020204030204" pitchFamily="34" charset="0"/>
                <a:ea typeface="Calibri" panose="020F0502020204030204" pitchFamily="34" charset="0"/>
                <a:cs typeface="Calibri" panose="020F0502020204030204" pitchFamily="34" charset="0"/>
              </a:rPr>
              <a:t>In the second case, the </a:t>
            </a:r>
            <a:r>
              <a:rPr lang="en-US" sz="2000" b="1" dirty="0">
                <a:effectLst/>
                <a:latin typeface="Calibri" panose="020F0502020204030204" pitchFamily="34" charset="0"/>
                <a:ea typeface="Calibri" panose="020F0502020204030204" pitchFamily="34" charset="0"/>
                <a:cs typeface="Calibri" panose="020F0502020204030204" pitchFamily="34" charset="0"/>
              </a:rPr>
              <a:t>20 young students and 4 teachers </a:t>
            </a:r>
            <a:r>
              <a:rPr lang="en-US" sz="2000" dirty="0">
                <a:effectLst/>
                <a:latin typeface="Calibri" panose="020F0502020204030204" pitchFamily="34" charset="0"/>
                <a:ea typeface="Calibri" panose="020F0502020204030204" pitchFamily="34" charset="0"/>
                <a:cs typeface="Calibri" panose="020F0502020204030204" pitchFamily="34" charset="0"/>
              </a:rPr>
              <a:t>(men and women) </a:t>
            </a:r>
            <a:r>
              <a:rPr lang="en-US" sz="2000" dirty="0">
                <a:effectLst/>
                <a:latin typeface="Calibri" panose="020F0502020204030204" pitchFamily="34" charset="0"/>
                <a:ea typeface="Calibri" panose="020F0502020204030204" pitchFamily="34" charset="0"/>
                <a:cs typeface="Arial" panose="020B0604020202020204" pitchFamily="34" charset="0"/>
              </a:rPr>
              <a:t>visited different academic, cultural, and historical places in Sindh i.e., skills development centers, career counseling, and business incubation centers. </a:t>
            </a:r>
          </a:p>
          <a:p>
            <a:endParaRPr lang="en-US" dirty="0"/>
          </a:p>
        </p:txBody>
      </p:sp>
      <p:pic>
        <p:nvPicPr>
          <p:cNvPr id="8" name="Picture 7">
            <a:extLst>
              <a:ext uri="{FF2B5EF4-FFF2-40B4-BE49-F238E27FC236}">
                <a16:creationId xmlns:a16="http://schemas.microsoft.com/office/drawing/2014/main" id="{88B5B257-153D-C725-6A6A-C0B46CAC0CB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7023166" y="1000703"/>
            <a:ext cx="4579310" cy="3007396"/>
          </a:xfrm>
          <a:prstGeom prst="rect">
            <a:avLst/>
          </a:prstGeom>
        </p:spPr>
      </p:pic>
      <p:pic>
        <p:nvPicPr>
          <p:cNvPr id="2" name="Picture 1" descr="A blue and green logo&#10;&#10;Description automatically generated">
            <a:extLst>
              <a:ext uri="{FF2B5EF4-FFF2-40B4-BE49-F238E27FC236}">
                <a16:creationId xmlns:a16="http://schemas.microsoft.com/office/drawing/2014/main" id="{74F6F816-BF77-E276-D69E-7F6E6703F3A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029" b="98575" l="441" r="98825">
                        <a14:foregroundMark x1="832" y1="96837" x2="832" y2="96837"/>
                        <a14:foregroundMark x1="5825" y1="97238" x2="5825" y2="97238"/>
                        <a14:foregroundMark x1="9887" y1="98085" x2="9887" y2="98085"/>
                        <a14:foregroundMark x1="9887" y1="98085" x2="9887" y2="98085"/>
                        <a14:foregroundMark x1="11209" y1="97461" x2="11209" y2="97461"/>
                        <a14:foregroundMark x1="16642" y1="96971" x2="16642" y2="96971"/>
                        <a14:foregroundMark x1="20999" y1="97595" x2="20999" y2="97595"/>
                        <a14:foregroundMark x1="25012" y1="96615" x2="25012" y2="96615"/>
                        <a14:foregroundMark x1="24621" y1="95501" x2="24621" y2="95501"/>
                        <a14:foregroundMark x1="28292" y1="97728" x2="28292" y2="97728"/>
                        <a14:foregroundMark x1="31522" y1="97327" x2="31522" y2="97327"/>
                        <a14:foregroundMark x1="35977" y1="96615" x2="35977" y2="96615"/>
                        <a14:foregroundMark x1="39794" y1="98352" x2="39794" y2="98352"/>
                        <a14:foregroundMark x1="47381" y1="95991" x2="47381" y2="95991"/>
                        <a14:foregroundMark x1="51444" y1="98218" x2="51444" y2="98218"/>
                        <a14:foregroundMark x1="52912" y1="96615" x2="52912" y2="96615"/>
                        <a14:foregroundMark x1="57513" y1="98441" x2="57513" y2="98441"/>
                        <a14:foregroundMark x1="57513" y1="98441" x2="57513" y2="98441"/>
                        <a14:foregroundMark x1="58982" y1="96748" x2="58982" y2="96748"/>
                        <a14:foregroundMark x1="63583" y1="96125" x2="63583" y2="96125"/>
                        <a14:foregroundMark x1="68184" y1="97951" x2="68184" y2="97951"/>
                        <a14:foregroundMark x1="70925" y1="98085" x2="70925" y2="98085"/>
                        <a14:foregroundMark x1="74547" y1="97238" x2="74547" y2="97238"/>
                        <a14:foregroundMark x1="77533" y1="97238" x2="77533" y2="97238"/>
                        <a14:foregroundMark x1="83749" y1="97951" x2="83749" y2="97951"/>
                        <a14:foregroundMark x1="87567" y1="96837" x2="87567" y2="96837"/>
                        <a14:foregroundMark x1="92266" y1="96971" x2="92266" y2="96971"/>
                        <a14:foregroundMark x1="95937" y1="96748" x2="95937" y2="96748"/>
                        <a14:foregroundMark x1="98923" y1="96481" x2="98923" y2="96481"/>
                        <a14:foregroundMark x1="80372" y1="98575" x2="80372" y2="98575"/>
                        <a14:foregroundMark x1="41654" y1="97461" x2="41654" y2="97461"/>
                        <a14:foregroundMark x1="55898" y1="56570" x2="55898" y2="56570"/>
                        <a14:foregroundMark x1="47381" y1="53987" x2="47381" y2="53987"/>
                        <a14:foregroundMark x1="41801" y1="32472" x2="41801" y2="32472"/>
                        <a14:foregroundMark x1="16789" y1="33541" x2="16789" y2="33541"/>
                        <a14:foregroundMark x1="38718" y1="68909" x2="38718" y2="68909"/>
                        <a14:foregroundMark x1="43172" y1="71002" x2="43172" y2="71002"/>
                        <a14:foregroundMark x1="81204" y1="48953" x2="81204" y2="48953"/>
                        <a14:foregroundMark x1="79148" y1="29978" x2="79148" y2="29978"/>
                        <a14:foregroundMark x1="79442" y1="32205" x2="79442" y2="32205"/>
                        <a14:foregroundMark x1="78463" y1="30379" x2="78463" y2="30379"/>
                        <a14:foregroundMark x1="23005" y1="96837" x2="23005" y2="96837"/>
                        <a14:foregroundMark x1="64562" y1="43029" x2="64562" y2="43029"/>
                        <a14:foregroundMark x1="48018" y1="39332" x2="48018" y2="39332"/>
                        <a14:foregroundMark x1="52912" y1="3029" x2="52912" y2="3029"/>
                        <a14:foregroundMark x1="84973" y1="43029" x2="84973" y2="43029"/>
                        <a14:foregroundMark x1="84973" y1="43029" x2="84973" y2="43029"/>
                        <a14:foregroundMark x1="82673" y1="37639" x2="82673" y2="37639"/>
                        <a14:foregroundMark x1="79589" y1="32962" x2="79589" y2="32962"/>
                        <a14:foregroundMark x1="45472" y1="71492" x2="45472" y2="71492"/>
                        <a14:foregroundMark x1="77533" y1="65212" x2="77533" y2="65212"/>
                        <a14:foregroundMark x1="80519" y1="55724" x2="80519" y2="55724"/>
                        <a14:foregroundMark x1="80519" y1="55724" x2="80519" y2="55724"/>
                        <a14:foregroundMark x1="84190" y1="39109" x2="84190" y2="39109"/>
                        <a14:foregroundMark x1="84190" y1="39109" x2="84190" y2="39109"/>
                        <a14:foregroundMark x1="80127" y1="31849" x2="80127" y2="31849"/>
                        <a14:foregroundMark x1="80127" y1="31849" x2="80127" y2="31849"/>
                        <a14:foregroundMark x1="81204" y1="35145" x2="81204" y2="35145"/>
                        <a14:foregroundMark x1="82673" y1="45880" x2="82673" y2="45880"/>
                        <a14:foregroundMark x1="82526" y1="39955" x2="82526" y2="39955"/>
                        <a14:foregroundMark x1="80127" y1="58664" x2="80127" y2="58664"/>
                        <a14:foregroundMark x1="75771" y1="60668" x2="75771" y2="60668"/>
                        <a14:foregroundMark x1="72247" y1="64855" x2="72247" y2="64855"/>
                        <a14:foregroundMark x1="68331" y1="67038" x2="68331" y2="67038"/>
                      </a14:backgroundRemoval>
                    </a14:imgEffect>
                  </a14:imgLayer>
                </a14:imgProps>
              </a:ext>
              <a:ext uri="{28A0092B-C50C-407E-A947-70E740481C1C}">
                <a14:useLocalDpi xmlns:a14="http://schemas.microsoft.com/office/drawing/2010/main" val="0"/>
              </a:ext>
            </a:extLst>
          </a:blip>
          <a:stretch>
            <a:fillRect/>
          </a:stretch>
        </p:blipFill>
        <p:spPr>
          <a:xfrm>
            <a:off x="10879217" y="5540554"/>
            <a:ext cx="982390" cy="967428"/>
          </a:xfrm>
          <a:prstGeom prst="rect">
            <a:avLst/>
          </a:prstGeom>
        </p:spPr>
      </p:pic>
    </p:spTree>
    <p:extLst>
      <p:ext uri="{BB962C8B-B14F-4D97-AF65-F5344CB8AC3E}">
        <p14:creationId xmlns:p14="http://schemas.microsoft.com/office/powerpoint/2010/main" val="282988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EBC2B-CED8-8B32-6160-F8A1C5E5CDB8}"/>
              </a:ext>
            </a:extLst>
          </p:cNvPr>
          <p:cNvSpPr>
            <a:spLocks noGrp="1"/>
          </p:cNvSpPr>
          <p:nvPr>
            <p:ph type="title"/>
          </p:nvPr>
        </p:nvSpPr>
        <p:spPr>
          <a:xfrm>
            <a:off x="647637" y="609601"/>
            <a:ext cx="10077557" cy="568959"/>
          </a:xfrm>
        </p:spPr>
        <p:txBody>
          <a:bodyPr>
            <a:normAutofit/>
          </a:bodyPr>
          <a:lstStyle/>
          <a:p>
            <a:r>
              <a:rPr lang="en-GB" sz="1800" b="1" dirty="0">
                <a:effectLst/>
                <a:highlight>
                  <a:srgbClr val="00FF00"/>
                </a:highlight>
                <a:latin typeface="Arial" panose="020B0604020202020204" pitchFamily="34" charset="0"/>
                <a:ea typeface="Calibri" panose="020F0502020204030204" pitchFamily="34" charset="0"/>
              </a:rPr>
              <a:t>Case Study 1: Synergies Radiates More Energies for Conflict Transformation</a:t>
            </a:r>
            <a:endParaRPr lang="en-US" sz="2000" i="0" dirty="0">
              <a:highlight>
                <a:srgbClr val="00FF00"/>
              </a:highlight>
            </a:endParaRPr>
          </a:p>
        </p:txBody>
      </p:sp>
      <p:sp>
        <p:nvSpPr>
          <p:cNvPr id="3" name="Content Placeholder 2">
            <a:extLst>
              <a:ext uri="{FF2B5EF4-FFF2-40B4-BE49-F238E27FC236}">
                <a16:creationId xmlns:a16="http://schemas.microsoft.com/office/drawing/2014/main" id="{686D6A00-A0C1-AFF9-AC3C-ED24FD474688}"/>
              </a:ext>
            </a:extLst>
          </p:cNvPr>
          <p:cNvSpPr>
            <a:spLocks noGrp="1"/>
          </p:cNvSpPr>
          <p:nvPr>
            <p:ph idx="1"/>
          </p:nvPr>
        </p:nvSpPr>
        <p:spPr>
          <a:xfrm>
            <a:off x="525717" y="1341121"/>
            <a:ext cx="10077557" cy="4729810"/>
          </a:xfrm>
        </p:spPr>
        <p:txBody>
          <a:bodyPr>
            <a:normAutofit/>
          </a:bodyPr>
          <a:lstStyle/>
          <a:p>
            <a:pPr algn="just"/>
            <a:r>
              <a:rPr lang="en-US" dirty="0"/>
              <a:t>The project conducted various activities in collaboration with other civil society actors to support long-term development through an integrated approach.</a:t>
            </a:r>
          </a:p>
          <a:p>
            <a:pPr algn="just"/>
            <a:r>
              <a:rPr lang="en-US" dirty="0"/>
              <a:t>In one of our case studies, trained project mediators successfully settled a land dispute with the consensus of the village development committee, which was also affected by climate change (specifically water scarcity). </a:t>
            </a:r>
          </a:p>
          <a:p>
            <a:pPr algn="just"/>
            <a:r>
              <a:rPr lang="en-US" dirty="0"/>
              <a:t>The mediators and community implemented their idea of constructing a water tank so that both reconciled parties could access drinking water, thereby strengthening social cohesion. The project coordinated its activities with another project working in the same area to achieve sustainable solutions.</a:t>
            </a:r>
          </a:p>
          <a:p>
            <a:pPr algn="just"/>
            <a:r>
              <a:rPr lang="en-US" dirty="0"/>
              <a:t>As a result, a total of 200 households now benefit from improved access to clean drinking water. Both parties use the shared water tank during the summer when water scarcity is high, thereby promoting social cohesion and peace. </a:t>
            </a:r>
          </a:p>
        </p:txBody>
      </p:sp>
      <p:pic>
        <p:nvPicPr>
          <p:cNvPr id="4" name="Picture 3" descr="A blue and green logo&#10;&#10;Description automatically generated">
            <a:extLst>
              <a:ext uri="{FF2B5EF4-FFF2-40B4-BE49-F238E27FC236}">
                <a16:creationId xmlns:a16="http://schemas.microsoft.com/office/drawing/2014/main" id="{579073B1-11E5-B770-13EF-80B755BFA12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029" b="98575" l="441" r="98825">
                        <a14:foregroundMark x1="832" y1="96837" x2="832" y2="96837"/>
                        <a14:foregroundMark x1="5825" y1="97238" x2="5825" y2="97238"/>
                        <a14:foregroundMark x1="9887" y1="98085" x2="9887" y2="98085"/>
                        <a14:foregroundMark x1="9887" y1="98085" x2="9887" y2="98085"/>
                        <a14:foregroundMark x1="11209" y1="97461" x2="11209" y2="97461"/>
                        <a14:foregroundMark x1="16642" y1="96971" x2="16642" y2="96971"/>
                        <a14:foregroundMark x1="20999" y1="97595" x2="20999" y2="97595"/>
                        <a14:foregroundMark x1="25012" y1="96615" x2="25012" y2="96615"/>
                        <a14:foregroundMark x1="24621" y1="95501" x2="24621" y2="95501"/>
                        <a14:foregroundMark x1="28292" y1="97728" x2="28292" y2="97728"/>
                        <a14:foregroundMark x1="31522" y1="97327" x2="31522" y2="97327"/>
                        <a14:foregroundMark x1="35977" y1="96615" x2="35977" y2="96615"/>
                        <a14:foregroundMark x1="39794" y1="98352" x2="39794" y2="98352"/>
                        <a14:foregroundMark x1="47381" y1="95991" x2="47381" y2="95991"/>
                        <a14:foregroundMark x1="51444" y1="98218" x2="51444" y2="98218"/>
                        <a14:foregroundMark x1="52912" y1="96615" x2="52912" y2="96615"/>
                        <a14:foregroundMark x1="57513" y1="98441" x2="57513" y2="98441"/>
                        <a14:foregroundMark x1="57513" y1="98441" x2="57513" y2="98441"/>
                        <a14:foregroundMark x1="58982" y1="96748" x2="58982" y2="96748"/>
                        <a14:foregroundMark x1="63583" y1="96125" x2="63583" y2="96125"/>
                        <a14:foregroundMark x1="68184" y1="97951" x2="68184" y2="97951"/>
                        <a14:foregroundMark x1="70925" y1="98085" x2="70925" y2="98085"/>
                        <a14:foregroundMark x1="74547" y1="97238" x2="74547" y2="97238"/>
                        <a14:foregroundMark x1="77533" y1="97238" x2="77533" y2="97238"/>
                        <a14:foregroundMark x1="83749" y1="97951" x2="83749" y2="97951"/>
                        <a14:foregroundMark x1="87567" y1="96837" x2="87567" y2="96837"/>
                        <a14:foregroundMark x1="92266" y1="96971" x2="92266" y2="96971"/>
                        <a14:foregroundMark x1="95937" y1="96748" x2="95937" y2="96748"/>
                        <a14:foregroundMark x1="98923" y1="96481" x2="98923" y2="96481"/>
                        <a14:foregroundMark x1="80372" y1="98575" x2="80372" y2="98575"/>
                        <a14:foregroundMark x1="41654" y1="97461" x2="41654" y2="97461"/>
                        <a14:foregroundMark x1="55898" y1="56570" x2="55898" y2="56570"/>
                        <a14:foregroundMark x1="47381" y1="53987" x2="47381" y2="53987"/>
                        <a14:foregroundMark x1="41801" y1="32472" x2="41801" y2="32472"/>
                        <a14:foregroundMark x1="16789" y1="33541" x2="16789" y2="33541"/>
                        <a14:foregroundMark x1="38718" y1="68909" x2="38718" y2="68909"/>
                        <a14:foregroundMark x1="43172" y1="71002" x2="43172" y2="71002"/>
                        <a14:foregroundMark x1="81204" y1="48953" x2="81204" y2="48953"/>
                        <a14:foregroundMark x1="79148" y1="29978" x2="79148" y2="29978"/>
                        <a14:foregroundMark x1="79442" y1="32205" x2="79442" y2="32205"/>
                        <a14:foregroundMark x1="78463" y1="30379" x2="78463" y2="30379"/>
                        <a14:foregroundMark x1="23005" y1="96837" x2="23005" y2="96837"/>
                        <a14:foregroundMark x1="64562" y1="43029" x2="64562" y2="43029"/>
                        <a14:foregroundMark x1="48018" y1="39332" x2="48018" y2="39332"/>
                        <a14:foregroundMark x1="52912" y1="3029" x2="52912" y2="3029"/>
                        <a14:foregroundMark x1="84973" y1="43029" x2="84973" y2="43029"/>
                        <a14:foregroundMark x1="84973" y1="43029" x2="84973" y2="43029"/>
                        <a14:foregroundMark x1="82673" y1="37639" x2="82673" y2="37639"/>
                        <a14:foregroundMark x1="79589" y1="32962" x2="79589" y2="32962"/>
                        <a14:foregroundMark x1="45472" y1="71492" x2="45472" y2="71492"/>
                        <a14:foregroundMark x1="77533" y1="65212" x2="77533" y2="65212"/>
                        <a14:foregroundMark x1="80519" y1="55724" x2="80519" y2="55724"/>
                        <a14:foregroundMark x1="80519" y1="55724" x2="80519" y2="55724"/>
                        <a14:foregroundMark x1="84190" y1="39109" x2="84190" y2="39109"/>
                        <a14:foregroundMark x1="84190" y1="39109" x2="84190" y2="39109"/>
                        <a14:foregroundMark x1="80127" y1="31849" x2="80127" y2="31849"/>
                        <a14:foregroundMark x1="80127" y1="31849" x2="80127" y2="31849"/>
                        <a14:foregroundMark x1="81204" y1="35145" x2="81204" y2="35145"/>
                        <a14:foregroundMark x1="82673" y1="45880" x2="82673" y2="45880"/>
                        <a14:foregroundMark x1="82526" y1="39955" x2="82526" y2="39955"/>
                        <a14:foregroundMark x1="80127" y1="58664" x2="80127" y2="58664"/>
                        <a14:foregroundMark x1="75771" y1="60668" x2="75771" y2="60668"/>
                        <a14:foregroundMark x1="72247" y1="64855" x2="72247" y2="64855"/>
                        <a14:foregroundMark x1="68331" y1="67038" x2="68331" y2="67038"/>
                      </a14:backgroundRemoval>
                    </a14:imgEffect>
                  </a14:imgLayer>
                </a14:imgProps>
              </a:ext>
              <a:ext uri="{28A0092B-C50C-407E-A947-70E740481C1C}">
                <a14:useLocalDpi xmlns:a14="http://schemas.microsoft.com/office/drawing/2010/main" val="0"/>
              </a:ext>
            </a:extLst>
          </a:blip>
          <a:stretch>
            <a:fillRect/>
          </a:stretch>
        </p:blipFill>
        <p:spPr>
          <a:xfrm>
            <a:off x="11004267" y="5775704"/>
            <a:ext cx="982390" cy="967428"/>
          </a:xfrm>
          <a:prstGeom prst="rect">
            <a:avLst/>
          </a:prstGeom>
        </p:spPr>
      </p:pic>
    </p:spTree>
    <p:extLst>
      <p:ext uri="{BB962C8B-B14F-4D97-AF65-F5344CB8AC3E}">
        <p14:creationId xmlns:p14="http://schemas.microsoft.com/office/powerpoint/2010/main" val="203189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11012-6BD6-9B5B-9B4F-20564DD0124A}"/>
              </a:ext>
            </a:extLst>
          </p:cNvPr>
          <p:cNvSpPr>
            <a:spLocks noGrp="1"/>
          </p:cNvSpPr>
          <p:nvPr>
            <p:ph type="title"/>
          </p:nvPr>
        </p:nvSpPr>
        <p:spPr>
          <a:xfrm>
            <a:off x="525717" y="314961"/>
            <a:ext cx="10077557" cy="609600"/>
          </a:xfrm>
        </p:spPr>
        <p:txBody>
          <a:bodyPr>
            <a:normAutofit/>
          </a:bodyPr>
          <a:lstStyle/>
          <a:p>
            <a:r>
              <a:rPr lang="en-GB" sz="1800" b="1" dirty="0">
                <a:effectLst/>
                <a:highlight>
                  <a:srgbClr val="00FF00"/>
                </a:highlight>
                <a:latin typeface="Arial" panose="020B0604020202020204" pitchFamily="34" charset="0"/>
                <a:ea typeface="Calibri" panose="020F0502020204030204" pitchFamily="34" charset="0"/>
                <a:cs typeface="Arial" panose="020B0604020202020204" pitchFamily="34" charset="0"/>
              </a:rPr>
              <a:t>Case Study 2: Peace and Development Through Sports</a:t>
            </a:r>
            <a:endParaRPr lang="en-US" dirty="0">
              <a:highlight>
                <a:srgbClr val="00FF00"/>
              </a:highlight>
            </a:endParaRPr>
          </a:p>
        </p:txBody>
      </p:sp>
      <p:sp>
        <p:nvSpPr>
          <p:cNvPr id="3" name="Content Placeholder 2">
            <a:extLst>
              <a:ext uri="{FF2B5EF4-FFF2-40B4-BE49-F238E27FC236}">
                <a16:creationId xmlns:a16="http://schemas.microsoft.com/office/drawing/2014/main" id="{7EB86636-ABBE-4D1E-9075-6C7384EA2475}"/>
              </a:ext>
            </a:extLst>
          </p:cNvPr>
          <p:cNvSpPr>
            <a:spLocks noGrp="1"/>
          </p:cNvSpPr>
          <p:nvPr>
            <p:ph idx="1"/>
          </p:nvPr>
        </p:nvSpPr>
        <p:spPr>
          <a:xfrm>
            <a:off x="525717" y="1066801"/>
            <a:ext cx="6129083" cy="5791200"/>
          </a:xfrm>
        </p:spPr>
        <p:txBody>
          <a:bodyPr>
            <a:normAutofit/>
          </a:bodyPr>
          <a:lstStyle/>
          <a:p>
            <a:pPr algn="just"/>
            <a:r>
              <a:rPr lang="en-US" dirty="0"/>
              <a:t>In another case study, trained mediators successfully resolved a communal dispute between two tribes. Following the settlement, community members requested the construction of a cricket ground with the primary objective of engaging youth in peaceful and positive activities.</a:t>
            </a:r>
          </a:p>
          <a:p>
            <a:pPr algn="just"/>
            <a:r>
              <a:rPr lang="en-US" dirty="0"/>
              <a:t>A large tape-ball tournament titled “Peace” was organized at the renovated ground with support from the district administration and the sports department. </a:t>
            </a:r>
          </a:p>
          <a:p>
            <a:pPr algn="just"/>
            <a:r>
              <a:rPr lang="en-US" dirty="0"/>
              <a:t>The project has also constructed some check dams with the integration of another project to protect the sports ground and promote long-term peace. </a:t>
            </a:r>
          </a:p>
        </p:txBody>
      </p:sp>
      <p:pic>
        <p:nvPicPr>
          <p:cNvPr id="4" name="Picture 3">
            <a:extLst>
              <a:ext uri="{FF2B5EF4-FFF2-40B4-BE49-F238E27FC236}">
                <a16:creationId xmlns:a16="http://schemas.microsoft.com/office/drawing/2014/main" id="{E183300D-D202-2CA8-E846-E529F8D88EE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28976" y="762602"/>
            <a:ext cx="4104302" cy="2400893"/>
          </a:xfrm>
          <a:prstGeom prst="rect">
            <a:avLst/>
          </a:prstGeom>
          <a:noFill/>
          <a:ln>
            <a:noFill/>
          </a:ln>
        </p:spPr>
      </p:pic>
      <p:pic>
        <p:nvPicPr>
          <p:cNvPr id="7" name="Picture 6" descr="A group of people posing for a photo&#10;&#10;Description automatically generated">
            <a:extLst>
              <a:ext uri="{FF2B5EF4-FFF2-40B4-BE49-F238E27FC236}">
                <a16:creationId xmlns:a16="http://schemas.microsoft.com/office/drawing/2014/main" id="{0129FEB3-FF4D-53F6-F7B4-C4B7129F865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728976" y="3412682"/>
            <a:ext cx="4104303" cy="2495749"/>
          </a:xfrm>
          <a:prstGeom prst="rect">
            <a:avLst/>
          </a:prstGeom>
        </p:spPr>
      </p:pic>
      <p:pic>
        <p:nvPicPr>
          <p:cNvPr id="5" name="Picture 4" descr="A blue and green logo&#10;&#10;Description automatically generated">
            <a:extLst>
              <a:ext uri="{FF2B5EF4-FFF2-40B4-BE49-F238E27FC236}">
                <a16:creationId xmlns:a16="http://schemas.microsoft.com/office/drawing/2014/main" id="{679BB98C-9FB1-2F6E-CAC7-44AABDC3162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029" b="98575" l="441" r="98825">
                        <a14:foregroundMark x1="832" y1="96837" x2="832" y2="96837"/>
                        <a14:foregroundMark x1="5825" y1="97238" x2="5825" y2="97238"/>
                        <a14:foregroundMark x1="9887" y1="98085" x2="9887" y2="98085"/>
                        <a14:foregroundMark x1="9887" y1="98085" x2="9887" y2="98085"/>
                        <a14:foregroundMark x1="11209" y1="97461" x2="11209" y2="97461"/>
                        <a14:foregroundMark x1="16642" y1="96971" x2="16642" y2="96971"/>
                        <a14:foregroundMark x1="20999" y1="97595" x2="20999" y2="97595"/>
                        <a14:foregroundMark x1="25012" y1="96615" x2="25012" y2="96615"/>
                        <a14:foregroundMark x1="24621" y1="95501" x2="24621" y2="95501"/>
                        <a14:foregroundMark x1="28292" y1="97728" x2="28292" y2="97728"/>
                        <a14:foregroundMark x1="31522" y1="97327" x2="31522" y2="97327"/>
                        <a14:foregroundMark x1="35977" y1="96615" x2="35977" y2="96615"/>
                        <a14:foregroundMark x1="39794" y1="98352" x2="39794" y2="98352"/>
                        <a14:foregroundMark x1="47381" y1="95991" x2="47381" y2="95991"/>
                        <a14:foregroundMark x1="51444" y1="98218" x2="51444" y2="98218"/>
                        <a14:foregroundMark x1="52912" y1="96615" x2="52912" y2="96615"/>
                        <a14:foregroundMark x1="57513" y1="98441" x2="57513" y2="98441"/>
                        <a14:foregroundMark x1="57513" y1="98441" x2="57513" y2="98441"/>
                        <a14:foregroundMark x1="58982" y1="96748" x2="58982" y2="96748"/>
                        <a14:foregroundMark x1="63583" y1="96125" x2="63583" y2="96125"/>
                        <a14:foregroundMark x1="68184" y1="97951" x2="68184" y2="97951"/>
                        <a14:foregroundMark x1="70925" y1="98085" x2="70925" y2="98085"/>
                        <a14:foregroundMark x1="74547" y1="97238" x2="74547" y2="97238"/>
                        <a14:foregroundMark x1="77533" y1="97238" x2="77533" y2="97238"/>
                        <a14:foregroundMark x1="83749" y1="97951" x2="83749" y2="97951"/>
                        <a14:foregroundMark x1="87567" y1="96837" x2="87567" y2="96837"/>
                        <a14:foregroundMark x1="92266" y1="96971" x2="92266" y2="96971"/>
                        <a14:foregroundMark x1="95937" y1="96748" x2="95937" y2="96748"/>
                        <a14:foregroundMark x1="98923" y1="96481" x2="98923" y2="96481"/>
                        <a14:foregroundMark x1="80372" y1="98575" x2="80372" y2="98575"/>
                        <a14:foregroundMark x1="41654" y1="97461" x2="41654" y2="97461"/>
                        <a14:foregroundMark x1="55898" y1="56570" x2="55898" y2="56570"/>
                        <a14:foregroundMark x1="47381" y1="53987" x2="47381" y2="53987"/>
                        <a14:foregroundMark x1="41801" y1="32472" x2="41801" y2="32472"/>
                        <a14:foregroundMark x1="16789" y1="33541" x2="16789" y2="33541"/>
                        <a14:foregroundMark x1="38718" y1="68909" x2="38718" y2="68909"/>
                        <a14:foregroundMark x1="43172" y1="71002" x2="43172" y2="71002"/>
                        <a14:foregroundMark x1="81204" y1="48953" x2="81204" y2="48953"/>
                        <a14:foregroundMark x1="79148" y1="29978" x2="79148" y2="29978"/>
                        <a14:foregroundMark x1="79442" y1="32205" x2="79442" y2="32205"/>
                        <a14:foregroundMark x1="78463" y1="30379" x2="78463" y2="30379"/>
                        <a14:foregroundMark x1="23005" y1="96837" x2="23005" y2="96837"/>
                        <a14:foregroundMark x1="64562" y1="43029" x2="64562" y2="43029"/>
                        <a14:foregroundMark x1="48018" y1="39332" x2="48018" y2="39332"/>
                        <a14:foregroundMark x1="52912" y1="3029" x2="52912" y2="3029"/>
                        <a14:foregroundMark x1="84973" y1="43029" x2="84973" y2="43029"/>
                        <a14:foregroundMark x1="84973" y1="43029" x2="84973" y2="43029"/>
                        <a14:foregroundMark x1="82673" y1="37639" x2="82673" y2="37639"/>
                        <a14:foregroundMark x1="79589" y1="32962" x2="79589" y2="32962"/>
                        <a14:foregroundMark x1="45472" y1="71492" x2="45472" y2="71492"/>
                        <a14:foregroundMark x1="77533" y1="65212" x2="77533" y2="65212"/>
                        <a14:foregroundMark x1="80519" y1="55724" x2="80519" y2="55724"/>
                        <a14:foregroundMark x1="80519" y1="55724" x2="80519" y2="55724"/>
                        <a14:foregroundMark x1="84190" y1="39109" x2="84190" y2="39109"/>
                        <a14:foregroundMark x1="84190" y1="39109" x2="84190" y2="39109"/>
                        <a14:foregroundMark x1="80127" y1="31849" x2="80127" y2="31849"/>
                        <a14:foregroundMark x1="80127" y1="31849" x2="80127" y2="31849"/>
                        <a14:foregroundMark x1="81204" y1="35145" x2="81204" y2="35145"/>
                        <a14:foregroundMark x1="82673" y1="45880" x2="82673" y2="45880"/>
                        <a14:foregroundMark x1="82526" y1="39955" x2="82526" y2="39955"/>
                        <a14:foregroundMark x1="80127" y1="58664" x2="80127" y2="58664"/>
                        <a14:foregroundMark x1="75771" y1="60668" x2="75771" y2="60668"/>
                        <a14:foregroundMark x1="72247" y1="64855" x2="72247" y2="64855"/>
                        <a14:foregroundMark x1="68331" y1="67038" x2="68331" y2="67038"/>
                      </a14:backgroundRemoval>
                    </a14:imgEffect>
                  </a14:imgLayer>
                </a14:imgProps>
              </a:ext>
              <a:ext uri="{28A0092B-C50C-407E-A947-70E740481C1C}">
                <a14:useLocalDpi xmlns:a14="http://schemas.microsoft.com/office/drawing/2010/main" val="0"/>
              </a:ext>
            </a:extLst>
          </a:blip>
          <a:stretch>
            <a:fillRect/>
          </a:stretch>
        </p:blipFill>
        <p:spPr>
          <a:xfrm>
            <a:off x="11054508" y="5715414"/>
            <a:ext cx="982390" cy="967428"/>
          </a:xfrm>
          <a:prstGeom prst="rect">
            <a:avLst/>
          </a:prstGeom>
        </p:spPr>
      </p:pic>
    </p:spTree>
    <p:extLst>
      <p:ext uri="{BB962C8B-B14F-4D97-AF65-F5344CB8AC3E}">
        <p14:creationId xmlns:p14="http://schemas.microsoft.com/office/powerpoint/2010/main" val="3762914012"/>
      </p:ext>
    </p:extLst>
  </p:cSld>
  <p:clrMapOvr>
    <a:masterClrMapping/>
  </p:clrMapOvr>
</p:sld>
</file>

<file path=ppt/theme/theme1.xml><?xml version="1.0" encoding="utf-8"?>
<a:theme xmlns:a="http://schemas.openxmlformats.org/drawingml/2006/main" name="Roca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330</TotalTime>
  <Words>722</Words>
  <Application>Microsoft Office PowerPoint</Application>
  <PresentationFormat>Widescreen</PresentationFormat>
  <Paragraphs>30</Paragraphs>
  <Slides>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Arial</vt:lpstr>
      <vt:lpstr>Avenir Next LT Pro</vt:lpstr>
      <vt:lpstr>Avenir Next LT Pro Light</vt:lpstr>
      <vt:lpstr>Calibri</vt:lpstr>
      <vt:lpstr>Georgia Pro Semibold</vt:lpstr>
      <vt:lpstr>Wingdings</vt:lpstr>
      <vt:lpstr>RocaVTI</vt:lpstr>
      <vt:lpstr>Integrating Resilience, Humanitarian Response, and Sustainable Development in Fragile States </vt:lpstr>
      <vt:lpstr>Introduction </vt:lpstr>
      <vt:lpstr>Project Summary  </vt:lpstr>
      <vt:lpstr>PowerPoint Presentation</vt:lpstr>
      <vt:lpstr>PowerPoint Presentation</vt:lpstr>
      <vt:lpstr>Case Study 1: Synergies Radiates More Energies for Conflict Transformation</vt:lpstr>
      <vt:lpstr>Case Study 2: Peace and Development Through Sports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Fakhre Alam</dc:creator>
  <cp:lastModifiedBy>Naveed Alam</cp:lastModifiedBy>
  <cp:revision>6</cp:revision>
  <dcterms:created xsi:type="dcterms:W3CDTF">2024-11-06T05:35:51Z</dcterms:created>
  <dcterms:modified xsi:type="dcterms:W3CDTF">2024-11-08T11:27:54Z</dcterms:modified>
</cp:coreProperties>
</file>