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37"/>
  </p:notesMasterIdLst>
  <p:sldIdLst>
    <p:sldId id="264" r:id="rId2"/>
    <p:sldId id="322" r:id="rId3"/>
    <p:sldId id="323" r:id="rId4"/>
    <p:sldId id="324" r:id="rId5"/>
    <p:sldId id="326" r:id="rId6"/>
    <p:sldId id="334" r:id="rId7"/>
    <p:sldId id="341" r:id="rId8"/>
    <p:sldId id="335" r:id="rId9"/>
    <p:sldId id="336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44" r:id="rId18"/>
    <p:sldId id="345" r:id="rId19"/>
    <p:sldId id="337" r:id="rId20"/>
    <p:sldId id="346" r:id="rId21"/>
    <p:sldId id="347" r:id="rId22"/>
    <p:sldId id="348" r:id="rId23"/>
    <p:sldId id="349" r:id="rId24"/>
    <p:sldId id="350" r:id="rId25"/>
    <p:sldId id="351" r:id="rId26"/>
    <p:sldId id="338" r:id="rId27"/>
    <p:sldId id="327" r:id="rId28"/>
    <p:sldId id="328" r:id="rId29"/>
    <p:sldId id="332" r:id="rId30"/>
    <p:sldId id="339" r:id="rId31"/>
    <p:sldId id="325" r:id="rId32"/>
    <p:sldId id="329" r:id="rId33"/>
    <p:sldId id="330" r:id="rId34"/>
    <p:sldId id="359" r:id="rId35"/>
    <p:sldId id="331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18" autoAdjust="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80723-1C27-4B66-931C-74EC651CF8F0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B4522-3F61-46C9-B602-C8702FE3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54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2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8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4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0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9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4522-3F61-46C9-B602-C8702FE376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88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024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2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0288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445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749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550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63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87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14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030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26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8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92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118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5508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10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846E-92DD-4167-B350-9CA9069FA11E}" type="datetimeFigureOut">
              <a:rPr lang="en-GB" smtClean="0"/>
              <a:t>08/11/2024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201EEF-4A9F-4968-95A4-DE486DE37B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9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7.png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0.wdp"/><Relationship Id="rId5" Type="http://schemas.openxmlformats.org/officeDocument/2006/relationships/image" Target="../media/image79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92016-A944-4959-9E88-7B07940B7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118" y="1093695"/>
            <a:ext cx="9188823" cy="95922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00B050"/>
                </a:solidFill>
                <a:latin typeface="Gill Sans MT" panose="020B0502020104020203" pitchFamily="34" charset="0"/>
              </a:rPr>
              <a:t>Reviving Water Resources &amp; Livelihood through Nature-Based Solutions for Sustainable Aquifer Recharge</a:t>
            </a:r>
            <a:r>
              <a:rPr lang="en-GB" sz="2400" b="1" dirty="0">
                <a:solidFill>
                  <a:srgbClr val="00B050"/>
                </a:solidFill>
                <a:latin typeface="Gill Sans MT" panose="020B0502020104020203" pitchFamily="34" charset="0"/>
              </a:rPr>
              <a:t> </a:t>
            </a:r>
            <a:endParaRPr lang="en-US" sz="2400" b="1" dirty="0">
              <a:solidFill>
                <a:srgbClr val="00B050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9DBCF-341A-4D27-AE3A-B286382D5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2918" y="2779059"/>
            <a:ext cx="8946776" cy="3119717"/>
          </a:xfrm>
        </p:spPr>
        <p:txBody>
          <a:bodyPr>
            <a:normAutofit/>
          </a:bodyPr>
          <a:lstStyle/>
          <a:p>
            <a:pPr algn="ctr"/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pPr algn="ctr"/>
            <a:r>
              <a:rPr lang="en-US" dirty="0">
                <a:solidFill>
                  <a:srgbClr val="0070C0"/>
                </a:solidFill>
              </a:rPr>
              <a:t>                                 </a:t>
            </a:r>
          </a:p>
        </p:txBody>
      </p:sp>
      <p:pic>
        <p:nvPicPr>
          <p:cNvPr id="5" name="Picture 4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CC208A6-1E7E-B565-4039-39351FDA1F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35" b="89381" l="1237" r="97423">
                        <a14:foregroundMark x1="10103" y1="42478" x2="10103" y2="42478"/>
                        <a14:foregroundMark x1="10309" y1="33628" x2="10309" y2="33628"/>
                        <a14:foregroundMark x1="5052" y1="35398" x2="5052" y2="35398"/>
                        <a14:foregroundMark x1="5052" y1="35398" x2="5052" y2="35398"/>
                        <a14:foregroundMark x1="1546" y1="38938" x2="1546" y2="38938"/>
                        <a14:foregroundMark x1="8763" y1="84956" x2="8763" y2="84956"/>
                        <a14:foregroundMark x1="16082" y1="79646" x2="16082" y2="79646"/>
                        <a14:foregroundMark x1="19588" y1="52212" x2="19588" y2="52212"/>
                        <a14:foregroundMark x1="18660" y1="38496" x2="18660" y2="38496"/>
                        <a14:foregroundMark x1="32474" y1="57080" x2="32474" y2="57080"/>
                        <a14:foregroundMark x1="30309" y1="56637" x2="30309" y2="56637"/>
                        <a14:foregroundMark x1="27938" y1="55310" x2="27938" y2="55310"/>
                        <a14:foregroundMark x1="25155" y1="52212" x2="25155" y2="52212"/>
                        <a14:foregroundMark x1="37526" y1="57522" x2="37526" y2="57522"/>
                        <a14:foregroundMark x1="40722" y1="63274" x2="40722" y2="63274"/>
                        <a14:foregroundMark x1="44124" y1="56637" x2="44124" y2="56637"/>
                        <a14:foregroundMark x1="42680" y1="55310" x2="42680" y2="55310"/>
                        <a14:foregroundMark x1="42784" y1="52655" x2="42784" y2="52655"/>
                        <a14:foregroundMark x1="51546" y1="55310" x2="51546" y2="55310"/>
                        <a14:foregroundMark x1="47423" y1="57965" x2="47423" y2="57965"/>
                        <a14:foregroundMark x1="55876" y1="56637" x2="55876" y2="56637"/>
                        <a14:foregroundMark x1="53196" y1="57080" x2="53196" y2="57080"/>
                        <a14:foregroundMark x1="58660" y1="54425" x2="58660" y2="54425"/>
                        <a14:foregroundMark x1="61546" y1="57080" x2="61546" y2="57080"/>
                        <a14:foregroundMark x1="64742" y1="55752" x2="64742" y2="55752"/>
                        <a14:foregroundMark x1="67629" y1="58407" x2="67629" y2="58407"/>
                        <a14:foregroundMark x1="69175" y1="57080" x2="69175" y2="57080"/>
                        <a14:foregroundMark x1="73093" y1="52655" x2="73093" y2="54425"/>
                        <a14:foregroundMark x1="76289" y1="55752" x2="76289" y2="55752"/>
                        <a14:foregroundMark x1="81753" y1="58850" x2="81753" y2="58850"/>
                        <a14:foregroundMark x1="82577" y1="52655" x2="82577" y2="52655"/>
                        <a14:foregroundMark x1="84330" y1="56637" x2="84330" y2="56637"/>
                        <a14:foregroundMark x1="86804" y1="57965" x2="86804" y2="57965"/>
                        <a14:foregroundMark x1="91237" y1="54425" x2="91237" y2="54425"/>
                        <a14:foregroundMark x1="94021" y1="57965" x2="94021" y2="57965"/>
                        <a14:foregroundMark x1="97423" y1="57522" x2="97423" y2="57522"/>
                        <a14:foregroundMark x1="25670" y1="72124" x2="25670" y2="72124"/>
                        <a14:foregroundMark x1="19588" y1="42035" x2="19588" y2="42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2391" y="2779059"/>
            <a:ext cx="7010392" cy="19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42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AD68C8-3C03-1BB1-D7D4-6A265C521DB4}"/>
              </a:ext>
            </a:extLst>
          </p:cNvPr>
          <p:cNvGrpSpPr/>
          <p:nvPr/>
        </p:nvGrpSpPr>
        <p:grpSpPr>
          <a:xfrm>
            <a:off x="1565482" y="1547721"/>
            <a:ext cx="9939131" cy="4823261"/>
            <a:chOff x="1341782" y="1726626"/>
            <a:chExt cx="9034670" cy="4367860"/>
          </a:xfrm>
        </p:grpSpPr>
        <p:pic>
          <p:nvPicPr>
            <p:cNvPr id="5" name="Picture 4" descr="A dry land with rocks and mountains&#10;&#10;Description automatically generated with medium confidence">
              <a:extLst>
                <a:ext uri="{FF2B5EF4-FFF2-40B4-BE49-F238E27FC236}">
                  <a16:creationId xmlns:a16="http://schemas.microsoft.com/office/drawing/2014/main" id="{3720FD74-EA15-275C-D61A-F04ED6574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8543" y="1726626"/>
              <a:ext cx="4887909" cy="4367860"/>
            </a:xfrm>
            <a:prstGeom prst="rect">
              <a:avLst/>
            </a:prstGeom>
          </p:spPr>
        </p:pic>
        <p:pic>
          <p:nvPicPr>
            <p:cNvPr id="7" name="Picture 6" descr="A person standing in a rocky area&#10;&#10;Description automatically generated">
              <a:extLst>
                <a:ext uri="{FF2B5EF4-FFF2-40B4-BE49-F238E27FC236}">
                  <a16:creationId xmlns:a16="http://schemas.microsoft.com/office/drawing/2014/main" id="{CB8D799D-0BDF-755F-8F00-0FBBEFB5E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783" y="1734877"/>
              <a:ext cx="4045224" cy="2275219"/>
            </a:xfrm>
            <a:prstGeom prst="rect">
              <a:avLst/>
            </a:prstGeom>
          </p:spPr>
        </p:pic>
        <p:pic>
          <p:nvPicPr>
            <p:cNvPr id="10" name="Picture 9" descr="A group of people working in a desert&#10;&#10;Description automatically generated">
              <a:extLst>
                <a:ext uri="{FF2B5EF4-FFF2-40B4-BE49-F238E27FC236}">
                  <a16:creationId xmlns:a16="http://schemas.microsoft.com/office/drawing/2014/main" id="{D88873FA-4249-D8B6-7A60-1316E3891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782" y="4111887"/>
              <a:ext cx="4045225" cy="1982599"/>
            </a:xfrm>
            <a:prstGeom prst="rect">
              <a:avLst/>
            </a:prstGeom>
          </p:spPr>
        </p:pic>
      </p:grp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6185688C-323A-64D5-6091-E7A195B3D9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45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7A84C1-9F92-2795-F900-41FCD29AB0C2}"/>
              </a:ext>
            </a:extLst>
          </p:cNvPr>
          <p:cNvGrpSpPr/>
          <p:nvPr/>
        </p:nvGrpSpPr>
        <p:grpSpPr>
          <a:xfrm>
            <a:off x="1695627" y="1536487"/>
            <a:ext cx="9808985" cy="4884191"/>
            <a:chOff x="1725445" y="1953930"/>
            <a:chExt cx="8641068" cy="4030557"/>
          </a:xfrm>
        </p:grpSpPr>
        <p:pic>
          <p:nvPicPr>
            <p:cNvPr id="6" name="Picture 5" descr="A rocky area with trees and a mountain&#10;&#10;Description automatically generated with medium confidence">
              <a:extLst>
                <a:ext uri="{FF2B5EF4-FFF2-40B4-BE49-F238E27FC236}">
                  <a16:creationId xmlns:a16="http://schemas.microsoft.com/office/drawing/2014/main" id="{117B7E2B-3303-7B3B-C0CA-59F55C3E4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39765" y="1953931"/>
              <a:ext cx="5326748" cy="4030556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7E8A7A-3A50-6322-C535-31B0F6EF23F5}"/>
                </a:ext>
              </a:extLst>
            </p:cNvPr>
            <p:cNvGrpSpPr/>
            <p:nvPr/>
          </p:nvGrpSpPr>
          <p:grpSpPr>
            <a:xfrm>
              <a:off x="1725445" y="1953930"/>
              <a:ext cx="3250788" cy="3981676"/>
              <a:chOff x="1725445" y="1953930"/>
              <a:chExt cx="3250788" cy="3981676"/>
            </a:xfrm>
          </p:grpSpPr>
          <p:pic>
            <p:nvPicPr>
              <p:cNvPr id="12" name="Picture 11" descr="A rocky hillside with trees&#10;&#10;Description automatically generated">
                <a:extLst>
                  <a:ext uri="{FF2B5EF4-FFF2-40B4-BE49-F238E27FC236}">
                    <a16:creationId xmlns:a16="http://schemas.microsoft.com/office/drawing/2014/main" id="{2C6C2E20-1C99-5CB9-8019-491342BE6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5445" y="1953930"/>
                <a:ext cx="3220278" cy="2071418"/>
              </a:xfrm>
              <a:prstGeom prst="rect">
                <a:avLst/>
              </a:prstGeom>
            </p:spPr>
          </p:pic>
          <p:pic>
            <p:nvPicPr>
              <p:cNvPr id="14" name="Picture 13" descr="A group of people walking on a rocky hillside&#10;&#10;Description automatically generated">
                <a:extLst>
                  <a:ext uri="{FF2B5EF4-FFF2-40B4-BE49-F238E27FC236}">
                    <a16:creationId xmlns:a16="http://schemas.microsoft.com/office/drawing/2014/main" id="{3A5F94C0-23BF-C9EC-273E-21C85951C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77218" y="4104861"/>
                <a:ext cx="3199015" cy="1830745"/>
              </a:xfrm>
              <a:prstGeom prst="rect">
                <a:avLst/>
              </a:prstGeom>
            </p:spPr>
          </p:pic>
        </p:grpSp>
      </p:grpSp>
      <p:pic>
        <p:nvPicPr>
          <p:cNvPr id="19" name="Picture 18" descr="A blue and green logo&#10;&#10;Description automatically generated">
            <a:extLst>
              <a:ext uri="{FF2B5EF4-FFF2-40B4-BE49-F238E27FC236}">
                <a16:creationId xmlns:a16="http://schemas.microsoft.com/office/drawing/2014/main" id="{F0CB1A14-321A-F376-7028-4A7B3F1F2D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9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46B8FC-2B97-4918-2075-EB341D6B9B17}"/>
              </a:ext>
            </a:extLst>
          </p:cNvPr>
          <p:cNvGrpSpPr/>
          <p:nvPr/>
        </p:nvGrpSpPr>
        <p:grpSpPr>
          <a:xfrm>
            <a:off x="1679712" y="1416424"/>
            <a:ext cx="9700591" cy="5078896"/>
            <a:chOff x="1351722" y="1730812"/>
            <a:chExt cx="8899718" cy="4846762"/>
          </a:xfrm>
        </p:grpSpPr>
        <p:pic>
          <p:nvPicPr>
            <p:cNvPr id="5" name="Picture 4" descr="A stone wall in a desert&#10;&#10;Description automatically generated">
              <a:extLst>
                <a:ext uri="{FF2B5EF4-FFF2-40B4-BE49-F238E27FC236}">
                  <a16:creationId xmlns:a16="http://schemas.microsoft.com/office/drawing/2014/main" id="{6B2F46C3-0FCE-EC65-BA37-92281B79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7313" y="1730812"/>
              <a:ext cx="4914127" cy="4846762"/>
            </a:xfrm>
            <a:prstGeom prst="rect">
              <a:avLst/>
            </a:prstGeom>
          </p:spPr>
        </p:pic>
        <p:pic>
          <p:nvPicPr>
            <p:cNvPr id="9" name="Picture 8" descr="A rocky landscape with trees&#10;&#10;Description automatically generated">
              <a:extLst>
                <a:ext uri="{FF2B5EF4-FFF2-40B4-BE49-F238E27FC236}">
                  <a16:creationId xmlns:a16="http://schemas.microsoft.com/office/drawing/2014/main" id="{FCF37193-48C6-98D6-33A8-CCF21515A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1722" y="1730812"/>
              <a:ext cx="3796748" cy="2309542"/>
            </a:xfrm>
            <a:prstGeom prst="rect">
              <a:avLst/>
            </a:prstGeom>
          </p:spPr>
        </p:pic>
        <p:pic>
          <p:nvPicPr>
            <p:cNvPr id="11" name="Picture 10" descr="A group of people in a desert&#10;&#10;Description automatically generated">
              <a:extLst>
                <a:ext uri="{FF2B5EF4-FFF2-40B4-BE49-F238E27FC236}">
                  <a16:creationId xmlns:a16="http://schemas.microsoft.com/office/drawing/2014/main" id="{19190351-5997-9428-7EA8-1DE40449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1723" y="4132548"/>
              <a:ext cx="3796748" cy="2445026"/>
            </a:xfrm>
            <a:prstGeom prst="rect">
              <a:avLst/>
            </a:prstGeom>
          </p:spPr>
        </p:pic>
      </p:grpSp>
      <p:pic>
        <p:nvPicPr>
          <p:cNvPr id="19" name="Picture 18" descr="A blue and green logo&#10;&#10;Description automatically generated">
            <a:extLst>
              <a:ext uri="{FF2B5EF4-FFF2-40B4-BE49-F238E27FC236}">
                <a16:creationId xmlns:a16="http://schemas.microsoft.com/office/drawing/2014/main" id="{6C7BB0CE-29C6-869D-0F8E-047430E70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CE9E4C-8DA7-3089-968A-6564C425508F}"/>
              </a:ext>
            </a:extLst>
          </p:cNvPr>
          <p:cNvGrpSpPr/>
          <p:nvPr/>
        </p:nvGrpSpPr>
        <p:grpSpPr>
          <a:xfrm>
            <a:off x="1707431" y="1416424"/>
            <a:ext cx="9672873" cy="4960846"/>
            <a:chOff x="1697493" y="1679712"/>
            <a:chExt cx="8609386" cy="4525873"/>
          </a:xfrm>
        </p:grpSpPr>
        <p:pic>
          <p:nvPicPr>
            <p:cNvPr id="6" name="Picture 5" descr="A stone wall with a few rocks&#10;&#10;Description automatically generated with medium confidence">
              <a:extLst>
                <a:ext uri="{FF2B5EF4-FFF2-40B4-BE49-F238E27FC236}">
                  <a16:creationId xmlns:a16="http://schemas.microsoft.com/office/drawing/2014/main" id="{B3893E47-23E6-D32E-715F-641647522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6340" y="1679712"/>
              <a:ext cx="4810539" cy="4488052"/>
            </a:xfrm>
            <a:prstGeom prst="rect">
              <a:avLst/>
            </a:prstGeom>
          </p:spPr>
        </p:pic>
        <p:pic>
          <p:nvPicPr>
            <p:cNvPr id="10" name="Picture 9" descr="A pile of rocks and trees&#10;&#10;Description automatically generated">
              <a:extLst>
                <a:ext uri="{FF2B5EF4-FFF2-40B4-BE49-F238E27FC236}">
                  <a16:creationId xmlns:a16="http://schemas.microsoft.com/office/drawing/2014/main" id="{BCC5FDBB-B786-6151-1680-F141F7B8B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493" y="1696127"/>
              <a:ext cx="3719334" cy="2160256"/>
            </a:xfrm>
            <a:prstGeom prst="rect">
              <a:avLst/>
            </a:prstGeom>
          </p:spPr>
        </p:pic>
        <p:pic>
          <p:nvPicPr>
            <p:cNvPr id="14" name="Picture 13" descr="A group of people working on a rock wall&#10;&#10;Description automatically generated">
              <a:extLst>
                <a:ext uri="{FF2B5EF4-FFF2-40B4-BE49-F238E27FC236}">
                  <a16:creationId xmlns:a16="http://schemas.microsoft.com/office/drawing/2014/main" id="{DFCD6523-942C-2BA4-D6E9-8F0F57888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7493" y="3901467"/>
              <a:ext cx="3719334" cy="2304118"/>
            </a:xfrm>
            <a:prstGeom prst="rect">
              <a:avLst/>
            </a:prstGeom>
          </p:spPr>
        </p:pic>
      </p:grp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084CB020-1AFE-06D5-70D5-383D95D4C0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37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BCDBDF-A582-6C33-E26A-18B8A7391441}"/>
              </a:ext>
            </a:extLst>
          </p:cNvPr>
          <p:cNvGrpSpPr/>
          <p:nvPr/>
        </p:nvGrpSpPr>
        <p:grpSpPr>
          <a:xfrm>
            <a:off x="1649895" y="1500809"/>
            <a:ext cx="9854717" cy="4939396"/>
            <a:chOff x="1167493" y="1628496"/>
            <a:chExt cx="9189081" cy="4973477"/>
          </a:xfrm>
        </p:grpSpPr>
        <p:pic>
          <p:nvPicPr>
            <p:cNvPr id="5" name="Picture 4" descr="A rocky landscape with a green field&#10;&#10;Description automatically generated with medium confidence">
              <a:extLst>
                <a:ext uri="{FF2B5EF4-FFF2-40B4-BE49-F238E27FC236}">
                  <a16:creationId xmlns:a16="http://schemas.microsoft.com/office/drawing/2014/main" id="{4F217DA6-B005-6828-03D5-F640BBC73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5720" y="1628496"/>
              <a:ext cx="5230854" cy="4960845"/>
            </a:xfrm>
            <a:prstGeom prst="rect">
              <a:avLst/>
            </a:prstGeom>
          </p:spPr>
        </p:pic>
        <p:pic>
          <p:nvPicPr>
            <p:cNvPr id="9" name="Picture 8" descr="A rocky landscape with a tree&#10;&#10;Description automatically generated">
              <a:extLst>
                <a:ext uri="{FF2B5EF4-FFF2-40B4-BE49-F238E27FC236}">
                  <a16:creationId xmlns:a16="http://schemas.microsoft.com/office/drawing/2014/main" id="{DC6F19E2-DAD4-29A3-BED7-497BEBF02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493" y="1641127"/>
              <a:ext cx="3868334" cy="2404099"/>
            </a:xfrm>
            <a:prstGeom prst="rect">
              <a:avLst/>
            </a:prstGeom>
          </p:spPr>
        </p:pic>
        <p:pic>
          <p:nvPicPr>
            <p:cNvPr id="12" name="Picture 11" descr="A group of people standing in a rocky area&#10;&#10;Description automatically generated">
              <a:extLst>
                <a:ext uri="{FF2B5EF4-FFF2-40B4-BE49-F238E27FC236}">
                  <a16:creationId xmlns:a16="http://schemas.microsoft.com/office/drawing/2014/main" id="{D33D71CB-FCCF-494F-B8F1-7094D87A7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9384" y="4182050"/>
              <a:ext cx="3846443" cy="2419923"/>
            </a:xfrm>
            <a:prstGeom prst="rect">
              <a:avLst/>
            </a:prstGeom>
          </p:spPr>
        </p:pic>
      </p:grp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E6CCAFB0-6E38-4C26-96EE-83D39C9960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05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6" name="Picture 5" descr="A stone wall in a valley&#10;&#10;Description automatically generated">
            <a:extLst>
              <a:ext uri="{FF2B5EF4-FFF2-40B4-BE49-F238E27FC236}">
                <a16:creationId xmlns:a16="http://schemas.microsoft.com/office/drawing/2014/main" id="{11DB5549-AAED-43CE-2008-A3BBAB38FD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26" y="1798982"/>
            <a:ext cx="6380922" cy="4621695"/>
          </a:xfrm>
          <a:prstGeom prst="rect">
            <a:avLst/>
          </a:prstGeom>
        </p:spPr>
      </p:pic>
      <p:pic>
        <p:nvPicPr>
          <p:cNvPr id="10" name="Picture 9" descr="A rocky hillside with trees and bushes&#10;&#10;Description automatically generated with medium confidence">
            <a:extLst>
              <a:ext uri="{FF2B5EF4-FFF2-40B4-BE49-F238E27FC236}">
                <a16:creationId xmlns:a16="http://schemas.microsoft.com/office/drawing/2014/main" id="{98003CAD-AA38-6C0E-3FB9-FB08C123C4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19" y="1798983"/>
            <a:ext cx="3168438" cy="2338933"/>
          </a:xfrm>
          <a:prstGeom prst="rect">
            <a:avLst/>
          </a:prstGeom>
        </p:spPr>
      </p:pic>
      <p:pic>
        <p:nvPicPr>
          <p:cNvPr id="14" name="Picture 13" descr="A group of people in white robes&#10;&#10;Description automatically generated">
            <a:extLst>
              <a:ext uri="{FF2B5EF4-FFF2-40B4-BE49-F238E27FC236}">
                <a16:creationId xmlns:a16="http://schemas.microsoft.com/office/drawing/2014/main" id="{61DE33CA-E246-783B-3036-9924A71768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871" y="4234069"/>
            <a:ext cx="3114684" cy="2266121"/>
          </a:xfrm>
          <a:prstGeom prst="rect">
            <a:avLst/>
          </a:prstGeom>
        </p:spPr>
      </p:pic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41D296B2-64ED-A678-7159-C013D2C15D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207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8ADFCC1-EAD3-84B8-1EAD-171F5A06C10C}"/>
              </a:ext>
            </a:extLst>
          </p:cNvPr>
          <p:cNvGrpSpPr/>
          <p:nvPr/>
        </p:nvGrpSpPr>
        <p:grpSpPr>
          <a:xfrm>
            <a:off x="1926703" y="1679713"/>
            <a:ext cx="9702080" cy="4800599"/>
            <a:chOff x="1926704" y="1826120"/>
            <a:chExt cx="8439809" cy="4507051"/>
          </a:xfrm>
        </p:grpSpPr>
        <p:pic>
          <p:nvPicPr>
            <p:cNvPr id="5" name="Picture 4" descr="A ditch with a sign in it&#10;&#10;Description automatically generated">
              <a:extLst>
                <a:ext uri="{FF2B5EF4-FFF2-40B4-BE49-F238E27FC236}">
                  <a16:creationId xmlns:a16="http://schemas.microsoft.com/office/drawing/2014/main" id="{F6CD0E8E-5F27-BCAC-70CA-50E14385C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77054" y="1826120"/>
              <a:ext cx="5389459" cy="4408593"/>
            </a:xfrm>
            <a:prstGeom prst="rect">
              <a:avLst/>
            </a:prstGeom>
          </p:spPr>
        </p:pic>
        <p:pic>
          <p:nvPicPr>
            <p:cNvPr id="9" name="Picture 8" descr="A dirt path between two trees&#10;&#10;Description automatically generated">
              <a:extLst>
                <a:ext uri="{FF2B5EF4-FFF2-40B4-BE49-F238E27FC236}">
                  <a16:creationId xmlns:a16="http://schemas.microsoft.com/office/drawing/2014/main" id="{83850C31-DF88-EC2A-7952-98128FE5D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705" y="1836060"/>
              <a:ext cx="2933530" cy="2281618"/>
            </a:xfrm>
            <a:prstGeom prst="rect">
              <a:avLst/>
            </a:prstGeom>
          </p:spPr>
        </p:pic>
        <p:pic>
          <p:nvPicPr>
            <p:cNvPr id="12" name="Picture 11" descr="A group of people in a ditch&#10;&#10;Description automatically generated">
              <a:extLst>
                <a:ext uri="{FF2B5EF4-FFF2-40B4-BE49-F238E27FC236}">
                  <a16:creationId xmlns:a16="http://schemas.microsoft.com/office/drawing/2014/main" id="{0E707BFD-92E8-7111-A1CA-C54D20FAF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6704" y="4236015"/>
              <a:ext cx="2933529" cy="2097156"/>
            </a:xfrm>
            <a:prstGeom prst="rect">
              <a:avLst/>
            </a:prstGeom>
          </p:spPr>
        </p:pic>
      </p:grpSp>
      <p:pic>
        <p:nvPicPr>
          <p:cNvPr id="17" name="Picture 16" descr="A blue and green logo&#10;&#10;Description automatically generated">
            <a:extLst>
              <a:ext uri="{FF2B5EF4-FFF2-40B4-BE49-F238E27FC236}">
                <a16:creationId xmlns:a16="http://schemas.microsoft.com/office/drawing/2014/main" id="{34849A9B-4183-20BC-AABF-7F805C097E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4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6" name="Picture 5" descr="A group of people walking in a desert&#10;&#10;Description automatically generated">
            <a:extLst>
              <a:ext uri="{FF2B5EF4-FFF2-40B4-BE49-F238E27FC236}">
                <a16:creationId xmlns:a16="http://schemas.microsoft.com/office/drawing/2014/main" id="{CBB4CDF8-1775-B514-E7BB-8804524857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3318" y="4233940"/>
            <a:ext cx="3933751" cy="2286127"/>
          </a:xfrm>
          <a:prstGeom prst="rect">
            <a:avLst/>
          </a:prstGeom>
        </p:spPr>
      </p:pic>
      <p:pic>
        <p:nvPicPr>
          <p:cNvPr id="10" name="Picture 9" descr="A group of horses walking near a body of water&#10;&#10;Description automatically generated">
            <a:extLst>
              <a:ext uri="{FF2B5EF4-FFF2-40B4-BE49-F238E27FC236}">
                <a16:creationId xmlns:a16="http://schemas.microsoft.com/office/drawing/2014/main" id="{DDE3C0BC-B793-E29F-C42A-521ECA6E0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9590" y="1634346"/>
            <a:ext cx="6357731" cy="4960845"/>
          </a:xfrm>
          <a:prstGeom prst="rect">
            <a:avLst/>
          </a:prstGeom>
        </p:spPr>
      </p:pic>
      <p:pic>
        <p:nvPicPr>
          <p:cNvPr id="12" name="Picture 11" descr="A large sandy area with hills and trees&#10;&#10;Description automatically generated with medium confidence">
            <a:extLst>
              <a:ext uri="{FF2B5EF4-FFF2-40B4-BE49-F238E27FC236}">
                <a16:creationId xmlns:a16="http://schemas.microsoft.com/office/drawing/2014/main" id="{F34C2983-8C62-11AE-9380-4EA68A8A9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319" y="1634346"/>
            <a:ext cx="3933751" cy="2420817"/>
          </a:xfrm>
          <a:prstGeom prst="rect">
            <a:avLst/>
          </a:prstGeom>
        </p:spPr>
      </p:pic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A2C2F743-0217-AEE4-B312-27074BC574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97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5" name="Picture 4" descr="A small pond in a desert&#10;&#10;Description automatically generated">
            <a:extLst>
              <a:ext uri="{FF2B5EF4-FFF2-40B4-BE49-F238E27FC236}">
                <a16:creationId xmlns:a16="http://schemas.microsoft.com/office/drawing/2014/main" id="{66012132-50BE-F8AE-6610-30A8D0EDB8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8534" y="1791662"/>
            <a:ext cx="4700791" cy="4219598"/>
          </a:xfrm>
          <a:prstGeom prst="rect">
            <a:avLst/>
          </a:prstGeom>
        </p:spPr>
      </p:pic>
      <p:pic>
        <p:nvPicPr>
          <p:cNvPr id="9" name="Picture 8" descr="A small pond in a rocky area&#10;&#10;Description automatically generated">
            <a:extLst>
              <a:ext uri="{FF2B5EF4-FFF2-40B4-BE49-F238E27FC236}">
                <a16:creationId xmlns:a16="http://schemas.microsoft.com/office/drawing/2014/main" id="{E8B94E6F-8E8E-E8C5-D01F-8E377C03A1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676" y="1797219"/>
            <a:ext cx="5311937" cy="4213665"/>
          </a:xfrm>
          <a:prstGeom prst="rect">
            <a:avLst/>
          </a:prstGeom>
        </p:spPr>
      </p:pic>
      <p:pic>
        <p:nvPicPr>
          <p:cNvPr id="17" name="Picture 16" descr="A blue and green logo&#10;&#10;Description automatically generated">
            <a:extLst>
              <a:ext uri="{FF2B5EF4-FFF2-40B4-BE49-F238E27FC236}">
                <a16:creationId xmlns:a16="http://schemas.microsoft.com/office/drawing/2014/main" id="{BDB6BA47-B3FF-B605-1987-F91BC2F320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40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12" name="Picture 11" descr="A small pond in a dirt field&#10;&#10;Description automatically generated">
            <a:extLst>
              <a:ext uri="{FF2B5EF4-FFF2-40B4-BE49-F238E27FC236}">
                <a16:creationId xmlns:a16="http://schemas.microsoft.com/office/drawing/2014/main" id="{18CFD13E-5FDC-FA73-A217-CEBFEA6240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326" y="1906214"/>
            <a:ext cx="5145214" cy="3480795"/>
          </a:xfrm>
          <a:prstGeom prst="rect">
            <a:avLst/>
          </a:prstGeom>
        </p:spPr>
      </p:pic>
      <p:pic>
        <p:nvPicPr>
          <p:cNvPr id="14" name="Picture 13" descr="A puddle in a dry field&#10;&#10;Description automatically generated">
            <a:extLst>
              <a:ext uri="{FF2B5EF4-FFF2-40B4-BE49-F238E27FC236}">
                <a16:creationId xmlns:a16="http://schemas.microsoft.com/office/drawing/2014/main" id="{D6F3B06D-EAF1-379B-E90E-17A9746389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526" y="1943100"/>
            <a:ext cx="4359473" cy="3393674"/>
          </a:xfrm>
          <a:prstGeom prst="rect">
            <a:avLst/>
          </a:prstGeom>
        </p:spPr>
      </p:pic>
      <p:pic>
        <p:nvPicPr>
          <p:cNvPr id="17" name="Picture 16" descr="A blue and green logo&#10;&#10;Description automatically generated">
            <a:extLst>
              <a:ext uri="{FF2B5EF4-FFF2-40B4-BE49-F238E27FC236}">
                <a16:creationId xmlns:a16="http://schemas.microsoft.com/office/drawing/2014/main" id="{1E3D2341-47CF-07DB-B53F-BB2E90AF84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7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326776"/>
            <a:ext cx="10061294" cy="4437529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Gill Sans MT" panose="020B0502020104020203" pitchFamily="34" charset="0"/>
              </a:rPr>
              <a:t>Overall underground water table is continuously dropping 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                                      </a:t>
            </a:r>
            <a:r>
              <a:rPr lang="en-US" sz="2000" dirty="0">
                <a:latin typeface="Gill Sans MT" panose="020B0502020104020203" pitchFamily="34" charset="0"/>
              </a:rPr>
              <a:t>(</a:t>
            </a:r>
            <a:r>
              <a:rPr lang="en-US" sz="2000" i="1" dirty="0">
                <a:latin typeface="Gill Sans MT" panose="020B0502020104020203" pitchFamily="34" charset="0"/>
              </a:rPr>
              <a:t>KP-IWRM Strategy 2022,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i="1" dirty="0">
                <a:latin typeface="Gill Sans MT" panose="020B0502020104020203" pitchFamily="34" charset="0"/>
              </a:rPr>
              <a:t>FRD, 2019</a:t>
            </a:r>
            <a:r>
              <a:rPr lang="en-US" sz="2000" dirty="0">
                <a:latin typeface="Gill Sans MT" panose="020B0502020104020203" pitchFamily="34" charset="0"/>
              </a:rPr>
              <a:t>, </a:t>
            </a:r>
            <a:r>
              <a:rPr lang="en-US" sz="2000" i="1" dirty="0" err="1">
                <a:latin typeface="Gill Sans MT" panose="020B0502020104020203" pitchFamily="34" charset="0"/>
              </a:rPr>
              <a:t>Dallion</a:t>
            </a:r>
            <a:r>
              <a:rPr lang="en-US" sz="2000" i="1" dirty="0">
                <a:latin typeface="Gill Sans MT" panose="020B0502020104020203" pitchFamily="34" charset="0"/>
              </a:rPr>
              <a:t> 2005)</a:t>
            </a:r>
          </a:p>
          <a:p>
            <a:pPr algn="just"/>
            <a:r>
              <a:rPr lang="en-US" sz="2400" dirty="0">
                <a:latin typeface="Gill Sans MT" panose="020B0502020104020203" pitchFamily="34" charset="0"/>
              </a:rPr>
              <a:t> Districts Mohmand, Khyber, Kurram and Orakzai being Part of the Hindukush Region with steep slopes is prone to destructive flash floods </a:t>
            </a:r>
          </a:p>
          <a:p>
            <a:pPr marL="0" indent="0" algn="just">
              <a:buNone/>
            </a:pPr>
            <a:r>
              <a:rPr lang="en-US" sz="2000" dirty="0">
                <a:latin typeface="Gill Sans MT" panose="020B0502020104020203" pitchFamily="34" charset="0"/>
              </a:rPr>
              <a:t>                                                                          (Hussain </a:t>
            </a:r>
            <a:r>
              <a:rPr lang="en-US" sz="2000" i="1" dirty="0">
                <a:latin typeface="Gill Sans MT" panose="020B0502020104020203" pitchFamily="34" charset="0"/>
              </a:rPr>
              <a:t>et.al</a:t>
            </a:r>
            <a:r>
              <a:rPr lang="en-US" sz="2000" dirty="0">
                <a:latin typeface="Gill Sans MT" panose="020B0502020104020203" pitchFamily="34" charset="0"/>
              </a:rPr>
              <a:t> 2023, Shaw </a:t>
            </a:r>
            <a:r>
              <a:rPr lang="en-US" sz="2000" i="1" dirty="0">
                <a:latin typeface="Gill Sans MT" panose="020B0502020104020203" pitchFamily="34" charset="0"/>
              </a:rPr>
              <a:t>et. al</a:t>
            </a:r>
            <a:r>
              <a:rPr lang="en-US" sz="2000" dirty="0">
                <a:latin typeface="Gill Sans MT" panose="020B0502020104020203" pitchFamily="34" charset="0"/>
              </a:rPr>
              <a:t> 2014)</a:t>
            </a:r>
          </a:p>
          <a:p>
            <a:pPr algn="just"/>
            <a:r>
              <a:rPr lang="en-US" sz="2400" dirty="0">
                <a:latin typeface="Gill Sans MT" panose="020B0502020104020203" pitchFamily="34" charset="0"/>
              </a:rPr>
              <a:t>Climate Change phenomenon combined with the Topography of the area increases the risk of flash floods and reduces the recharge to underground water due to a limited contact time of run-off with the ground.</a:t>
            </a:r>
          </a:p>
        </p:txBody>
      </p:sp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FCD1F179-8A16-DD86-A5A2-2130AAB9A0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21" y="5224288"/>
            <a:ext cx="1658979" cy="16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44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57AEE-F0CF-7330-06F8-482D2A7EEFE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76" y="4110986"/>
            <a:ext cx="3626837" cy="2092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F8BFD3-924B-30B6-42E4-A723A3F94C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639957"/>
            <a:ext cx="6018213" cy="4550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E826FC-A93B-018A-13CA-B83B09DB81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476" y="1639957"/>
            <a:ext cx="3626837" cy="2334592"/>
          </a:xfrm>
          <a:prstGeom prst="rect">
            <a:avLst/>
          </a:prstGeom>
        </p:spPr>
      </p:pic>
      <p:pic>
        <p:nvPicPr>
          <p:cNvPr id="15" name="Picture 14" descr="A blue and green logo&#10;&#10;Description automatically generated">
            <a:extLst>
              <a:ext uri="{FF2B5EF4-FFF2-40B4-BE49-F238E27FC236}">
                <a16:creationId xmlns:a16="http://schemas.microsoft.com/office/drawing/2014/main" id="{2F346F2C-08A5-5C0B-69D2-45717613BFF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6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6" name="Picture 5" descr="A water hole in a desert&#10;&#10;Description automatically generated">
            <a:extLst>
              <a:ext uri="{FF2B5EF4-FFF2-40B4-BE49-F238E27FC236}">
                <a16:creationId xmlns:a16="http://schemas.microsoft.com/office/drawing/2014/main" id="{5A63EB5F-2955-9F0E-C655-D0797016B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957" y="1640699"/>
            <a:ext cx="5346895" cy="4799505"/>
          </a:xfrm>
          <a:prstGeom prst="rect">
            <a:avLst/>
          </a:prstGeom>
        </p:spPr>
      </p:pic>
      <p:pic>
        <p:nvPicPr>
          <p:cNvPr id="11" name="Picture 10" descr="A dry desert with mountains in the background&#10;&#10;Description automatically generated">
            <a:extLst>
              <a:ext uri="{FF2B5EF4-FFF2-40B4-BE49-F238E27FC236}">
                <a16:creationId xmlns:a16="http://schemas.microsoft.com/office/drawing/2014/main" id="{E964958D-6DD2-7D06-229E-3277A0AC27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623" y="1683944"/>
            <a:ext cx="4068420" cy="2269348"/>
          </a:xfrm>
          <a:prstGeom prst="rect">
            <a:avLst/>
          </a:prstGeom>
        </p:spPr>
      </p:pic>
      <p:pic>
        <p:nvPicPr>
          <p:cNvPr id="13" name="Picture 12" descr="A group of people standing near a pond&#10;&#10;Description automatically generated">
            <a:extLst>
              <a:ext uri="{FF2B5EF4-FFF2-40B4-BE49-F238E27FC236}">
                <a16:creationId xmlns:a16="http://schemas.microsoft.com/office/drawing/2014/main" id="{2BD6EDC0-7F3D-5FF0-225A-883764AA40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7622" y="4144689"/>
            <a:ext cx="4035968" cy="2225590"/>
          </a:xfrm>
          <a:prstGeom prst="rect">
            <a:avLst/>
          </a:prstGeom>
        </p:spPr>
      </p:pic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74AA6E00-50A7-59F8-F215-D3EBD95DC0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9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5" name="Picture 4" descr="A sign in the dirt&#10;&#10;Description automatically generated">
            <a:extLst>
              <a:ext uri="{FF2B5EF4-FFF2-40B4-BE49-F238E27FC236}">
                <a16:creationId xmlns:a16="http://schemas.microsoft.com/office/drawing/2014/main" id="{C8F17324-DBB6-64A5-BB99-67868DAE34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939" y="1669774"/>
            <a:ext cx="5779673" cy="4681330"/>
          </a:xfrm>
          <a:prstGeom prst="rect">
            <a:avLst/>
          </a:prstGeom>
        </p:spPr>
      </p:pic>
      <p:pic>
        <p:nvPicPr>
          <p:cNvPr id="9" name="Picture 8" descr="A person walking in a dry field&#10;&#10;Description automatically generated">
            <a:extLst>
              <a:ext uri="{FF2B5EF4-FFF2-40B4-BE49-F238E27FC236}">
                <a16:creationId xmlns:a16="http://schemas.microsoft.com/office/drawing/2014/main" id="{F6206971-3E14-F493-5D06-E0B716A120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2048" y="1737218"/>
            <a:ext cx="3953379" cy="2421900"/>
          </a:xfrm>
          <a:prstGeom prst="rect">
            <a:avLst/>
          </a:prstGeom>
        </p:spPr>
      </p:pic>
      <p:pic>
        <p:nvPicPr>
          <p:cNvPr id="12" name="Picture 11" descr="A group of people in a desert">
            <a:extLst>
              <a:ext uri="{FF2B5EF4-FFF2-40B4-BE49-F238E27FC236}">
                <a16:creationId xmlns:a16="http://schemas.microsoft.com/office/drawing/2014/main" id="{3F8F5AE7-7FB6-CD94-2CC0-098A7576C4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29" y="4203702"/>
            <a:ext cx="3917598" cy="2169007"/>
          </a:xfrm>
          <a:prstGeom prst="rect">
            <a:avLst/>
          </a:prstGeom>
        </p:spPr>
      </p:pic>
      <p:pic>
        <p:nvPicPr>
          <p:cNvPr id="14" name="Picture 13" descr="A blue and green logo&#10;&#10;Description automatically generated">
            <a:extLst>
              <a:ext uri="{FF2B5EF4-FFF2-40B4-BE49-F238E27FC236}">
                <a16:creationId xmlns:a16="http://schemas.microsoft.com/office/drawing/2014/main" id="{7C9C3280-1B86-3860-5034-B5E5B8B441D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74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CFD531-42BC-AA9B-471B-287DE618DF8F}"/>
              </a:ext>
            </a:extLst>
          </p:cNvPr>
          <p:cNvGrpSpPr/>
          <p:nvPr/>
        </p:nvGrpSpPr>
        <p:grpSpPr>
          <a:xfrm>
            <a:off x="2264464" y="1686275"/>
            <a:ext cx="9086023" cy="4547615"/>
            <a:chOff x="2264464" y="1686275"/>
            <a:chExt cx="8227523" cy="4547615"/>
          </a:xfrm>
        </p:grpSpPr>
        <p:pic>
          <p:nvPicPr>
            <p:cNvPr id="6" name="Picture 5" descr="A large field with a mountain in the background&#10;&#10;Description automatically generated">
              <a:extLst>
                <a:ext uri="{FF2B5EF4-FFF2-40B4-BE49-F238E27FC236}">
                  <a16:creationId xmlns:a16="http://schemas.microsoft.com/office/drawing/2014/main" id="{DEAA18F8-43E2-9D54-CBD3-B921D6E8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4464" y="4088627"/>
              <a:ext cx="2537640" cy="2145263"/>
            </a:xfrm>
            <a:prstGeom prst="rect">
              <a:avLst/>
            </a:prstGeom>
          </p:spPr>
        </p:pic>
        <p:pic>
          <p:nvPicPr>
            <p:cNvPr id="10" name="Picture 9" descr="A landscape with a mountain in the background&#10;&#10;Description automatically generated">
              <a:extLst>
                <a:ext uri="{FF2B5EF4-FFF2-40B4-BE49-F238E27FC236}">
                  <a16:creationId xmlns:a16="http://schemas.microsoft.com/office/drawing/2014/main" id="{2C9B905F-F690-BA38-744B-54405DB54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4464" y="1686275"/>
              <a:ext cx="2537640" cy="2349012"/>
            </a:xfrm>
            <a:prstGeom prst="rect">
              <a:avLst/>
            </a:prstGeom>
          </p:spPr>
        </p:pic>
        <p:pic>
          <p:nvPicPr>
            <p:cNvPr id="13" name="Picture 12" descr="A group of people in a field&#10;&#10;Description automatically generated">
              <a:extLst>
                <a:ext uri="{FF2B5EF4-FFF2-40B4-BE49-F238E27FC236}">
                  <a16:creationId xmlns:a16="http://schemas.microsoft.com/office/drawing/2014/main" id="{15862F12-47E9-6FA0-951C-14D690621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5595" y="1686275"/>
              <a:ext cx="5646392" cy="4452569"/>
            </a:xfrm>
            <a:prstGeom prst="rect">
              <a:avLst/>
            </a:prstGeom>
          </p:spPr>
        </p:pic>
      </p:grpSp>
      <p:pic>
        <p:nvPicPr>
          <p:cNvPr id="15" name="Picture 14" descr="A blue and green logo&#10;&#10;Description automatically generated">
            <a:extLst>
              <a:ext uri="{FF2B5EF4-FFF2-40B4-BE49-F238E27FC236}">
                <a16:creationId xmlns:a16="http://schemas.microsoft.com/office/drawing/2014/main" id="{5AB5BC7E-C81A-1DBA-063A-EB71D91239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91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047586-B951-009E-B509-4F45CE6E806A}"/>
              </a:ext>
            </a:extLst>
          </p:cNvPr>
          <p:cNvGrpSpPr/>
          <p:nvPr/>
        </p:nvGrpSpPr>
        <p:grpSpPr>
          <a:xfrm>
            <a:off x="1788459" y="1604380"/>
            <a:ext cx="9512332" cy="4629510"/>
            <a:chOff x="1788459" y="1604380"/>
            <a:chExt cx="8587993" cy="4629510"/>
          </a:xfrm>
        </p:grpSpPr>
        <p:pic>
          <p:nvPicPr>
            <p:cNvPr id="5" name="Picture 4" descr="A dirt field with a sign&#10;&#10;Description automatically generated">
              <a:extLst>
                <a:ext uri="{FF2B5EF4-FFF2-40B4-BE49-F238E27FC236}">
                  <a16:creationId xmlns:a16="http://schemas.microsoft.com/office/drawing/2014/main" id="{AEBA748D-8C20-E01C-6EBF-B4CEF8E98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5362" y="1604380"/>
              <a:ext cx="4981090" cy="4629510"/>
            </a:xfrm>
            <a:prstGeom prst="rect">
              <a:avLst/>
            </a:prstGeom>
          </p:spPr>
        </p:pic>
        <p:pic>
          <p:nvPicPr>
            <p:cNvPr id="9" name="Picture 8" descr="A dirt pit in a field&#10;&#10;Description automatically generated">
              <a:extLst>
                <a:ext uri="{FF2B5EF4-FFF2-40B4-BE49-F238E27FC236}">
                  <a16:creationId xmlns:a16="http://schemas.microsoft.com/office/drawing/2014/main" id="{A8DDB37D-6462-CBD6-DD00-64D67B35B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8459" y="1612547"/>
              <a:ext cx="3498573" cy="2251004"/>
            </a:xfrm>
            <a:prstGeom prst="rect">
              <a:avLst/>
            </a:prstGeom>
          </p:spPr>
        </p:pic>
        <p:pic>
          <p:nvPicPr>
            <p:cNvPr id="12" name="Picture 11" descr="A group of people standing in a field&#10;&#10;Description automatically generated">
              <a:extLst>
                <a:ext uri="{FF2B5EF4-FFF2-40B4-BE49-F238E27FC236}">
                  <a16:creationId xmlns:a16="http://schemas.microsoft.com/office/drawing/2014/main" id="{0C87C978-5DCF-FA3C-8A37-799903670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8459" y="3982886"/>
              <a:ext cx="3498573" cy="2251004"/>
            </a:xfrm>
            <a:prstGeom prst="rect">
              <a:avLst/>
            </a:prstGeom>
          </p:spPr>
        </p:pic>
      </p:grpSp>
      <p:pic>
        <p:nvPicPr>
          <p:cNvPr id="15" name="Picture 14" descr="A blue and green logo&#10;&#10;Description automatically generated">
            <a:extLst>
              <a:ext uri="{FF2B5EF4-FFF2-40B4-BE49-F238E27FC236}">
                <a16:creationId xmlns:a16="http://schemas.microsoft.com/office/drawing/2014/main" id="{CC35E48E-6A44-B10D-1048-FD8AC604D1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25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95D471-059E-B7F9-34DB-1DE6FDC5E048}"/>
              </a:ext>
            </a:extLst>
          </p:cNvPr>
          <p:cNvGrpSpPr/>
          <p:nvPr/>
        </p:nvGrpSpPr>
        <p:grpSpPr>
          <a:xfrm>
            <a:off x="1693809" y="1606264"/>
            <a:ext cx="9597043" cy="4685143"/>
            <a:chOff x="1693809" y="1606264"/>
            <a:chExt cx="8781799" cy="4685143"/>
          </a:xfrm>
        </p:grpSpPr>
        <p:pic>
          <p:nvPicPr>
            <p:cNvPr id="6" name="Picture 5" descr="A large field with a stone wall&#10;&#10;Description automatically generated with medium confidence">
              <a:extLst>
                <a:ext uri="{FF2B5EF4-FFF2-40B4-BE49-F238E27FC236}">
                  <a16:creationId xmlns:a16="http://schemas.microsoft.com/office/drawing/2014/main" id="{07A075BC-EE45-D6C4-FD31-B932EC43A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2629" y="1606264"/>
              <a:ext cx="5522979" cy="4685143"/>
            </a:xfrm>
            <a:prstGeom prst="rect">
              <a:avLst/>
            </a:prstGeom>
          </p:spPr>
        </p:pic>
        <p:pic>
          <p:nvPicPr>
            <p:cNvPr id="10" name="Picture 9" descr="A group of animals in a rocky area&#10;&#10;Description automatically generated">
              <a:extLst>
                <a:ext uri="{FF2B5EF4-FFF2-40B4-BE49-F238E27FC236}">
                  <a16:creationId xmlns:a16="http://schemas.microsoft.com/office/drawing/2014/main" id="{4BD9319B-EFBD-E3BC-ABF1-5A765E96D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6392" y="4139756"/>
              <a:ext cx="3104085" cy="2151651"/>
            </a:xfrm>
            <a:prstGeom prst="rect">
              <a:avLst/>
            </a:prstGeom>
          </p:spPr>
        </p:pic>
        <p:pic>
          <p:nvPicPr>
            <p:cNvPr id="13" name="Picture 12" descr="A group of people in a field&#10;&#10;Description automatically generated">
              <a:extLst>
                <a:ext uri="{FF2B5EF4-FFF2-40B4-BE49-F238E27FC236}">
                  <a16:creationId xmlns:a16="http://schemas.microsoft.com/office/drawing/2014/main" id="{2319D488-D521-C48E-BE3C-964CA47EE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3809" y="1710626"/>
              <a:ext cx="3126669" cy="2345002"/>
            </a:xfrm>
            <a:prstGeom prst="rect">
              <a:avLst/>
            </a:prstGeom>
          </p:spPr>
        </p:pic>
      </p:grpSp>
      <p:pic>
        <p:nvPicPr>
          <p:cNvPr id="16" name="Picture 15" descr="A blue and green logo&#10;&#10;Description automatically generated">
            <a:extLst>
              <a:ext uri="{FF2B5EF4-FFF2-40B4-BE49-F238E27FC236}">
                <a16:creationId xmlns:a16="http://schemas.microsoft.com/office/drawing/2014/main" id="{5221E0BD-16D6-9624-761B-A6115AD01F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26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3C986A92-83FA-D0ED-C245-8DAB0EE15E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861" y="1863001"/>
            <a:ext cx="4694472" cy="3846442"/>
          </a:xfrm>
          <a:prstGeom prst="rect">
            <a:avLst/>
          </a:prstGeom>
        </p:spPr>
      </p:pic>
      <p:pic>
        <p:nvPicPr>
          <p:cNvPr id="14" name="Picture 13" descr="A group of men standing around a table&#10;&#10;Description automatically generated">
            <a:extLst>
              <a:ext uri="{FF2B5EF4-FFF2-40B4-BE49-F238E27FC236}">
                <a16:creationId xmlns:a16="http://schemas.microsoft.com/office/drawing/2014/main" id="{47FD5B9B-53E5-D6EA-3C95-EA74FC08EF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835" y="1818861"/>
            <a:ext cx="4976191" cy="3951825"/>
          </a:xfrm>
          <a:prstGeom prst="rect">
            <a:avLst/>
          </a:prstGeom>
        </p:spPr>
      </p:pic>
      <p:pic>
        <p:nvPicPr>
          <p:cNvPr id="15" name="Picture 14" descr="A blue and green logo&#10;&#10;Description automatically generated">
            <a:extLst>
              <a:ext uri="{FF2B5EF4-FFF2-40B4-BE49-F238E27FC236}">
                <a16:creationId xmlns:a16="http://schemas.microsoft.com/office/drawing/2014/main" id="{1842FE76-AF2C-927A-6DA4-EA30CE3E84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51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Alignment with Country Development Strategy 2023-2028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445" y="1714502"/>
            <a:ext cx="5176556" cy="4060133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  <a:tabLst>
                <a:tab pos="5029200" algn="l"/>
              </a:tabLst>
            </a:pPr>
            <a:endParaRPr lang="en-US" sz="2000" dirty="0">
              <a:solidFill>
                <a:srgbClr val="212721"/>
              </a:solidFill>
              <a:latin typeface="Source Sans Pro Web"/>
            </a:endParaRPr>
          </a:p>
          <a:p>
            <a:pPr marL="400050" indent="-400050" algn="just">
              <a:tabLst>
                <a:tab pos="5029200" algn="l"/>
              </a:tabLst>
            </a:pPr>
            <a:r>
              <a:rPr lang="en-US" sz="2000" dirty="0">
                <a:solidFill>
                  <a:srgbClr val="212721"/>
                </a:solidFill>
                <a:latin typeface="Gill Sans MT" panose="020B0502020104020203" pitchFamily="34" charset="0"/>
              </a:rPr>
              <a:t>In Line with DO 1: </a:t>
            </a:r>
            <a:r>
              <a:rPr lang="en-US" sz="2000" b="0" i="0" u="none" strike="noStrike" dirty="0">
                <a:solidFill>
                  <a:srgbClr val="212721"/>
                </a:solidFill>
                <a:effectLst/>
                <a:latin typeface="Gill Sans MT" panose="020B0502020104020203" pitchFamily="34" charset="0"/>
              </a:rPr>
              <a:t>Broad-based, climate-resilient economic growth advanced</a:t>
            </a:r>
          </a:p>
          <a:p>
            <a:pPr marL="400050" indent="-400050" algn="just">
              <a:tabLst>
                <a:tab pos="5029200" algn="l"/>
              </a:tabLst>
            </a:pPr>
            <a:r>
              <a:rPr lang="en-US" sz="2000" dirty="0">
                <a:solidFill>
                  <a:srgbClr val="212721"/>
                </a:solidFill>
                <a:latin typeface="Gill Sans MT" panose="020B0502020104020203" pitchFamily="34" charset="0"/>
              </a:rPr>
              <a:t>Under this Development Objective, the activity directly contributes to IR 1.2 Climate change adaptation accelerated, and making a conducive environment for IR1.3 “Climate changed mitigation actions advanced” by contributing to the regeneration of eco-systems health</a:t>
            </a:r>
            <a:endParaRPr lang="en-US" sz="2000" b="0" i="0" dirty="0">
              <a:solidFill>
                <a:srgbClr val="212721"/>
              </a:solidFill>
              <a:effectLst/>
              <a:latin typeface="Gill Sans MT" panose="020B0502020104020203" pitchFamily="34" charset="0"/>
            </a:endParaRP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Picture 6" descr="A blue and green logo&#10;&#10;Description automatically generated">
            <a:extLst>
              <a:ext uri="{FF2B5EF4-FFF2-40B4-BE49-F238E27FC236}">
                <a16:creationId xmlns:a16="http://schemas.microsoft.com/office/drawing/2014/main" id="{74D241AE-A48F-4BB1-2E1B-B1DAB640F3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21" y="5224288"/>
            <a:ext cx="1658979" cy="1633712"/>
          </a:xfrm>
          <a:prstGeom prst="rect">
            <a:avLst/>
          </a:prstGeom>
        </p:spPr>
      </p:pic>
      <p:pic>
        <p:nvPicPr>
          <p:cNvPr id="5" name="Picture 4" descr="A stone wall in a desert&#10;&#10;Description automatically generated">
            <a:extLst>
              <a:ext uri="{FF2B5EF4-FFF2-40B4-BE49-F238E27FC236}">
                <a16:creationId xmlns:a16="http://schemas.microsoft.com/office/drawing/2014/main" id="{CD9AD45F-0B1C-D390-176F-B3F5887EE4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940" y="1714502"/>
            <a:ext cx="4393427" cy="39806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4085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Alignment with Government of Pakistan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9" y="1229711"/>
            <a:ext cx="10061294" cy="4960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	The objective 2.10 of the Pakistan</a:t>
            </a:r>
            <a:r>
              <a:rPr lang="en-US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 National Water Policy (2018) focuses on the improvement and 	management of watersheds through </a:t>
            </a: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soil conservation, and treatment of catchment areas for 	sustainable development;</a:t>
            </a:r>
            <a:endParaRPr lang="en-US" b="0" i="0" dirty="0"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D69969F6-F50A-57F6-7471-35F547FEB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461" y="5056140"/>
            <a:ext cx="1658979" cy="16337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99C9E-7056-DC10-7DA6-A5C6CA48C2FA}"/>
              </a:ext>
            </a:extLst>
          </p:cNvPr>
          <p:cNvSpPr txBox="1"/>
          <p:nvPr/>
        </p:nvSpPr>
        <p:spPr>
          <a:xfrm>
            <a:off x="1830441" y="3299754"/>
            <a:ext cx="9405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Gill Sans MT" panose="020B0502020104020203" pitchFamily="34" charset="0"/>
              </a:rPr>
              <a:t>The objective 2.12 highlights flood management to mitigate floods and minimize their damages and the objective 2.13 covers drought management with emphasis on long-term vulnerability reduction;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1C9D2-AC81-191A-E2D1-B8A24987EE20}"/>
              </a:ext>
            </a:extLst>
          </p:cNvPr>
          <p:cNvSpPr txBox="1"/>
          <p:nvPr/>
        </p:nvSpPr>
        <p:spPr>
          <a:xfrm>
            <a:off x="1743239" y="4246580"/>
            <a:ext cx="95795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Gill Sans MT" panose="020B0502020104020203" pitchFamily="34" charset="0"/>
              </a:rPr>
              <a:t>The objective 2.16 focuses on Regulating groundwater withdrawals for curbing over-abstraction and promoting aquifer recharge;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FCDA1-3EA1-9C5F-0F3F-9976ECF99475}"/>
              </a:ext>
            </a:extLst>
          </p:cNvPr>
          <p:cNvSpPr txBox="1"/>
          <p:nvPr/>
        </p:nvSpPr>
        <p:spPr>
          <a:xfrm>
            <a:off x="1830440" y="5127901"/>
            <a:ext cx="82910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Gill Sans MT" panose="020B0502020104020203" pitchFamily="34" charset="0"/>
              </a:rPr>
              <a:t>The objective 2.19 encourages beneficiary participation and public-private partnerships.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E8CD54-2AA1-A6D4-5D06-02CC4D75496D}"/>
              </a:ext>
            </a:extLst>
          </p:cNvPr>
          <p:cNvSpPr txBox="1"/>
          <p:nvPr/>
        </p:nvSpPr>
        <p:spPr>
          <a:xfrm>
            <a:off x="1830441" y="2396509"/>
            <a:ext cx="9674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ill Sans MT" panose="020B0502020104020203" pitchFamily="34" charset="0"/>
              </a:rPr>
              <a:t>The objective 2.7 of the water policy emphasis the food security and expanding water availability to help adapt to climate change, population, and other large-scale stresses; </a:t>
            </a:r>
          </a:p>
        </p:txBody>
      </p:sp>
    </p:spTree>
    <p:extLst>
      <p:ext uri="{BB962C8B-B14F-4D97-AF65-F5344CB8AC3E}">
        <p14:creationId xmlns:p14="http://schemas.microsoft.com/office/powerpoint/2010/main" val="10141815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786" y="335208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Alignment with SDGs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551" y="2231434"/>
            <a:ext cx="8422786" cy="4960846"/>
          </a:xfrm>
        </p:spPr>
        <p:txBody>
          <a:bodyPr>
            <a:normAutofit/>
          </a:bodyPr>
          <a:lstStyle/>
          <a:p>
            <a:pPr algn="just"/>
            <a:r>
              <a:rPr lang="en-US" sz="2400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Target 2.3 Increasing access to productive resources for agriculture productivity and we increase access to both surface and Underground water.</a:t>
            </a:r>
          </a:p>
          <a:p>
            <a:pPr marL="0" indent="0" algn="just">
              <a:buNone/>
            </a:pP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Target 6.1, safe and affordable drinking water,  Target 6.4, water efficiency and reduce water scarcity, Target 6.5 Integrated water Management and 6.b involvement of local communities.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Target 6.5 Integrated water Management and 6.b involvement</a:t>
            </a:r>
          </a:p>
          <a:p>
            <a:pPr marL="0" indent="0" algn="just">
              <a:buNone/>
            </a:pP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     of local communities.</a:t>
            </a: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D69969F6-F50A-57F6-7471-35F547FEB8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46" y="5247072"/>
            <a:ext cx="1465094" cy="14427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C9FA77D-9754-793A-F306-64238FBF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72" y="2226967"/>
            <a:ext cx="1784448" cy="17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A741155-E447-3908-B316-D89BBBA32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272" y="4091056"/>
            <a:ext cx="1784448" cy="159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E3CB90-61CD-3D2A-95CF-B7C1FCF88727}"/>
              </a:ext>
            </a:extLst>
          </p:cNvPr>
          <p:cNvSpPr txBox="1">
            <a:spLocks/>
          </p:cNvSpPr>
          <p:nvPr/>
        </p:nvSpPr>
        <p:spPr>
          <a:xfrm>
            <a:off x="1776716" y="1172315"/>
            <a:ext cx="9271177" cy="10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3" charset="2"/>
              <a:buNone/>
            </a:pP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	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</a:rPr>
              <a:t>The Activity is in line with the Sustainable Development Goals, which have been adopted by the government of Pakistan as National Agenda.</a:t>
            </a:r>
            <a:endParaRPr lang="en-US" sz="2800" dirty="0">
              <a:solidFill>
                <a:schemeClr val="tx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8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403047"/>
            <a:ext cx="8911687" cy="792314"/>
          </a:xfrm>
        </p:spPr>
        <p:txBody>
          <a:bodyPr/>
          <a:lstStyle/>
          <a:p>
            <a:pPr algn="ctr"/>
            <a:r>
              <a:rPr lang="en-US" dirty="0"/>
              <a:t>FRD,s Presence in the Area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500948"/>
            <a:ext cx="5514073" cy="4437529"/>
          </a:xfrm>
        </p:spPr>
        <p:txBody>
          <a:bodyPr>
            <a:normAutofit/>
          </a:bodyPr>
          <a:lstStyle/>
          <a:p>
            <a:pPr algn="just"/>
            <a:r>
              <a:rPr lang="en-US" sz="3200" dirty="0">
                <a:latin typeface="Gill Sans MT" panose="020B0502020104020203" pitchFamily="34" charset="0"/>
              </a:rPr>
              <a:t>FRD exists in Mohmand Since 2008, in Kurram since 2012, Bajaur 2013, Orakzai 2014 and Khyber 2016</a:t>
            </a:r>
            <a:r>
              <a:rPr lang="en-US" sz="3200" dirty="0"/>
              <a:t>.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endParaRPr lang="en-US" sz="3200" dirty="0"/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B45FE81F-39B2-5DE9-27BD-C8C6AB83D3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843" y="5138529"/>
            <a:ext cx="1450465" cy="1616803"/>
          </a:xfrm>
          <a:prstGeom prst="rect">
            <a:avLst/>
          </a:prstGeom>
        </p:spPr>
      </p:pic>
      <p:pic>
        <p:nvPicPr>
          <p:cNvPr id="9" name="Picture 8" descr="A map of a country&#10;&#10;Description automatically generated">
            <a:extLst>
              <a:ext uri="{FF2B5EF4-FFF2-40B4-BE49-F238E27FC236}">
                <a16:creationId xmlns:a16="http://schemas.microsoft.com/office/drawing/2014/main" id="{CFACF4E1-A834-A15E-F84F-6E10BADD63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348" y="684402"/>
            <a:ext cx="7445643" cy="59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117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786" y="335208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Alignment with SDGs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7660" y="1482096"/>
            <a:ext cx="7772400" cy="4733272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11.5 reduce sufferings and losses including economic losses from disasters including water related disasters.</a:t>
            </a:r>
          </a:p>
          <a:p>
            <a:pPr marL="0" indent="0" algn="just">
              <a:buNone/>
            </a:pPr>
            <a:endParaRPr lang="en-US" sz="3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sz="2800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Target 13.1, increasing resilience for climate related hazards and DRR</a:t>
            </a:r>
            <a:r>
              <a:rPr lang="en-US" sz="2800" dirty="0">
                <a:solidFill>
                  <a:schemeClr val="tx1"/>
                </a:solidFill>
                <a:latin typeface="Gill Sans MT" panose="020B0502020104020203" pitchFamily="34" charset="0"/>
              </a:rPr>
              <a:t>.</a:t>
            </a:r>
          </a:p>
          <a:p>
            <a:pPr marL="0" indent="0" algn="just">
              <a:buNone/>
            </a:pPr>
            <a:endParaRPr lang="en-US" sz="1400" dirty="0">
              <a:solidFill>
                <a:schemeClr val="tx1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sz="2800" b="0" i="0" dirty="0">
                <a:solidFill>
                  <a:schemeClr val="tx1"/>
                </a:solidFill>
                <a:effectLst/>
                <a:latin typeface="Gill Sans MT" panose="020B0502020104020203" pitchFamily="34" charset="0"/>
              </a:rPr>
              <a:t>Target 15.3 restoration of degraded land, drought and floods affects and overcome land degradation</a:t>
            </a: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D69969F6-F50A-57F6-7471-35F547FEB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21" y="4581656"/>
            <a:ext cx="1658979" cy="163371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348605-58A2-6006-5982-0F1FB1A25E89}"/>
              </a:ext>
            </a:extLst>
          </p:cNvPr>
          <p:cNvGrpSpPr/>
          <p:nvPr/>
        </p:nvGrpSpPr>
        <p:grpSpPr>
          <a:xfrm>
            <a:off x="726085" y="1482096"/>
            <a:ext cx="1658979" cy="4505698"/>
            <a:chOff x="789585" y="1709832"/>
            <a:chExt cx="1658979" cy="450569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0ABF912A-A28C-48F5-D70F-F455368DD2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86" y="1709832"/>
              <a:ext cx="1648814" cy="153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503A0DDD-5B24-A983-E553-CCD670361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86" y="3288695"/>
              <a:ext cx="1648814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27BE63C-C96B-BFFB-9C4C-C31908E19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585" y="4775530"/>
              <a:ext cx="1658979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567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2400" y="633635"/>
            <a:ext cx="8911687" cy="792314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Process of construction of check dams </a:t>
            </a:r>
          </a:p>
        </p:txBody>
      </p:sp>
      <p:pic>
        <p:nvPicPr>
          <p:cNvPr id="8" name="Picture 7" descr="A group of people in a rocky area&#10;&#10;Description automatically generated">
            <a:extLst>
              <a:ext uri="{FF2B5EF4-FFF2-40B4-BE49-F238E27FC236}">
                <a16:creationId xmlns:a16="http://schemas.microsoft.com/office/drawing/2014/main" id="{43EEEB68-5021-DB8D-9E35-F009B35690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49" y="2146847"/>
            <a:ext cx="5819775" cy="4526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group of people working on a rocky hill&#10;&#10;Description automatically generated">
            <a:extLst>
              <a:ext uri="{FF2B5EF4-FFF2-40B4-BE49-F238E27FC236}">
                <a16:creationId xmlns:a16="http://schemas.microsoft.com/office/drawing/2014/main" id="{442105E6-A336-5BF2-37D1-F647C2FE17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76" y="2146847"/>
            <a:ext cx="6086924" cy="45262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812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415" y="287779"/>
            <a:ext cx="8911687" cy="792314"/>
          </a:xfrm>
        </p:spPr>
        <p:txBody>
          <a:bodyPr/>
          <a:lstStyle/>
          <a:p>
            <a:pPr algn="ctr"/>
            <a:r>
              <a:rPr lang="en-US" dirty="0"/>
              <a:t>Pro</a:t>
            </a:r>
            <a:r>
              <a:rPr lang="en-US" dirty="0">
                <a:latin typeface="Gill Sans MT" panose="020B0502020104020203" pitchFamily="34" charset="0"/>
              </a:rPr>
              <a:t>cess of pond construction</a:t>
            </a:r>
          </a:p>
        </p:txBody>
      </p:sp>
      <p:pic>
        <p:nvPicPr>
          <p:cNvPr id="7" name="Content Placeholder 6" descr="A group of people standing around a pond&#10;&#10;Description automatically generated">
            <a:extLst>
              <a:ext uri="{FF2B5EF4-FFF2-40B4-BE49-F238E27FC236}">
                <a16:creationId xmlns:a16="http://schemas.microsoft.com/office/drawing/2014/main" id="{CD1649DC-3A48-EDCB-6962-94C47E1D2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948" y="1247775"/>
            <a:ext cx="7901609" cy="4954242"/>
          </a:xfrm>
        </p:spPr>
      </p:pic>
    </p:spTree>
    <p:extLst>
      <p:ext uri="{BB962C8B-B14F-4D97-AF65-F5344CB8AC3E}">
        <p14:creationId xmlns:p14="http://schemas.microsoft.com/office/powerpoint/2010/main" val="3520297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Action of check dams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326776"/>
            <a:ext cx="10061294" cy="443752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2200" dirty="0">
              <a:latin typeface="Gill Sans MT" panose="020B0502020104020203" pitchFamily="34" charset="0"/>
            </a:endParaRPr>
          </a:p>
        </p:txBody>
      </p:sp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97E81079-FA3A-8E66-3754-DEF4A2C57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874" y="5130799"/>
            <a:ext cx="1472792" cy="1450361"/>
          </a:xfrm>
          <a:prstGeom prst="rect">
            <a:avLst/>
          </a:prstGeom>
        </p:spPr>
      </p:pic>
      <p:pic>
        <p:nvPicPr>
          <p:cNvPr id="5" name="WhatsApp Video 2023-03-22 at 2.31.22 PM">
            <a:hlinkClick r:id="" action="ppaction://media"/>
            <a:extLst>
              <a:ext uri="{FF2B5EF4-FFF2-40B4-BE49-F238E27FC236}">
                <a16:creationId xmlns:a16="http://schemas.microsoft.com/office/drawing/2014/main" id="{50E691FC-0C61-D487-EDA1-113DC1D0B0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4159" y="1868902"/>
            <a:ext cx="7041473" cy="387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3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Action of check dams </a:t>
            </a:r>
          </a:p>
        </p:txBody>
      </p:sp>
      <p:pic>
        <p:nvPicPr>
          <p:cNvPr id="6" name="WhatsApp Video 2023-03-22 at 2.31.23 PM">
            <a:hlinkClick r:id="" action="ppaction://media"/>
            <a:extLst>
              <a:ext uri="{FF2B5EF4-FFF2-40B4-BE49-F238E27FC236}">
                <a16:creationId xmlns:a16="http://schemas.microsoft.com/office/drawing/2014/main" id="{4E7EA2EC-3DBE-E730-0490-E497CAD976D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1575" y="1327150"/>
            <a:ext cx="8066088" cy="4437063"/>
          </a:xfrm>
        </p:spPr>
      </p:pic>
      <p:pic>
        <p:nvPicPr>
          <p:cNvPr id="4" name="Picture 3" descr="A blue and green logo&#10;&#10;Description automatically generated">
            <a:extLst>
              <a:ext uri="{FF2B5EF4-FFF2-40B4-BE49-F238E27FC236}">
                <a16:creationId xmlns:a16="http://schemas.microsoft.com/office/drawing/2014/main" id="{97E81079-FA3A-8E66-3754-DEF4A2C57EC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874" y="5130799"/>
            <a:ext cx="1472792" cy="145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Expectations from </a:t>
            </a:r>
            <a:r>
              <a:rPr lang="en-US" dirty="0"/>
              <a:t>USAID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326776"/>
            <a:ext cx="10061294" cy="4437529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Gill Sans MT" panose="020B0502020104020203" pitchFamily="34" charset="0"/>
              </a:rPr>
              <a:t>Support the upscaling of the intervention to  enhance the impact on bigger level with visible changes to the aquifer</a:t>
            </a:r>
          </a:p>
          <a:p>
            <a:pPr algn="just"/>
            <a:r>
              <a:rPr lang="en-US" sz="2200" dirty="0">
                <a:latin typeface="Gill Sans MT" panose="020B0502020104020203" pitchFamily="34" charset="0"/>
              </a:rPr>
              <a:t>Provide resources for value addition in the form of Recharge wells</a:t>
            </a:r>
          </a:p>
          <a:p>
            <a:pPr algn="just"/>
            <a:endParaRPr lang="en-US" sz="2200" dirty="0"/>
          </a:p>
        </p:txBody>
      </p:sp>
      <p:pic>
        <p:nvPicPr>
          <p:cNvPr id="5" name="Picture 4" descr="A blue and green logo&#10;&#10;Description automatically generated">
            <a:extLst>
              <a:ext uri="{FF2B5EF4-FFF2-40B4-BE49-F238E27FC236}">
                <a16:creationId xmlns:a16="http://schemas.microsoft.com/office/drawing/2014/main" id="{5D5D3AC6-F785-979E-AF49-1E10E8F700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3021" y="5224288"/>
            <a:ext cx="1658979" cy="16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gathered around a person standing in front of a tree&#10;&#10;Description automatically generated">
            <a:extLst>
              <a:ext uri="{FF2B5EF4-FFF2-40B4-BE49-F238E27FC236}">
                <a16:creationId xmlns:a16="http://schemas.microsoft.com/office/drawing/2014/main" id="{B8E997C6-5F58-D358-77B3-D863518F51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909" y="1416424"/>
            <a:ext cx="4852424" cy="4537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latin typeface="Gill Sans MT" panose="020B0502020104020203" pitchFamily="34" charset="0"/>
              </a:rPr>
              <a:t>Implementation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635" y="1280957"/>
            <a:ext cx="10371298" cy="4875736"/>
          </a:xfrm>
          <a:ln w="190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Gill Sans MT" panose="020B0502020104020203" pitchFamily="34" charset="0"/>
              </a:rPr>
              <a:t>Communities identify nullahs/torrents/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gullies that cause the most damage in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terms of flash floods. Technical team of 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FRD jointly inspects the area for check 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dams and gully plugs.</a:t>
            </a:r>
          </a:p>
          <a:p>
            <a:pPr algn="just"/>
            <a:r>
              <a:rPr lang="en-US" sz="2200" dirty="0">
                <a:latin typeface="Gill Sans MT" panose="020B0502020104020203" pitchFamily="34" charset="0"/>
              </a:rPr>
              <a:t>Communities implement </a:t>
            </a:r>
          </a:p>
          <a:p>
            <a:pPr marL="0" indent="0" algn="just">
              <a:buNone/>
            </a:pPr>
            <a:r>
              <a:rPr lang="en-US" sz="2200" dirty="0">
                <a:latin typeface="Gill Sans MT" panose="020B0502020104020203" pitchFamily="34" charset="0"/>
              </a:rPr>
              <a:t>     and FRD supervises</a:t>
            </a:r>
          </a:p>
        </p:txBody>
      </p:sp>
    </p:spTree>
    <p:extLst>
      <p:ext uri="{BB962C8B-B14F-4D97-AF65-F5344CB8AC3E}">
        <p14:creationId xmlns:p14="http://schemas.microsoft.com/office/powerpoint/2010/main" val="1992246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2314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dirty="0">
                <a:latin typeface="Gill Sans MT" panose="020B0502020104020203" pitchFamily="34" charset="0"/>
              </a:rPr>
              <a:t>Implementation Approach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8" y="1326776"/>
            <a:ext cx="10061294" cy="4437529"/>
          </a:xfrm>
        </p:spPr>
        <p:txBody>
          <a:bodyPr>
            <a:normAutofit/>
          </a:bodyPr>
          <a:lstStyle/>
          <a:p>
            <a:pPr algn="just"/>
            <a:r>
              <a:rPr lang="en-US" sz="2200" dirty="0">
                <a:latin typeface="Gill Sans MT" panose="020B0502020104020203" pitchFamily="34" charset="0"/>
              </a:rPr>
              <a:t>To reduce the over-exploitation of aquifers for construction, Livestock, and washing purposes, Rainwater earthen ponds are built with the communities.</a:t>
            </a:r>
          </a:p>
          <a:p>
            <a:pPr marL="0" indent="0" algn="just">
              <a:buNone/>
            </a:pPr>
            <a:endParaRPr lang="en-US" sz="2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1866CD-2EE8-23D7-55CE-BBCF19678844}"/>
              </a:ext>
            </a:extLst>
          </p:cNvPr>
          <p:cNvGrpSpPr/>
          <p:nvPr/>
        </p:nvGrpSpPr>
        <p:grpSpPr>
          <a:xfrm>
            <a:off x="1868557" y="2495551"/>
            <a:ext cx="9971017" cy="4183546"/>
            <a:chOff x="163476" y="2495550"/>
            <a:chExt cx="11322662" cy="4362449"/>
          </a:xfrm>
        </p:grpSpPr>
        <p:pic>
          <p:nvPicPr>
            <p:cNvPr id="5" name="Picture 4" descr="A group of cows walking by a body of water&#10;&#10;Description automatically generated">
              <a:extLst>
                <a:ext uri="{FF2B5EF4-FFF2-40B4-BE49-F238E27FC236}">
                  <a16:creationId xmlns:a16="http://schemas.microsoft.com/office/drawing/2014/main" id="{C8E17085-4154-E92E-51A2-0EE5271FF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476" y="2495550"/>
              <a:ext cx="7494623" cy="43624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 descr="A pond surrounded by trees&#10;&#10;Description automatically generated">
              <a:extLst>
                <a:ext uri="{FF2B5EF4-FFF2-40B4-BE49-F238E27FC236}">
                  <a16:creationId xmlns:a16="http://schemas.microsoft.com/office/drawing/2014/main" id="{DE887E1C-E8AA-9FD9-02CF-AA1AE9ED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3208" y="2495779"/>
              <a:ext cx="3773694" cy="21524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6510021-1FEB-7680-5F55-B869C1FD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2444" y="4705577"/>
              <a:ext cx="3773694" cy="21524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15176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9" y="1229711"/>
            <a:ext cx="10061294" cy="4960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	Put more pictures of community meeting</a:t>
            </a:r>
            <a:endParaRPr lang="en-US" b="0" i="0" dirty="0"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8" name="Picture 7" descr="A blue and green logo&#10;&#10;Description automatically generated">
            <a:extLst>
              <a:ext uri="{FF2B5EF4-FFF2-40B4-BE49-F238E27FC236}">
                <a16:creationId xmlns:a16="http://schemas.microsoft.com/office/drawing/2014/main" id="{D69969F6-F50A-57F6-7471-35F547FEB8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072" y="5084447"/>
            <a:ext cx="1383151" cy="1534892"/>
          </a:xfrm>
          <a:prstGeom prst="rect">
            <a:avLst/>
          </a:prstGeom>
        </p:spPr>
      </p:pic>
      <p:pic>
        <p:nvPicPr>
          <p:cNvPr id="10" name="Picture 9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4691D97D-EF7E-3DE0-4025-C8C5512259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6870" y="1882778"/>
            <a:ext cx="4270916" cy="3203187"/>
          </a:xfrm>
          <a:prstGeom prst="rect">
            <a:avLst/>
          </a:prstGeom>
        </p:spPr>
      </p:pic>
      <p:pic>
        <p:nvPicPr>
          <p:cNvPr id="12" name="Picture 11" descr="A group of people sitting in the dirt&#10;&#10;Description automatically generated">
            <a:extLst>
              <a:ext uri="{FF2B5EF4-FFF2-40B4-BE49-F238E27FC236}">
                <a16:creationId xmlns:a16="http://schemas.microsoft.com/office/drawing/2014/main" id="{375E5265-712F-B924-35E5-54D1957D1AC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41" y="1881260"/>
            <a:ext cx="4270916" cy="3203187"/>
          </a:xfrm>
          <a:prstGeom prst="rect">
            <a:avLst/>
          </a:prstGeom>
        </p:spPr>
      </p:pic>
      <p:pic>
        <p:nvPicPr>
          <p:cNvPr id="17" name="Picture 16" descr="A group of people sitting in the dirt">
            <a:extLst>
              <a:ext uri="{FF2B5EF4-FFF2-40B4-BE49-F238E27FC236}">
                <a16:creationId xmlns:a16="http://schemas.microsoft.com/office/drawing/2014/main" id="{6B8FDF0B-1C68-A2FF-17B3-B453934063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561" y="1881259"/>
            <a:ext cx="4270916" cy="320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7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gravel road">
            <a:extLst>
              <a:ext uri="{FF2B5EF4-FFF2-40B4-BE49-F238E27FC236}">
                <a16:creationId xmlns:a16="http://schemas.microsoft.com/office/drawing/2014/main" id="{B89DEFCC-82D9-2A72-574D-11BED55732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1346" y="571065"/>
            <a:ext cx="6363213" cy="5921101"/>
          </a:xfrm>
          <a:prstGeom prst="rect">
            <a:avLst/>
          </a:prstGeom>
        </p:spPr>
      </p:pic>
      <p:pic>
        <p:nvPicPr>
          <p:cNvPr id="16" name="Picture 15" descr="A person speaking to a group of people&#10;&#10;Description automatically generated">
            <a:extLst>
              <a:ext uri="{FF2B5EF4-FFF2-40B4-BE49-F238E27FC236}">
                <a16:creationId xmlns:a16="http://schemas.microsoft.com/office/drawing/2014/main" id="{DEFDDA75-1CBE-1108-2D4E-3681DBE628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094237" y="571064"/>
            <a:ext cx="3602267" cy="2878255"/>
          </a:xfrm>
          <a:prstGeom prst="rect">
            <a:avLst/>
          </a:prstGeom>
        </p:spPr>
      </p:pic>
      <p:pic>
        <p:nvPicPr>
          <p:cNvPr id="5" name="Picture 4" descr="A group of people sitting on the ground&#10;&#10;Description automatically generated">
            <a:extLst>
              <a:ext uri="{FF2B5EF4-FFF2-40B4-BE49-F238E27FC236}">
                <a16:creationId xmlns:a16="http://schemas.microsoft.com/office/drawing/2014/main" id="{4B9BC351-9356-969E-E55B-7394831C2E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8094235" y="3724813"/>
            <a:ext cx="3602267" cy="266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49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 </a:t>
            </a:r>
            <a:r>
              <a:rPr lang="en-US" sz="2400" b="1" dirty="0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720C3-6943-4674-5C8E-C780F6406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319" y="1229711"/>
            <a:ext cx="10061294" cy="49608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solidFill>
                  <a:schemeClr val="tx1"/>
                </a:solidFill>
                <a:latin typeface="Gill Sans MT" panose="020B0502020104020203" pitchFamily="34" charset="0"/>
              </a:rPr>
              <a:t>	</a:t>
            </a:r>
            <a:endParaRPr lang="en-US" b="0" i="0" dirty="0"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5" name="Picture 4" descr="A group of people working on a stone wall&#10;&#10;Description automatically generated">
            <a:extLst>
              <a:ext uri="{FF2B5EF4-FFF2-40B4-BE49-F238E27FC236}">
                <a16:creationId xmlns:a16="http://schemas.microsoft.com/office/drawing/2014/main" id="{5F1C52CB-C2F5-3D5A-6696-B39CD5400D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631" y="1889628"/>
            <a:ext cx="4845578" cy="4300929"/>
          </a:xfrm>
          <a:prstGeom prst="rect">
            <a:avLst/>
          </a:prstGeom>
        </p:spPr>
      </p:pic>
      <p:pic>
        <p:nvPicPr>
          <p:cNvPr id="7" name="Picture 6" descr="A group of people working in a valley&#10;&#10;Description automatically generated">
            <a:extLst>
              <a:ext uri="{FF2B5EF4-FFF2-40B4-BE49-F238E27FC236}">
                <a16:creationId xmlns:a16="http://schemas.microsoft.com/office/drawing/2014/main" id="{28E0DCE8-83CA-9A0B-70B7-DD2174BA9F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036" y="1845098"/>
            <a:ext cx="4845577" cy="4300928"/>
          </a:xfrm>
          <a:prstGeom prst="rect">
            <a:avLst/>
          </a:prstGeom>
        </p:spPr>
      </p:pic>
      <p:pic>
        <p:nvPicPr>
          <p:cNvPr id="6" name="Picture 5" descr="A blue and green logo&#10;&#10;Description automatically generated">
            <a:extLst>
              <a:ext uri="{FF2B5EF4-FFF2-40B4-BE49-F238E27FC236}">
                <a16:creationId xmlns:a16="http://schemas.microsoft.com/office/drawing/2014/main" id="{D69969F6-F50A-57F6-7471-35F547FEB8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FFE3F-BE83-1620-2DC9-D19EEB46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319" y="624110"/>
            <a:ext cx="10061294" cy="792314"/>
          </a:xfrm>
        </p:spPr>
        <p:txBody>
          <a:bodyPr>
            <a:normAutofit/>
          </a:bodyPr>
          <a:lstStyle/>
          <a:p>
            <a:pPr algn="ctr"/>
            <a:r>
              <a:rPr lang="en-US"/>
              <a:t> </a:t>
            </a:r>
            <a:r>
              <a:rPr lang="en-US" sz="2400" b="1">
                <a:solidFill>
                  <a:srgbClr val="212721"/>
                </a:solidFill>
                <a:latin typeface="Gill Sans MT" panose="020B0502020104020203" pitchFamily="34" charset="0"/>
                <a:ea typeface="+mn-ea"/>
                <a:cs typeface="+mn-cs"/>
              </a:rPr>
              <a:t>Implementation approach</a:t>
            </a:r>
            <a:endParaRPr lang="en-US" sz="2400" b="1" dirty="0">
              <a:solidFill>
                <a:srgbClr val="212721"/>
              </a:solidFill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38E24E-391A-E134-B51A-8C2C25953656}"/>
              </a:ext>
            </a:extLst>
          </p:cNvPr>
          <p:cNvGrpSpPr/>
          <p:nvPr/>
        </p:nvGrpSpPr>
        <p:grpSpPr>
          <a:xfrm>
            <a:off x="1638579" y="1505877"/>
            <a:ext cx="9670774" cy="5125152"/>
            <a:chOff x="1167492" y="1580730"/>
            <a:chExt cx="9083949" cy="49608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B82863A-CFFA-BFA9-DE1C-E4656639F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1087" y="1580730"/>
              <a:ext cx="5530354" cy="483000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C0AB9CF-F317-CD67-A7B7-B913274DC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492" y="1580730"/>
              <a:ext cx="3464143" cy="242514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9D98A74-7B8D-0513-5887-1BBF1CA29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492" y="4116429"/>
              <a:ext cx="3464143" cy="2425147"/>
            </a:xfrm>
            <a:prstGeom prst="rect">
              <a:avLst/>
            </a:prstGeom>
          </p:spPr>
        </p:pic>
      </p:grpSp>
      <p:pic>
        <p:nvPicPr>
          <p:cNvPr id="18" name="Picture 17" descr="A blue and green logo&#10;&#10;Description automatically generated">
            <a:extLst>
              <a:ext uri="{FF2B5EF4-FFF2-40B4-BE49-F238E27FC236}">
                <a16:creationId xmlns:a16="http://schemas.microsoft.com/office/drawing/2014/main" id="{2662A29D-4B09-483B-8237-02894D9C67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9" b="98575" l="441" r="98825">
                        <a14:foregroundMark x1="832" y1="96837" x2="832" y2="96837"/>
                        <a14:foregroundMark x1="5825" y1="97238" x2="5825" y2="97238"/>
                        <a14:foregroundMark x1="9887" y1="98085" x2="9887" y2="98085"/>
                        <a14:foregroundMark x1="9887" y1="98085" x2="9887" y2="98085"/>
                        <a14:foregroundMark x1="11209" y1="97461" x2="11209" y2="97461"/>
                        <a14:foregroundMark x1="16642" y1="96971" x2="16642" y2="96971"/>
                        <a14:foregroundMark x1="20999" y1="97595" x2="20999" y2="97595"/>
                        <a14:foregroundMark x1="25012" y1="96615" x2="25012" y2="96615"/>
                        <a14:foregroundMark x1="24621" y1="95501" x2="24621" y2="95501"/>
                        <a14:foregroundMark x1="28292" y1="97728" x2="28292" y2="97728"/>
                        <a14:foregroundMark x1="31522" y1="97327" x2="31522" y2="97327"/>
                        <a14:foregroundMark x1="35977" y1="96615" x2="35977" y2="96615"/>
                        <a14:foregroundMark x1="39794" y1="98352" x2="39794" y2="98352"/>
                        <a14:foregroundMark x1="47381" y1="95991" x2="47381" y2="95991"/>
                        <a14:foregroundMark x1="51444" y1="98218" x2="51444" y2="98218"/>
                        <a14:foregroundMark x1="52912" y1="96615" x2="52912" y2="96615"/>
                        <a14:foregroundMark x1="57513" y1="98441" x2="57513" y2="98441"/>
                        <a14:foregroundMark x1="57513" y1="98441" x2="57513" y2="98441"/>
                        <a14:foregroundMark x1="58982" y1="96748" x2="58982" y2="96748"/>
                        <a14:foregroundMark x1="63583" y1="96125" x2="63583" y2="96125"/>
                        <a14:foregroundMark x1="68184" y1="97951" x2="68184" y2="97951"/>
                        <a14:foregroundMark x1="70925" y1="98085" x2="70925" y2="98085"/>
                        <a14:foregroundMark x1="74547" y1="97238" x2="74547" y2="97238"/>
                        <a14:foregroundMark x1="77533" y1="97238" x2="77533" y2="97238"/>
                        <a14:foregroundMark x1="83749" y1="97951" x2="83749" y2="97951"/>
                        <a14:foregroundMark x1="87567" y1="96837" x2="87567" y2="96837"/>
                        <a14:foregroundMark x1="92266" y1="96971" x2="92266" y2="96971"/>
                        <a14:foregroundMark x1="95937" y1="96748" x2="95937" y2="96748"/>
                        <a14:foregroundMark x1="98923" y1="96481" x2="98923" y2="96481"/>
                        <a14:foregroundMark x1="80372" y1="98575" x2="80372" y2="98575"/>
                        <a14:foregroundMark x1="41654" y1="97461" x2="41654" y2="97461"/>
                        <a14:foregroundMark x1="55898" y1="56570" x2="55898" y2="56570"/>
                        <a14:foregroundMark x1="47381" y1="53987" x2="47381" y2="53987"/>
                        <a14:foregroundMark x1="41801" y1="32472" x2="41801" y2="32472"/>
                        <a14:foregroundMark x1="16789" y1="33541" x2="16789" y2="33541"/>
                        <a14:foregroundMark x1="38718" y1="68909" x2="38718" y2="68909"/>
                        <a14:foregroundMark x1="43172" y1="71002" x2="43172" y2="71002"/>
                        <a14:foregroundMark x1="81204" y1="48953" x2="81204" y2="48953"/>
                        <a14:foregroundMark x1="79148" y1="29978" x2="79148" y2="29978"/>
                        <a14:foregroundMark x1="79442" y1="32205" x2="79442" y2="32205"/>
                        <a14:foregroundMark x1="78463" y1="30379" x2="78463" y2="30379"/>
                        <a14:foregroundMark x1="23005" y1="96837" x2="23005" y2="96837"/>
                        <a14:foregroundMark x1="64562" y1="43029" x2="64562" y2="43029"/>
                        <a14:foregroundMark x1="48018" y1="39332" x2="48018" y2="39332"/>
                        <a14:foregroundMark x1="52912" y1="3029" x2="52912" y2="3029"/>
                        <a14:foregroundMark x1="84973" y1="43029" x2="84973" y2="43029"/>
                        <a14:foregroundMark x1="84973" y1="43029" x2="84973" y2="43029"/>
                        <a14:foregroundMark x1="82673" y1="37639" x2="82673" y2="37639"/>
                        <a14:foregroundMark x1="79589" y1="32962" x2="79589" y2="32962"/>
                        <a14:foregroundMark x1="45472" y1="71492" x2="45472" y2="71492"/>
                        <a14:foregroundMark x1="77533" y1="65212" x2="77533" y2="65212"/>
                        <a14:foregroundMark x1="80519" y1="55724" x2="80519" y2="55724"/>
                        <a14:foregroundMark x1="80519" y1="55724" x2="80519" y2="55724"/>
                        <a14:foregroundMark x1="84190" y1="39109" x2="84190" y2="39109"/>
                        <a14:foregroundMark x1="84190" y1="39109" x2="84190" y2="39109"/>
                        <a14:foregroundMark x1="80127" y1="31849" x2="80127" y2="31849"/>
                        <a14:foregroundMark x1="80127" y1="31849" x2="80127" y2="31849"/>
                        <a14:foregroundMark x1="81204" y1="35145" x2="81204" y2="35145"/>
                        <a14:foregroundMark x1="82673" y1="45880" x2="82673" y2="45880"/>
                        <a14:foregroundMark x1="82526" y1="39955" x2="82526" y2="39955"/>
                        <a14:foregroundMark x1="80127" y1="58664" x2="80127" y2="58664"/>
                        <a14:foregroundMark x1="75771" y1="60668" x2="75771" y2="60668"/>
                        <a14:foregroundMark x1="72247" y1="64855" x2="72247" y2="64855"/>
                        <a14:foregroundMark x1="68331" y1="67038" x2="68331" y2="6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868" y="187544"/>
            <a:ext cx="1046179" cy="11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954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2053</TotalTime>
  <Words>659</Words>
  <Application>Microsoft Office PowerPoint</Application>
  <PresentationFormat>Widescreen</PresentationFormat>
  <Paragraphs>80</Paragraphs>
  <Slides>35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Century Gothic</vt:lpstr>
      <vt:lpstr>Gill Sans MT</vt:lpstr>
      <vt:lpstr>Source Sans Pro Web</vt:lpstr>
      <vt:lpstr>Wingdings 3</vt:lpstr>
      <vt:lpstr>Wisp</vt:lpstr>
      <vt:lpstr>Reviving Water Resources &amp; Livelihood through Nature-Based Solutions for Sustainable Aquifer Recharge </vt:lpstr>
      <vt:lpstr>Background </vt:lpstr>
      <vt:lpstr>FRD,s Presence in the Area </vt:lpstr>
      <vt:lpstr> Implementation Approach </vt:lpstr>
      <vt:lpstr> Implementation Approach </vt:lpstr>
      <vt:lpstr> Implementation approach</vt:lpstr>
      <vt:lpstr>PowerPoint Presentation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Implementation approach</vt:lpstr>
      <vt:lpstr> Alignment with Country Development Strategy 2023-2028 </vt:lpstr>
      <vt:lpstr> Alignment with Government of Pakistan</vt:lpstr>
      <vt:lpstr> Alignment with SDGs</vt:lpstr>
      <vt:lpstr> Alignment with SDGs</vt:lpstr>
      <vt:lpstr>Process of construction of check dams </vt:lpstr>
      <vt:lpstr>Process of pond construction</vt:lpstr>
      <vt:lpstr>Action of check dams </vt:lpstr>
      <vt:lpstr>Action of check dams </vt:lpstr>
      <vt:lpstr>Expectations from USAID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Naveed Alam</cp:lastModifiedBy>
  <cp:revision>52</cp:revision>
  <dcterms:created xsi:type="dcterms:W3CDTF">2020-10-09T04:52:16Z</dcterms:created>
  <dcterms:modified xsi:type="dcterms:W3CDTF">2024-11-08T11:43:49Z</dcterms:modified>
</cp:coreProperties>
</file>